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56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3CB"/>
    <a:srgbClr val="808080"/>
    <a:srgbClr val="2328EF"/>
    <a:srgbClr val="000000"/>
    <a:srgbClr val="B2B2B2"/>
    <a:srgbClr val="E19F85"/>
    <a:srgbClr val="F0D3C8"/>
    <a:srgbClr val="F3C9C5"/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7" autoAdjust="0"/>
    <p:restoredTop sz="94660"/>
  </p:normalViewPr>
  <p:slideViewPr>
    <p:cSldViewPr>
      <p:cViewPr>
        <p:scale>
          <a:sx n="84" d="100"/>
          <a:sy n="84" d="100"/>
        </p:scale>
        <p:origin x="-40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28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9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85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52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1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80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1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6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4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22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13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E1FC-7F69-422E-9602-C45A5C3C3A3B}" type="datetimeFigureOut">
              <a:rPr lang="ko-KR" altLang="en-US" smtClean="0"/>
              <a:t>2016-12-01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F995-A7D3-41F1-8FDA-8AE64C8BC0B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1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520" y="1597672"/>
            <a:ext cx="6474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천연물 농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산업 빅데이터 기반 </a:t>
            </a:r>
            <a:endParaRPr lang="en-US" altLang="ko-KR" sz="32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 클라우드 구축</a:t>
            </a:r>
            <a:r>
              <a:rPr lang="en-US" altLang="ko-KR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1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차 </a:t>
            </a:r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기획안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661191"/>
            <a:ext cx="34676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한국과학기술연구원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강릉분원 천연물 연구소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2016. 11.28</a:t>
            </a:r>
          </a:p>
        </p:txBody>
      </p:sp>
    </p:spTree>
    <p:extLst>
      <p:ext uri="{BB962C8B-B14F-4D97-AF65-F5344CB8AC3E}">
        <p14:creationId xmlns:p14="http://schemas.microsoft.com/office/powerpoint/2010/main" val="281549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 76"/>
          <p:cNvSpPr/>
          <p:nvPr/>
        </p:nvSpPr>
        <p:spPr>
          <a:xfrm rot="10800000">
            <a:off x="6587756" y="1124744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76" name="Freeform 76"/>
          <p:cNvSpPr/>
          <p:nvPr/>
        </p:nvSpPr>
        <p:spPr>
          <a:xfrm rot="10800000">
            <a:off x="4982371" y="1128936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74" name="Freeform 76"/>
          <p:cNvSpPr/>
          <p:nvPr/>
        </p:nvSpPr>
        <p:spPr>
          <a:xfrm rot="10800000">
            <a:off x="3347396" y="1124744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66" name="Freeform 76"/>
          <p:cNvSpPr/>
          <p:nvPr/>
        </p:nvSpPr>
        <p:spPr>
          <a:xfrm rot="10800000">
            <a:off x="1742011" y="1128936"/>
            <a:ext cx="1498285" cy="1233804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72000" tIns="72000" rIns="72000" bIns="72000" spcCol="1270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0" name="부제목 2"/>
          <p:cNvSpPr txBox="1">
            <a:spLocks/>
          </p:cNvSpPr>
          <p:nvPr/>
        </p:nvSpPr>
        <p:spPr>
          <a:xfrm>
            <a:off x="2225912" y="202366"/>
            <a:ext cx="5595073" cy="5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빅데이터 활용을 통한 연구개발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53536" y="4751512"/>
            <a:ext cx="1504845" cy="1485801"/>
            <a:chOff x="2871047" y="4535488"/>
            <a:chExt cx="1504845" cy="1485801"/>
          </a:xfrm>
        </p:grpSpPr>
        <p:sp>
          <p:nvSpPr>
            <p:cNvPr id="128" name="Rounded Rectangle 35"/>
            <p:cNvSpPr/>
            <p:nvPr/>
          </p:nvSpPr>
          <p:spPr>
            <a:xfrm>
              <a:off x="2871047" y="4535488"/>
              <a:ext cx="1504845" cy="560387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기능체 유전체</a:t>
              </a:r>
              <a:endParaRPr kumimoji="0" lang="ko-KR" altLang="ko-KR" sz="1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29" name="Freeform 76"/>
            <p:cNvSpPr/>
            <p:nvPr/>
          </p:nvSpPr>
          <p:spPr>
            <a:xfrm>
              <a:off x="2872083" y="5126038"/>
              <a:ext cx="1499597" cy="895251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ko-KR" altLang="en-US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환경변화 기능체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ko-KR" altLang="en-US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생체모사 기능성예측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altLang="ko-KR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MOA </a:t>
              </a: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검증 </a:t>
              </a:r>
              <a:r>
                <a:rPr lang="en-US" altLang="ko-KR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DB</a:t>
              </a:r>
              <a:endParaRPr kumimoji="0" lang="ko-KR" altLang="en-US" sz="1200" b="1" i="0" u="none" strike="noStrike" kern="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968996" y="4751512"/>
            <a:ext cx="1507469" cy="1485801"/>
            <a:chOff x="4765210" y="4535488"/>
            <a:chExt cx="1507469" cy="1485801"/>
          </a:xfrm>
        </p:grpSpPr>
        <p:sp>
          <p:nvSpPr>
            <p:cNvPr id="126" name="Rounded Rectangle 33"/>
            <p:cNvSpPr/>
            <p:nvPr/>
          </p:nvSpPr>
          <p:spPr>
            <a:xfrm>
              <a:off x="4765210" y="4535488"/>
              <a:ext cx="1507469" cy="560387"/>
            </a:xfrm>
            <a:prstGeom prst="roundRect">
              <a:avLst>
                <a:gd name="adj" fmla="val 0"/>
              </a:avLst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천연물 자원</a:t>
              </a:r>
              <a:endParaRPr kumimoji="0" lang="ko-KR" altLang="ko-KR" sz="1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0" name="Freeform 76"/>
            <p:cNvSpPr/>
            <p:nvPr/>
          </p:nvSpPr>
          <p:spPr>
            <a:xfrm>
              <a:off x="4773770" y="5126038"/>
              <a:ext cx="1498285" cy="895251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ko-KR" altLang="en-US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자원 독창성 확보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스토리텔링 자원근거</a:t>
              </a:r>
              <a:endParaRPr lang="en-US" altLang="ko-KR" sz="1200" b="1" kern="0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유효 및 지표성분 </a:t>
              </a:r>
              <a:endParaRPr kumimoji="0" lang="ko-KR" altLang="en-US" sz="1200" b="1" i="0" u="none" strike="noStrike" kern="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573745" y="4751512"/>
            <a:ext cx="1499596" cy="1485801"/>
            <a:chOff x="6674146" y="4535488"/>
            <a:chExt cx="1499596" cy="1485801"/>
          </a:xfrm>
        </p:grpSpPr>
        <p:sp>
          <p:nvSpPr>
            <p:cNvPr id="127" name="Rounded Rectangle 34"/>
            <p:cNvSpPr/>
            <p:nvPr/>
          </p:nvSpPr>
          <p:spPr>
            <a:xfrm>
              <a:off x="6674146" y="4535488"/>
              <a:ext cx="1499596" cy="560387"/>
            </a:xfrm>
            <a:prstGeom prst="roundRect">
              <a:avLst>
                <a:gd name="adj" fmla="val 0"/>
              </a:avLst>
            </a:prstGeom>
            <a:solidFill>
              <a:srgbClr val="84B36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피노믹스</a:t>
              </a:r>
              <a:endParaRPr kumimoji="0" lang="en-US" altLang="ko-KR" sz="1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1" name="Freeform 76"/>
            <p:cNvSpPr/>
            <p:nvPr/>
          </p:nvSpPr>
          <p:spPr>
            <a:xfrm>
              <a:off x="6674146" y="5126038"/>
              <a:ext cx="1499596" cy="895251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품종자원 정보</a:t>
              </a:r>
              <a:endParaRPr lang="en-US" altLang="ko-KR" sz="1200" b="1" kern="0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noProof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최적 재배환경 구명</a:t>
              </a:r>
              <a:endParaRPr lang="en-US" altLang="ko-KR" sz="1200" b="1" kern="0" spc="-15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처방농업  구현</a:t>
              </a:r>
              <a:endParaRPr kumimoji="0" lang="en-US" altLang="ko-KR" sz="1200" b="1" i="0" u="none" strike="noStrike" kern="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750520" y="4751512"/>
            <a:ext cx="1498285" cy="1485801"/>
            <a:chOff x="971708" y="4535488"/>
            <a:chExt cx="1498285" cy="1485801"/>
          </a:xfrm>
        </p:grpSpPr>
        <p:sp>
          <p:nvSpPr>
            <p:cNvPr id="125" name="Freeform 76"/>
            <p:cNvSpPr/>
            <p:nvPr/>
          </p:nvSpPr>
          <p:spPr>
            <a:xfrm>
              <a:off x="971708" y="5126039"/>
              <a:ext cx="1498285" cy="895250"/>
            </a:xfrm>
            <a:custGeom>
              <a:avLst/>
              <a:gdLst>
                <a:gd name="connsiteX0" fmla="*/ 250698 w 2387600"/>
                <a:gd name="connsiteY0" fmla="*/ 0 h 2980266"/>
                <a:gd name="connsiteX1" fmla="*/ 2136902 w 2387600"/>
                <a:gd name="connsiteY1" fmla="*/ 0 h 2980266"/>
                <a:gd name="connsiteX2" fmla="*/ 2387600 w 2387600"/>
                <a:gd name="connsiteY2" fmla="*/ 250698 h 2980266"/>
                <a:gd name="connsiteX3" fmla="*/ 2387600 w 2387600"/>
                <a:gd name="connsiteY3" fmla="*/ 2980266 h 2980266"/>
                <a:gd name="connsiteX4" fmla="*/ 2387600 w 2387600"/>
                <a:gd name="connsiteY4" fmla="*/ 2980266 h 2980266"/>
                <a:gd name="connsiteX5" fmla="*/ 0 w 2387600"/>
                <a:gd name="connsiteY5" fmla="*/ 2980266 h 2980266"/>
                <a:gd name="connsiteX6" fmla="*/ 0 w 2387600"/>
                <a:gd name="connsiteY6" fmla="*/ 2980266 h 2980266"/>
                <a:gd name="connsiteX7" fmla="*/ 0 w 2387600"/>
                <a:gd name="connsiteY7" fmla="*/ 250698 h 2980266"/>
                <a:gd name="connsiteX8" fmla="*/ 250698 w 2387600"/>
                <a:gd name="connsiteY8" fmla="*/ 0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00" h="2980266">
                  <a:moveTo>
                    <a:pt x="2136902" y="2980266"/>
                  </a:moveTo>
                  <a:lnTo>
                    <a:pt x="250698" y="2980266"/>
                  </a:lnTo>
                  <a:cubicBezTo>
                    <a:pt x="112241" y="2980266"/>
                    <a:pt x="0" y="2868025"/>
                    <a:pt x="0" y="2729568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387600" y="0"/>
                  </a:lnTo>
                  <a:lnTo>
                    <a:pt x="2387600" y="0"/>
                  </a:lnTo>
                  <a:lnTo>
                    <a:pt x="2387600" y="2729568"/>
                  </a:lnTo>
                  <a:cubicBezTo>
                    <a:pt x="2387600" y="2868025"/>
                    <a:pt x="2275359" y="2980266"/>
                    <a:pt x="2136902" y="298026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72000" tIns="72000" rIns="72000" bIns="72000" spcCol="1270"/>
            <a:lstStyle/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상호연관관계 </a:t>
              </a:r>
              <a:r>
                <a:rPr lang="en-US" altLang="ko-KR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DB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생육 통</a:t>
              </a:r>
              <a:r>
                <a:rPr lang="ko-KR" altLang="en-US" sz="1200" b="1" kern="0" spc="-15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합</a:t>
              </a:r>
              <a:r>
                <a:rPr lang="ko-KR" altLang="en-US" sz="1200" b="1" kern="0" spc="-15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200" b="1" kern="0" spc="-150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오믹스</a:t>
              </a:r>
              <a:endParaRPr lang="en-US" altLang="ko-KR" sz="1200" b="1" kern="0" spc="-1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/>
                <a:ea typeface="맑은 고딕"/>
              </a:endParaRPr>
            </a:p>
            <a:p>
              <a:pPr marL="93663" marR="0" lvl="0" indent="-93663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ko-KR" sz="1200" b="1" i="0" u="none" strike="noStrike" kern="0" cap="none" spc="-15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GXE </a:t>
              </a:r>
              <a:r>
                <a:rPr lang="ko-KR" altLang="en-US" sz="1200" b="1" kern="0" spc="-150" noProof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대사</a:t>
              </a:r>
              <a:r>
                <a:rPr lang="ko-KR" altLang="en-US" sz="1200" b="1" kern="0" spc="-150" noProof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/>
                  <a:ea typeface="맑은 고딕"/>
                </a:rPr>
                <a:t>체</a:t>
              </a:r>
              <a:endPara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971708" y="4535488"/>
              <a:ext cx="1498285" cy="560387"/>
            </a:xfrm>
            <a:prstGeom prst="rect">
              <a:avLst/>
            </a:prstGeom>
            <a:solidFill>
              <a:srgbClr val="7D619F"/>
            </a:solidFill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b="1" kern="0" spc="-150" dirty="0" smtClean="0">
                  <a:solidFill>
                    <a:prstClr val="white"/>
                  </a:solidFill>
                  <a:latin typeface="맑은 고딕"/>
                  <a:ea typeface="맑은 고딕"/>
                </a:rPr>
                <a:t>통합 오믹스</a:t>
              </a:r>
              <a:endParaRPr kumimoji="0" lang="ko-KR" altLang="ko-KR" sz="1400" b="1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</p:grpSp>
      <p:sp>
        <p:nvSpPr>
          <p:cNvPr id="135" name="Rounded Rectangle 33"/>
          <p:cNvSpPr/>
          <p:nvPr/>
        </p:nvSpPr>
        <p:spPr>
          <a:xfrm>
            <a:off x="4968372" y="2389531"/>
            <a:ext cx="1507469" cy="560387"/>
          </a:xfrm>
          <a:prstGeom prst="roundRect">
            <a:avLst>
              <a:gd name="adj" fmla="val 0"/>
            </a:avLst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신뢰성</a:t>
            </a:r>
            <a:endParaRPr kumimoji="0" lang="ko-KR" altLang="ko-KR" sz="14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6" name="Rounded Rectangle 34"/>
          <p:cNvSpPr/>
          <p:nvPr/>
        </p:nvSpPr>
        <p:spPr>
          <a:xfrm>
            <a:off x="6573745" y="2389530"/>
            <a:ext cx="1499596" cy="560387"/>
          </a:xfrm>
          <a:prstGeom prst="roundRect">
            <a:avLst>
              <a:gd name="adj" fmla="val 0"/>
            </a:avLst>
          </a:prstGeom>
          <a:solidFill>
            <a:srgbClr val="84B36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서비스 문화</a:t>
            </a:r>
            <a:endParaRPr kumimoji="0" lang="en-US" altLang="ko-KR" sz="14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7" name="Rounded Rectangle 35"/>
          <p:cNvSpPr/>
          <p:nvPr/>
        </p:nvSpPr>
        <p:spPr>
          <a:xfrm>
            <a:off x="3352136" y="2397370"/>
            <a:ext cx="1504845" cy="560387"/>
          </a:xfrm>
          <a:prstGeom prst="roundRect">
            <a:avLst>
              <a:gd name="adj" fmla="val 0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기호성</a:t>
            </a:r>
            <a:endParaRPr kumimoji="0" lang="ko-KR" altLang="ko-KR" sz="14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1742012" y="2397370"/>
            <a:ext cx="1498285" cy="560387"/>
          </a:xfrm>
          <a:prstGeom prst="rect">
            <a:avLst/>
          </a:prstGeom>
          <a:solidFill>
            <a:srgbClr val="7D619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웰니스</a:t>
            </a:r>
            <a:endParaRPr kumimoji="0" lang="ko-KR" altLang="ko-KR" sz="1400" b="1" i="0" u="none" strike="noStrike" kern="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7" name="그룹 6"/>
          <p:cNvGrpSpPr>
            <a:grpSpLocks noChangeAspect="1"/>
          </p:cNvGrpSpPr>
          <p:nvPr/>
        </p:nvGrpSpPr>
        <p:grpSpPr>
          <a:xfrm>
            <a:off x="3372446" y="1516066"/>
            <a:ext cx="537667" cy="537667"/>
            <a:chOff x="3543505" y="1300034"/>
            <a:chExt cx="853440" cy="853440"/>
          </a:xfrm>
        </p:grpSpPr>
        <p:pic>
          <p:nvPicPr>
            <p:cNvPr id="140" name="그림 1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3668489" y="1532734"/>
              <a:ext cx="5361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맛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4078600" y="1196752"/>
            <a:ext cx="853440" cy="853440"/>
            <a:chOff x="3538712" y="1324612"/>
            <a:chExt cx="853440" cy="853440"/>
          </a:xfrm>
        </p:grpSpPr>
        <p:pic>
          <p:nvPicPr>
            <p:cNvPr id="143" name="그림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712" y="1324612"/>
              <a:ext cx="853440" cy="853440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3655876" y="1531141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모양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식</a:t>
              </a:r>
              <a:r>
                <a:rPr lang="ko-KR" altLang="en-US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감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2414559" y="1844824"/>
            <a:ext cx="609600" cy="609600"/>
            <a:chOff x="3648854" y="1423949"/>
            <a:chExt cx="609600" cy="609600"/>
          </a:xfrm>
        </p:grpSpPr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54" y="1423949"/>
              <a:ext cx="609600" cy="609600"/>
            </a:xfrm>
            <a:prstGeom prst="rect">
              <a:avLst/>
            </a:prstGeom>
          </p:spPr>
        </p:pic>
        <p:sp>
          <p:nvSpPr>
            <p:cNvPr id="147" name="TextBox 146"/>
            <p:cNvSpPr txBox="1"/>
            <p:nvPr/>
          </p:nvSpPr>
          <p:spPr>
            <a:xfrm>
              <a:off x="3661434" y="15875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당뇨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8" name="그룹 147"/>
          <p:cNvGrpSpPr/>
          <p:nvPr/>
        </p:nvGrpSpPr>
        <p:grpSpPr>
          <a:xfrm>
            <a:off x="1691680" y="1628800"/>
            <a:ext cx="853440" cy="853440"/>
            <a:chOff x="3543505" y="1300034"/>
            <a:chExt cx="853440" cy="853440"/>
          </a:xfrm>
        </p:grpSpPr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3650145" y="1593155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항산화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1" name="그룹 150"/>
          <p:cNvGrpSpPr>
            <a:grpSpLocks noChangeAspect="1"/>
          </p:cNvGrpSpPr>
          <p:nvPr/>
        </p:nvGrpSpPr>
        <p:grpSpPr>
          <a:xfrm>
            <a:off x="2106460" y="1006133"/>
            <a:ext cx="657149" cy="657149"/>
            <a:chOff x="3543505" y="1300034"/>
            <a:chExt cx="853440" cy="853440"/>
          </a:xfrm>
        </p:grpSpPr>
        <p:pic>
          <p:nvPicPr>
            <p:cNvPr id="152" name="그림 1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3" name="TextBox 152"/>
            <p:cNvSpPr txBox="1"/>
            <p:nvPr/>
          </p:nvSpPr>
          <p:spPr>
            <a:xfrm>
              <a:off x="3661434" y="15113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항암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4" name="그룹 153"/>
          <p:cNvGrpSpPr>
            <a:grpSpLocks noChangeAspect="1"/>
          </p:cNvGrpSpPr>
          <p:nvPr/>
        </p:nvGrpSpPr>
        <p:grpSpPr>
          <a:xfrm>
            <a:off x="1691685" y="1227352"/>
            <a:ext cx="645628" cy="645628"/>
            <a:chOff x="3543505" y="1300034"/>
            <a:chExt cx="853440" cy="853440"/>
          </a:xfrm>
        </p:grpSpPr>
        <p:pic>
          <p:nvPicPr>
            <p:cNvPr id="155" name="그림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6" name="TextBox 155"/>
            <p:cNvSpPr txBox="1"/>
            <p:nvPr/>
          </p:nvSpPr>
          <p:spPr>
            <a:xfrm>
              <a:off x="3648734" y="15748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관절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2495057" y="1106440"/>
            <a:ext cx="896112" cy="896112"/>
            <a:chOff x="3543505" y="1300034"/>
            <a:chExt cx="853440" cy="853440"/>
          </a:xfrm>
        </p:grpSpPr>
        <p:pic>
          <p:nvPicPr>
            <p:cNvPr id="158" name="그림 1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59" name="TextBox 158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다이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어트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3882265" y="1647691"/>
            <a:ext cx="853440" cy="853440"/>
            <a:chOff x="3543505" y="1300034"/>
            <a:chExt cx="853440" cy="853440"/>
          </a:xfrm>
        </p:grpSpPr>
        <p:pic>
          <p:nvPicPr>
            <p:cNvPr id="161" name="그림 1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>
            <a:xfrm>
              <a:off x="3636034" y="1582897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가성비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3" name="그룹 162"/>
          <p:cNvGrpSpPr/>
          <p:nvPr/>
        </p:nvGrpSpPr>
        <p:grpSpPr>
          <a:xfrm>
            <a:off x="3646552" y="991384"/>
            <a:ext cx="853440" cy="853440"/>
            <a:chOff x="3543505" y="1300034"/>
            <a:chExt cx="853440" cy="853440"/>
          </a:xfrm>
        </p:grpSpPr>
        <p:pic>
          <p:nvPicPr>
            <p:cNvPr id="164" name="그림 1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65" name="TextBox 164"/>
            <p:cNvSpPr txBox="1"/>
            <p:nvPr/>
          </p:nvSpPr>
          <p:spPr>
            <a:xfrm>
              <a:off x="3686409" y="1580600"/>
              <a:ext cx="5361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크기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5522519" y="1626300"/>
            <a:ext cx="853440" cy="853440"/>
            <a:chOff x="3543505" y="1300034"/>
            <a:chExt cx="853440" cy="853440"/>
          </a:xfrm>
        </p:grpSpPr>
        <p:pic>
          <p:nvPicPr>
            <p:cNvPr id="167" name="그림 1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3648734" y="15240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재배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5032610" y="1639456"/>
            <a:ext cx="853440" cy="853440"/>
            <a:chOff x="3543505" y="1300034"/>
            <a:chExt cx="853440" cy="853440"/>
          </a:xfrm>
        </p:grpSpPr>
        <p:pic>
          <p:nvPicPr>
            <p:cNvPr id="170" name="그림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>
            <a:xfrm>
              <a:off x="3661434" y="1600210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원산지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2" name="그룹 171"/>
          <p:cNvGrpSpPr/>
          <p:nvPr/>
        </p:nvGrpSpPr>
        <p:grpSpPr>
          <a:xfrm>
            <a:off x="5220072" y="1043584"/>
            <a:ext cx="585216" cy="585216"/>
            <a:chOff x="3659226" y="1419335"/>
            <a:chExt cx="585216" cy="585216"/>
          </a:xfrm>
        </p:grpSpPr>
        <p:pic>
          <p:nvPicPr>
            <p:cNvPr id="173" name="그림 1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226" y="1419335"/>
              <a:ext cx="585216" cy="585216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>
            <a:xfrm>
              <a:off x="3661434" y="1598024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농약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5" name="그룹 174"/>
          <p:cNvGrpSpPr>
            <a:grpSpLocks noChangeAspect="1"/>
          </p:cNvGrpSpPr>
          <p:nvPr/>
        </p:nvGrpSpPr>
        <p:grpSpPr>
          <a:xfrm>
            <a:off x="4904992" y="1263417"/>
            <a:ext cx="725424" cy="725423"/>
            <a:chOff x="3543505" y="1300034"/>
            <a:chExt cx="853440" cy="853440"/>
          </a:xfrm>
        </p:grpSpPr>
        <p:pic>
          <p:nvPicPr>
            <p:cNvPr id="176" name="그림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77" name="TextBox 176"/>
            <p:cNvSpPr txBox="1"/>
            <p:nvPr/>
          </p:nvSpPr>
          <p:spPr>
            <a:xfrm>
              <a:off x="3648734" y="1574811"/>
              <a:ext cx="583008" cy="27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유기농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8" name="그룹 177"/>
          <p:cNvGrpSpPr/>
          <p:nvPr/>
        </p:nvGrpSpPr>
        <p:grpSpPr>
          <a:xfrm>
            <a:off x="5724128" y="1207408"/>
            <a:ext cx="853440" cy="853440"/>
            <a:chOff x="3388833" y="1310690"/>
            <a:chExt cx="853440" cy="853440"/>
          </a:xfrm>
        </p:grpSpPr>
        <p:pic>
          <p:nvPicPr>
            <p:cNvPr id="179" name="그림 1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833" y="1310690"/>
              <a:ext cx="853440" cy="853440"/>
            </a:xfrm>
            <a:prstGeom prst="rect">
              <a:avLst/>
            </a:prstGeom>
          </p:spPr>
        </p:pic>
        <p:sp>
          <p:nvSpPr>
            <p:cNvPr id="180" name="TextBox 179"/>
            <p:cNvSpPr txBox="1"/>
            <p:nvPr/>
          </p:nvSpPr>
          <p:spPr>
            <a:xfrm>
              <a:off x="3525905" y="1614488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효능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657984" y="1626300"/>
            <a:ext cx="1343349" cy="866596"/>
            <a:chOff x="6748659" y="1325117"/>
            <a:chExt cx="1343349" cy="866596"/>
          </a:xfrm>
        </p:grpSpPr>
        <p:grpSp>
          <p:nvGrpSpPr>
            <p:cNvPr id="181" name="그룹 180"/>
            <p:cNvGrpSpPr/>
            <p:nvPr/>
          </p:nvGrpSpPr>
          <p:grpSpPr>
            <a:xfrm>
              <a:off x="7238568" y="1325117"/>
              <a:ext cx="853440" cy="853440"/>
              <a:chOff x="3543505" y="1300034"/>
              <a:chExt cx="853440" cy="853440"/>
            </a:xfrm>
          </p:grpSpPr>
          <p:pic>
            <p:nvPicPr>
              <p:cNvPr id="182" name="그림 1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505" y="1300034"/>
                <a:ext cx="853440" cy="853440"/>
              </a:xfrm>
              <a:prstGeom prst="rect">
                <a:avLst/>
              </a:prstGeom>
            </p:spPr>
          </p:pic>
          <p:sp>
            <p:nvSpPr>
              <p:cNvPr id="183" name="TextBox 182"/>
              <p:cNvSpPr txBox="1"/>
              <p:nvPr/>
            </p:nvSpPr>
            <p:spPr>
              <a:xfrm>
                <a:off x="3648734" y="1524010"/>
                <a:ext cx="5830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온라인</a:t>
                </a:r>
                <a:endParaRPr lang="en-US" altLang="ko-KR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주문</a:t>
                </a:r>
                <a:endParaRPr lang="en-US" altLang="ko-KR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84" name="그룹 183"/>
            <p:cNvGrpSpPr/>
            <p:nvPr/>
          </p:nvGrpSpPr>
          <p:grpSpPr>
            <a:xfrm>
              <a:off x="6748659" y="1338273"/>
              <a:ext cx="853440" cy="853440"/>
              <a:chOff x="3543505" y="1300034"/>
              <a:chExt cx="853440" cy="853440"/>
            </a:xfrm>
          </p:grpSpPr>
          <p:pic>
            <p:nvPicPr>
              <p:cNvPr id="185" name="그림 1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505" y="1300034"/>
                <a:ext cx="853440" cy="853440"/>
              </a:xfrm>
              <a:prstGeom prst="rect">
                <a:avLst/>
              </a:prstGeom>
            </p:spPr>
          </p:pic>
          <p:sp>
            <p:nvSpPr>
              <p:cNvPr id="186" name="TextBox 185"/>
              <p:cNvSpPr txBox="1"/>
              <p:nvPr/>
            </p:nvSpPr>
            <p:spPr>
              <a:xfrm>
                <a:off x="3661434" y="1600210"/>
                <a:ext cx="5830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91" indent="-34289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100" b="1" spc="-15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간편성</a:t>
                </a:r>
                <a:endParaRPr lang="en-US" altLang="ko-KR" sz="11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87" name="그룹 186"/>
          <p:cNvGrpSpPr/>
          <p:nvPr/>
        </p:nvGrpSpPr>
        <p:grpSpPr>
          <a:xfrm>
            <a:off x="6504137" y="1266716"/>
            <a:ext cx="853440" cy="853440"/>
            <a:chOff x="3543505" y="1300034"/>
            <a:chExt cx="853440" cy="853440"/>
          </a:xfrm>
        </p:grpSpPr>
        <p:pic>
          <p:nvPicPr>
            <p:cNvPr id="188" name="그림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맞춤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err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레시피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0" name="그룹 189"/>
          <p:cNvGrpSpPr>
            <a:grpSpLocks noChangeAspect="1"/>
          </p:cNvGrpSpPr>
          <p:nvPr/>
        </p:nvGrpSpPr>
        <p:grpSpPr>
          <a:xfrm>
            <a:off x="7506717" y="1340768"/>
            <a:ext cx="665683" cy="665683"/>
            <a:chOff x="3543505" y="1300034"/>
            <a:chExt cx="853440" cy="853440"/>
          </a:xfrm>
        </p:grpSpPr>
        <p:pic>
          <p:nvPicPr>
            <p:cNvPr id="191" name="그림 19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>
            <a:xfrm>
              <a:off x="3636034" y="1578432"/>
              <a:ext cx="58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요리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3" name="그룹 192"/>
          <p:cNvGrpSpPr/>
          <p:nvPr/>
        </p:nvGrpSpPr>
        <p:grpSpPr>
          <a:xfrm>
            <a:off x="6919169" y="982876"/>
            <a:ext cx="853440" cy="853440"/>
            <a:chOff x="3543505" y="1300034"/>
            <a:chExt cx="853440" cy="853440"/>
          </a:xfrm>
        </p:grpSpPr>
        <p:pic>
          <p:nvPicPr>
            <p:cNvPr id="194" name="그림 1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195" name="TextBox 194"/>
            <p:cNvSpPr txBox="1"/>
            <p:nvPr/>
          </p:nvSpPr>
          <p:spPr>
            <a:xfrm>
              <a:off x="3648734" y="1511310"/>
              <a:ext cx="58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상품권</a:t>
              </a:r>
              <a:endParaRPr lang="en-US" altLang="ko-KR" sz="11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선물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" name="그룹 7"/>
          <p:cNvGrpSpPr>
            <a:grpSpLocks noChangeAspect="1"/>
          </p:cNvGrpSpPr>
          <p:nvPr/>
        </p:nvGrpSpPr>
        <p:grpSpPr>
          <a:xfrm>
            <a:off x="310768" y="2916428"/>
            <a:ext cx="964874" cy="840283"/>
            <a:chOff x="837514" y="3210853"/>
            <a:chExt cx="1286499" cy="1120377"/>
          </a:xfrm>
        </p:grpSpPr>
        <p:grpSp>
          <p:nvGrpSpPr>
            <p:cNvPr id="196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197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8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0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01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7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8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9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10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02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3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4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5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06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11" name="TextBox 210"/>
            <p:cNvSpPr txBox="1"/>
            <p:nvPr/>
          </p:nvSpPr>
          <p:spPr>
            <a:xfrm>
              <a:off x="837514" y="3391473"/>
              <a:ext cx="128649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ICT</a:t>
              </a:r>
              <a:r>
                <a:rPr lang="ko-KR" altLang="en-US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기반 </a:t>
              </a:r>
              <a:endParaRPr lang="en-US" altLang="ko-K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처방농업 </a:t>
              </a:r>
              <a:endParaRPr lang="en-US" altLang="ko-KR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1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  <a:endParaRPr lang="en-US" altLang="ko-KR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12" name="Rounded Rectangle 66"/>
          <p:cNvSpPr/>
          <p:nvPr/>
        </p:nvSpPr>
        <p:spPr>
          <a:xfrm rot="16200000">
            <a:off x="7539437" y="1906867"/>
            <a:ext cx="1746797" cy="390956"/>
          </a:xfrm>
          <a:prstGeom prst="roundRect">
            <a:avLst>
              <a:gd name="adj" fmla="val 50000"/>
            </a:avLst>
          </a:prstGeom>
          <a:solidFill>
            <a:srgbClr val="3CA28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8775" marR="0" lvl="0" indent="-3587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HY헤드라인M" pitchFamily="18" charset="-127"/>
                <a:cs typeface="+mn-cs"/>
              </a:rPr>
              <a:t>소비자데이터</a:t>
            </a:r>
            <a:endParaRPr kumimoji="0" lang="en-US" altLang="ko-KR" sz="1700" b="1" i="0" u="none" strike="noStrike" kern="0" cap="none" spc="-150" normalizeH="0" baseline="0" noProof="0" dirty="0" smtClean="0">
              <a:ln>
                <a:noFill/>
              </a:ln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HY헤드라인M" pitchFamily="18" charset="-127"/>
              <a:cs typeface="+mn-cs"/>
            </a:endParaRPr>
          </a:p>
        </p:txBody>
      </p:sp>
      <p:sp>
        <p:nvSpPr>
          <p:cNvPr id="213" name="Rounded Rectangle 66"/>
          <p:cNvSpPr/>
          <p:nvPr/>
        </p:nvSpPr>
        <p:spPr>
          <a:xfrm rot="16200000">
            <a:off x="7560645" y="5456467"/>
            <a:ext cx="1746797" cy="390956"/>
          </a:xfrm>
          <a:prstGeom prst="roundRect">
            <a:avLst>
              <a:gd name="adj" fmla="val 50000"/>
            </a:avLst>
          </a:prstGeom>
          <a:solidFill>
            <a:srgbClr val="3CA28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58775" marR="0" lvl="0" indent="-3587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HY헤드라인M" pitchFamily="18" charset="-127"/>
                <a:cs typeface="+mn-cs"/>
              </a:rPr>
              <a:t>과학기반 데이터</a:t>
            </a:r>
            <a:endParaRPr kumimoji="0" lang="en-US" altLang="ko-KR" sz="1700" b="1" i="0" u="none" strike="noStrike" kern="0" cap="none" spc="-150" normalizeH="0" baseline="0" noProof="0" dirty="0" smtClean="0">
              <a:ln>
                <a:noFill/>
              </a:ln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10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HY헤드라인M" pitchFamily="18" charset="-127"/>
              <a:cs typeface="+mn-cs"/>
            </a:endParaRPr>
          </a:p>
        </p:txBody>
      </p:sp>
      <p:sp>
        <p:nvSpPr>
          <p:cNvPr id="214" name="Rounded Rectangle 66"/>
          <p:cNvSpPr/>
          <p:nvPr/>
        </p:nvSpPr>
        <p:spPr>
          <a:xfrm rot="16200000">
            <a:off x="7638830" y="3663769"/>
            <a:ext cx="1588208" cy="390525"/>
          </a:xfrm>
          <a:prstGeom prst="roundRect">
            <a:avLst>
              <a:gd name="adj" fmla="val 50000"/>
            </a:avLst>
          </a:prstGeom>
          <a:solidFill>
            <a:srgbClr val="7CBF3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스마트</a:t>
            </a:r>
            <a:r>
              <a:rPr kumimoji="0" lang="en-US" altLang="ko-KR" sz="17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1700" b="1" i="0" u="none" strike="noStrike" kern="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데이터</a:t>
            </a:r>
            <a:endParaRPr kumimoji="0" lang="en-US" altLang="ko-KR" sz="1700" b="1" i="0" u="none" strike="noStrike" kern="0" cap="none" spc="-15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215" name="그룹 214"/>
          <p:cNvGrpSpPr>
            <a:grpSpLocks noChangeAspect="1"/>
          </p:cNvGrpSpPr>
          <p:nvPr/>
        </p:nvGrpSpPr>
        <p:grpSpPr>
          <a:xfrm>
            <a:off x="310566" y="3839616"/>
            <a:ext cx="964874" cy="840283"/>
            <a:chOff x="837514" y="3210853"/>
            <a:chExt cx="1286499" cy="1120377"/>
          </a:xfrm>
        </p:grpSpPr>
        <p:grpSp>
          <p:nvGrpSpPr>
            <p:cNvPr id="216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218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9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0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21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22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28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9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30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31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23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24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5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6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27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17" name="TextBox 216"/>
            <p:cNvSpPr txBox="1"/>
            <p:nvPr/>
          </p:nvSpPr>
          <p:spPr>
            <a:xfrm>
              <a:off x="837514" y="3459206"/>
              <a:ext cx="12864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고기능성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품종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32" name="그룹 231"/>
          <p:cNvGrpSpPr>
            <a:grpSpLocks noChangeAspect="1"/>
          </p:cNvGrpSpPr>
          <p:nvPr/>
        </p:nvGrpSpPr>
        <p:grpSpPr>
          <a:xfrm>
            <a:off x="330027" y="4735770"/>
            <a:ext cx="964874" cy="840283"/>
            <a:chOff x="837514" y="3210853"/>
            <a:chExt cx="1286499" cy="1120377"/>
          </a:xfrm>
        </p:grpSpPr>
        <p:grpSp>
          <p:nvGrpSpPr>
            <p:cNvPr id="233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235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6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7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8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39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5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6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7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8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40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41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2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3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44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34" name="TextBox 233"/>
            <p:cNvSpPr txBox="1"/>
            <p:nvPr/>
          </p:nvSpPr>
          <p:spPr>
            <a:xfrm>
              <a:off x="837514" y="3359558"/>
              <a:ext cx="128649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소비자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맞춤형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</a:t>
              </a:r>
              <a:r>
                <a:rPr lang="ko-KR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</a:t>
              </a:r>
              <a:endParaRPr lang="en-US" altLang="ko-KR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49" name="그룹 248"/>
          <p:cNvGrpSpPr>
            <a:grpSpLocks noChangeAspect="1"/>
          </p:cNvGrpSpPr>
          <p:nvPr/>
        </p:nvGrpSpPr>
        <p:grpSpPr>
          <a:xfrm>
            <a:off x="340032" y="1985218"/>
            <a:ext cx="964874" cy="840283"/>
            <a:chOff x="837514" y="3210853"/>
            <a:chExt cx="1286499" cy="1120377"/>
          </a:xfrm>
        </p:grpSpPr>
        <p:grpSp>
          <p:nvGrpSpPr>
            <p:cNvPr id="250" name="Group 8"/>
            <p:cNvGrpSpPr>
              <a:grpSpLocks/>
            </p:cNvGrpSpPr>
            <p:nvPr/>
          </p:nvGrpSpPr>
          <p:grpSpPr bwMode="auto">
            <a:xfrm>
              <a:off x="927219" y="3210853"/>
              <a:ext cx="1120315" cy="1120377"/>
              <a:chOff x="2457" y="2000"/>
              <a:chExt cx="901" cy="888"/>
            </a:xfrm>
          </p:grpSpPr>
          <p:pic>
            <p:nvPicPr>
              <p:cNvPr id="252" name="Picture 9" descr="circuler_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457" y="2000"/>
                <a:ext cx="901" cy="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3" name="Oval 10"/>
              <p:cNvSpPr>
                <a:spLocks noChangeArrowheads="1"/>
              </p:cNvSpPr>
              <p:nvPr/>
            </p:nvSpPr>
            <p:spPr bwMode="ltGray">
              <a:xfrm>
                <a:off x="2457" y="2000"/>
                <a:ext cx="895" cy="888"/>
              </a:xfrm>
              <a:prstGeom prst="ellipse">
                <a:avLst/>
              </a:prstGeom>
              <a:gradFill rotWithShape="1">
                <a:gsLst>
                  <a:gs pos="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F8F8F8">
                      <a:alpha val="45000"/>
                    </a:srgbClr>
                  </a:gs>
                  <a:gs pos="100000">
                    <a:srgbClr val="F8F8F8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4" name="Freeform 11"/>
              <p:cNvSpPr>
                <a:spLocks/>
              </p:cNvSpPr>
              <p:nvPr/>
            </p:nvSpPr>
            <p:spPr bwMode="ltGray">
              <a:xfrm>
                <a:off x="2550" y="2018"/>
                <a:ext cx="703" cy="308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 sz="160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55" name="Group 12"/>
              <p:cNvGrpSpPr>
                <a:grpSpLocks/>
              </p:cNvGrpSpPr>
              <p:nvPr/>
            </p:nvGrpSpPr>
            <p:grpSpPr bwMode="auto">
              <a:xfrm rot="-1297425" flipH="1" flipV="1">
                <a:off x="2525" y="2693"/>
                <a:ext cx="781" cy="188"/>
                <a:chOff x="2532" y="1051"/>
                <a:chExt cx="893" cy="246"/>
              </a:xfrm>
            </p:grpSpPr>
            <p:grpSp>
              <p:nvGrpSpPr>
                <p:cNvPr id="256" name="Group 1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62" name="AutoShape 14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3" name="AutoShape 15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4" name="AutoShape 16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5" name="AutoShape 17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  <p:grpSp>
              <p:nvGrpSpPr>
                <p:cNvPr id="257" name="Group 1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8" name="AutoShape 19"/>
                  <p:cNvSpPr>
                    <a:spLocks noChangeArrowheads="1"/>
                  </p:cNvSpPr>
                  <p:nvPr/>
                </p:nvSpPr>
                <p:spPr bwMode="lt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59" name="AutoShape 20"/>
                  <p:cNvSpPr>
                    <a:spLocks noChangeArrowheads="1"/>
                  </p:cNvSpPr>
                  <p:nvPr/>
                </p:nvSpPr>
                <p:spPr bwMode="lt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0" name="AutoShape 21"/>
                  <p:cNvSpPr>
                    <a:spLocks noChangeArrowheads="1"/>
                  </p:cNvSpPr>
                  <p:nvPr/>
                </p:nvSpPr>
                <p:spPr bwMode="lt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  <p:sp>
                <p:nvSpPr>
                  <p:cNvPr id="261" name="AutoShape 22"/>
                  <p:cNvSpPr>
                    <a:spLocks noChangeArrowheads="1"/>
                  </p:cNvSpPr>
                  <p:nvPr/>
                </p:nvSpPr>
                <p:spPr bwMode="lt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8F8F8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 sz="1600">
                      <a:solidFill>
                        <a:prstClr val="black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endParaRPr>
                  </a:p>
                </p:txBody>
              </p:sp>
            </p:grpSp>
          </p:grpSp>
        </p:grpSp>
        <p:sp>
          <p:nvSpPr>
            <p:cNvPr id="251" name="TextBox 250"/>
            <p:cNvSpPr txBox="1"/>
            <p:nvPr/>
          </p:nvSpPr>
          <p:spPr>
            <a:xfrm>
              <a:off x="837514" y="3462398"/>
              <a:ext cx="128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표준화된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ko-KR" altLang="en-US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원료생</a:t>
              </a:r>
              <a:r>
                <a:rPr lang="ko-KR" alt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산</a:t>
              </a:r>
              <a:endParaRPr lang="en-US" altLang="ko-KR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77" name="직사각형 276"/>
          <p:cNvSpPr/>
          <p:nvPr/>
        </p:nvSpPr>
        <p:spPr>
          <a:xfrm>
            <a:off x="3887625" y="3440935"/>
            <a:ext cx="1916112" cy="70961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데이터  연관 분류 </a:t>
            </a:r>
            <a:endParaRPr kumimoji="0" lang="ko-KR" altLang="en-US" sz="1200" b="1" i="0" u="none" strike="noStrike" kern="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</p:txBody>
      </p:sp>
      <p:sp>
        <p:nvSpPr>
          <p:cNvPr id="278" name="직사각형 277"/>
          <p:cNvSpPr/>
          <p:nvPr/>
        </p:nvSpPr>
        <p:spPr>
          <a:xfrm>
            <a:off x="5945025" y="3440935"/>
            <a:ext cx="1985962" cy="70961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데이터 통합 처리 분석</a:t>
            </a:r>
            <a:endParaRPr kumimoji="0" lang="ko-KR" altLang="en-US" sz="1200" b="1" i="0" u="none" strike="noStrike" kern="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1796887" y="3440935"/>
            <a:ext cx="1914525" cy="709612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lvl="0" algn="ctr" latinLnBrk="0"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소비 </a:t>
            </a:r>
            <a:r>
              <a:rPr kumimoji="0" lang="en-US" altLang="ko-KR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Adobe 고딕 Std B" panose="020B0800000000000000" pitchFamily="34" charset="-127"/>
              </a:rPr>
              <a:t>· </a:t>
            </a: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시장 </a:t>
            </a:r>
            <a:r>
              <a:rPr lang="en-US" altLang="ko-KR" sz="1200" b="1" kern="0" spc="-150" dirty="0">
                <a:solidFill>
                  <a:srgbClr val="C00000"/>
                </a:solidFill>
                <a:latin typeface="Calibri Light"/>
                <a:ea typeface="Adobe 고딕 Std B" panose="020B0800000000000000" pitchFamily="34" charset="-127"/>
              </a:rPr>
              <a:t>· </a:t>
            </a: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생육 </a:t>
            </a:r>
            <a:r>
              <a:rPr lang="en-US" altLang="ko-KR" sz="1200" b="1" kern="0" spc="-150" dirty="0">
                <a:solidFill>
                  <a:srgbClr val="C00000"/>
                </a:solidFill>
                <a:latin typeface="Calibri Light"/>
                <a:ea typeface="Adobe 고딕 Std B" panose="020B0800000000000000" pitchFamily="34" charset="-127"/>
              </a:rPr>
              <a:t>· </a:t>
            </a: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재배</a:t>
            </a: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/>
                <a:ea typeface="Adobe 고딕 Std B" panose="020B0800000000000000" pitchFamily="34" charset="-127"/>
                <a:cs typeface="+mn-cs"/>
              </a:rPr>
              <a:t>예측 및 판단</a:t>
            </a:r>
            <a:endParaRPr kumimoji="0" lang="en-US" altLang="ko-KR" sz="1200" b="1" i="0" u="none" strike="noStrike" kern="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/>
              <a:ea typeface="Adobe 고딕 Std B" panose="020B0800000000000000" pitchFamily="34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854877" y="3031402"/>
            <a:ext cx="6108895" cy="157898"/>
            <a:chOff x="2025944" y="2815378"/>
            <a:chExt cx="6108895" cy="157898"/>
          </a:xfrm>
        </p:grpSpPr>
        <p:grpSp>
          <p:nvGrpSpPr>
            <p:cNvPr id="12" name="그룹 11"/>
            <p:cNvGrpSpPr/>
            <p:nvPr/>
          </p:nvGrpSpPr>
          <p:grpSpPr>
            <a:xfrm rot="5400000">
              <a:off x="3382409" y="1458913"/>
              <a:ext cx="157897" cy="2870827"/>
              <a:chOff x="4840770" y="3103026"/>
              <a:chExt cx="157897" cy="2870827"/>
            </a:xfrm>
          </p:grpSpPr>
          <p:sp>
            <p:nvSpPr>
              <p:cNvPr id="281" name="이등변 삼각형 280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2" name="이등변 삼각형 281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3" name="이등변 삼각형 282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4" name="이등변 삼각형 283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5" name="이등변 삼각형 284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6" name="이등변 삼각형 285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287" name="그룹 286"/>
            <p:cNvGrpSpPr/>
            <p:nvPr/>
          </p:nvGrpSpPr>
          <p:grpSpPr>
            <a:xfrm rot="5400000">
              <a:off x="6620477" y="1458914"/>
              <a:ext cx="157897" cy="2870827"/>
              <a:chOff x="4840770" y="3103026"/>
              <a:chExt cx="157897" cy="2870827"/>
            </a:xfrm>
          </p:grpSpPr>
          <p:sp>
            <p:nvSpPr>
              <p:cNvPr id="288" name="이등변 삼각형 287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89" name="이등변 삼각형 288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0" name="이등변 삼각형 289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1" name="이등변 삼각형 290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2" name="이등변 삼각형 291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3" name="이등변 삼각형 292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</p:grpSp>
      <p:grpSp>
        <p:nvGrpSpPr>
          <p:cNvPr id="294" name="그룹 293"/>
          <p:cNvGrpSpPr/>
          <p:nvPr/>
        </p:nvGrpSpPr>
        <p:grpSpPr>
          <a:xfrm rot="10800000">
            <a:off x="1866724" y="4472737"/>
            <a:ext cx="6108895" cy="157898"/>
            <a:chOff x="2025944" y="2815378"/>
            <a:chExt cx="6108895" cy="157898"/>
          </a:xfrm>
        </p:grpSpPr>
        <p:grpSp>
          <p:nvGrpSpPr>
            <p:cNvPr id="295" name="그룹 294"/>
            <p:cNvGrpSpPr/>
            <p:nvPr/>
          </p:nvGrpSpPr>
          <p:grpSpPr>
            <a:xfrm rot="5400000">
              <a:off x="3382409" y="1458913"/>
              <a:ext cx="157897" cy="2870827"/>
              <a:chOff x="4840770" y="3103026"/>
              <a:chExt cx="157897" cy="2870827"/>
            </a:xfrm>
          </p:grpSpPr>
          <p:sp>
            <p:nvSpPr>
              <p:cNvPr id="303" name="이등변 삼각형 302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4" name="이등변 삼각형 303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5" name="이등변 삼각형 304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6" name="이등변 삼각형 305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7" name="이등변 삼각형 306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8" name="이등변 삼각형 307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grpSp>
          <p:nvGrpSpPr>
            <p:cNvPr id="296" name="그룹 295"/>
            <p:cNvGrpSpPr/>
            <p:nvPr/>
          </p:nvGrpSpPr>
          <p:grpSpPr>
            <a:xfrm rot="5400000">
              <a:off x="6620477" y="1458914"/>
              <a:ext cx="157897" cy="2870827"/>
              <a:chOff x="4840770" y="3103026"/>
              <a:chExt cx="157897" cy="2870827"/>
            </a:xfrm>
          </p:grpSpPr>
          <p:sp>
            <p:nvSpPr>
              <p:cNvPr id="297" name="이등변 삼각형 296"/>
              <p:cNvSpPr/>
              <p:nvPr/>
            </p:nvSpPr>
            <p:spPr>
              <a:xfrm rot="5400000">
                <a:off x="4769240" y="3174556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8" name="이등변 삼각형 297"/>
              <p:cNvSpPr/>
              <p:nvPr/>
            </p:nvSpPr>
            <p:spPr>
              <a:xfrm rot="5400000">
                <a:off x="4770709" y="3719193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99" name="이등변 삼각형 298"/>
              <p:cNvSpPr/>
              <p:nvPr/>
            </p:nvSpPr>
            <p:spPr>
              <a:xfrm rot="5400000">
                <a:off x="4781671" y="4234465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0" name="이등변 삼각형 299"/>
              <p:cNvSpPr/>
              <p:nvPr/>
            </p:nvSpPr>
            <p:spPr>
              <a:xfrm rot="5400000">
                <a:off x="4783154" y="4759140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1" name="이등변 삼각형 300"/>
              <p:cNvSpPr/>
              <p:nvPr/>
            </p:nvSpPr>
            <p:spPr>
              <a:xfrm rot="5400000">
                <a:off x="4784624" y="5250491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02" name="이등변 삼각형 301"/>
              <p:cNvSpPr/>
              <p:nvPr/>
            </p:nvSpPr>
            <p:spPr>
              <a:xfrm rot="5400000">
                <a:off x="4781458" y="5759809"/>
                <a:ext cx="285574" cy="142513"/>
              </a:xfrm>
              <a:prstGeom prst="triangle">
                <a:avLst/>
              </a:prstGeom>
              <a:solidFill>
                <a:srgbClr val="00B0F0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</p:grpSp>
      <p:sp>
        <p:nvSpPr>
          <p:cNvPr id="309" name="이등변 삼각형 308"/>
          <p:cNvSpPr>
            <a:spLocks noChangeAspect="1"/>
          </p:cNvSpPr>
          <p:nvPr/>
        </p:nvSpPr>
        <p:spPr>
          <a:xfrm rot="16200000">
            <a:off x="1119680" y="3480251"/>
            <a:ext cx="718677" cy="617017"/>
          </a:xfrm>
          <a:prstGeom prst="triangl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7" name="그룹 266"/>
          <p:cNvGrpSpPr/>
          <p:nvPr/>
        </p:nvGrpSpPr>
        <p:grpSpPr>
          <a:xfrm>
            <a:off x="3491880" y="1772816"/>
            <a:ext cx="682752" cy="682752"/>
            <a:chOff x="3543505" y="1300034"/>
            <a:chExt cx="682752" cy="682752"/>
          </a:xfrm>
        </p:grpSpPr>
        <p:pic>
          <p:nvPicPr>
            <p:cNvPr id="268" name="그림 2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682752" cy="682752"/>
            </a:xfrm>
            <a:prstGeom prst="rect">
              <a:avLst/>
            </a:prstGeom>
          </p:spPr>
        </p:pic>
        <p:sp>
          <p:nvSpPr>
            <p:cNvPr id="269" name="TextBox 268"/>
            <p:cNvSpPr txBox="1"/>
            <p:nvPr/>
          </p:nvSpPr>
          <p:spPr>
            <a:xfrm>
              <a:off x="3654563" y="1502822"/>
              <a:ext cx="443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색깔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0" name="그룹 269"/>
          <p:cNvGrpSpPr>
            <a:grpSpLocks noChangeAspect="1"/>
          </p:cNvGrpSpPr>
          <p:nvPr/>
        </p:nvGrpSpPr>
        <p:grpSpPr>
          <a:xfrm>
            <a:off x="2146306" y="1442072"/>
            <a:ext cx="645628" cy="645628"/>
            <a:chOff x="3543505" y="1300034"/>
            <a:chExt cx="853440" cy="853440"/>
          </a:xfrm>
        </p:grpSpPr>
        <p:pic>
          <p:nvPicPr>
            <p:cNvPr id="271" name="그림 2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272" name="TextBox 271"/>
            <p:cNvSpPr txBox="1"/>
            <p:nvPr/>
          </p:nvSpPr>
          <p:spPr>
            <a:xfrm>
              <a:off x="3648734" y="1574810"/>
              <a:ext cx="583008" cy="34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노화</a:t>
              </a:r>
              <a:endParaRPr lang="en-US" altLang="ko-KR" sz="11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3" name="그룹 272"/>
          <p:cNvGrpSpPr>
            <a:grpSpLocks noChangeAspect="1"/>
          </p:cNvGrpSpPr>
          <p:nvPr/>
        </p:nvGrpSpPr>
        <p:grpSpPr>
          <a:xfrm>
            <a:off x="2738264" y="1700808"/>
            <a:ext cx="518160" cy="518160"/>
            <a:chOff x="3648854" y="1423949"/>
            <a:chExt cx="609600" cy="609600"/>
          </a:xfrm>
        </p:grpSpPr>
        <p:pic>
          <p:nvPicPr>
            <p:cNvPr id="280" name="그림 2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854" y="1423949"/>
              <a:ext cx="609600" cy="609600"/>
            </a:xfrm>
            <a:prstGeom prst="rect">
              <a:avLst/>
            </a:prstGeom>
          </p:spPr>
        </p:pic>
        <p:sp>
          <p:nvSpPr>
            <p:cNvPr id="310" name="TextBox 309"/>
            <p:cNvSpPr txBox="1"/>
            <p:nvPr/>
          </p:nvSpPr>
          <p:spPr>
            <a:xfrm>
              <a:off x="3661434" y="1587510"/>
              <a:ext cx="583008" cy="282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주름</a:t>
              </a:r>
              <a:endParaRPr lang="en-US" altLang="ko-KR" sz="900" b="1" spc="-15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1" name="그룹 310"/>
          <p:cNvGrpSpPr/>
          <p:nvPr/>
        </p:nvGrpSpPr>
        <p:grpSpPr>
          <a:xfrm>
            <a:off x="7560400" y="1016800"/>
            <a:ext cx="612000" cy="612000"/>
            <a:chOff x="3543505" y="1300034"/>
            <a:chExt cx="853440" cy="853440"/>
          </a:xfrm>
        </p:grpSpPr>
        <p:pic>
          <p:nvPicPr>
            <p:cNvPr id="312" name="그림 3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13" name="TextBox 312"/>
            <p:cNvSpPr txBox="1"/>
            <p:nvPr/>
          </p:nvSpPr>
          <p:spPr>
            <a:xfrm>
              <a:off x="3648733" y="1511311"/>
              <a:ext cx="583008" cy="51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가족</a:t>
              </a:r>
              <a:endParaRPr lang="en-US" altLang="ko-KR" sz="9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9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</a:t>
              </a:r>
              <a:r>
                <a:rPr lang="ko-KR" altLang="en-US" sz="9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</a:t>
              </a:r>
              <a:endParaRPr lang="en-US" altLang="ko-KR" sz="9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15" name="Group 114"/>
          <p:cNvGrpSpPr>
            <a:grpSpLocks noChangeAspect="1"/>
          </p:cNvGrpSpPr>
          <p:nvPr/>
        </p:nvGrpSpPr>
        <p:grpSpPr bwMode="auto">
          <a:xfrm>
            <a:off x="375146" y="1058686"/>
            <a:ext cx="846345" cy="820005"/>
            <a:chOff x="1778" y="2305"/>
            <a:chExt cx="789" cy="690"/>
          </a:xfrm>
        </p:grpSpPr>
        <p:grpSp>
          <p:nvGrpSpPr>
            <p:cNvPr id="317" name="Group 22"/>
            <p:cNvGrpSpPr>
              <a:grpSpLocks/>
            </p:cNvGrpSpPr>
            <p:nvPr/>
          </p:nvGrpSpPr>
          <p:grpSpPr bwMode="auto">
            <a:xfrm>
              <a:off x="1778" y="2305"/>
              <a:ext cx="789" cy="690"/>
              <a:chOff x="28" y="3188"/>
              <a:chExt cx="404" cy="404"/>
            </a:xfrm>
          </p:grpSpPr>
          <p:sp>
            <p:nvSpPr>
              <p:cNvPr id="319" name="Oval 23"/>
              <p:cNvSpPr>
                <a:spLocks noChangeArrowheads="1"/>
              </p:cNvSpPr>
              <p:nvPr/>
            </p:nvSpPr>
            <p:spPr bwMode="auto">
              <a:xfrm>
                <a:off x="28" y="3188"/>
                <a:ext cx="404" cy="404"/>
              </a:xfrm>
              <a:prstGeom prst="ellipse">
                <a:avLst/>
              </a:prstGeom>
              <a:gradFill rotWithShape="1">
                <a:gsLst>
                  <a:gs pos="0">
                    <a:srgbClr val="B265FF">
                      <a:alpha val="57999"/>
                    </a:srgbClr>
                  </a:gs>
                  <a:gs pos="100000">
                    <a:srgbClr val="F9F3FF"/>
                  </a:gs>
                </a:gsLst>
                <a:lin ang="5400000" scaled="1"/>
              </a:gradFill>
              <a:ln w="3175" algn="ctr">
                <a:solidFill>
                  <a:srgbClr val="B265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0" name="Freeform 24"/>
              <p:cNvSpPr>
                <a:spLocks/>
              </p:cNvSpPr>
              <p:nvPr/>
            </p:nvSpPr>
            <p:spPr bwMode="auto">
              <a:xfrm>
                <a:off x="58" y="3242"/>
                <a:ext cx="110" cy="280"/>
              </a:xfrm>
              <a:custGeom>
                <a:avLst/>
                <a:gdLst>
                  <a:gd name="T0" fmla="*/ 62 w 479"/>
                  <a:gd name="T1" fmla="*/ 15 h 1220"/>
                  <a:gd name="T2" fmla="*/ 39 w 479"/>
                  <a:gd name="T3" fmla="*/ 37 h 1220"/>
                  <a:gd name="T4" fmla="*/ 27 w 479"/>
                  <a:gd name="T5" fmla="*/ 53 h 1220"/>
                  <a:gd name="T6" fmla="*/ 18 w 479"/>
                  <a:gd name="T7" fmla="*/ 68 h 1220"/>
                  <a:gd name="T8" fmla="*/ 11 w 479"/>
                  <a:gd name="T9" fmla="*/ 83 h 1220"/>
                  <a:gd name="T10" fmla="*/ 7 w 479"/>
                  <a:gd name="T11" fmla="*/ 95 h 1220"/>
                  <a:gd name="T12" fmla="*/ 4 w 479"/>
                  <a:gd name="T13" fmla="*/ 106 h 1220"/>
                  <a:gd name="T14" fmla="*/ 2 w 479"/>
                  <a:gd name="T15" fmla="*/ 120 h 1220"/>
                  <a:gd name="T16" fmla="*/ 1 w 479"/>
                  <a:gd name="T17" fmla="*/ 134 h 1220"/>
                  <a:gd name="T18" fmla="*/ 0 w 479"/>
                  <a:gd name="T19" fmla="*/ 151 h 1220"/>
                  <a:gd name="T20" fmla="*/ 5 w 479"/>
                  <a:gd name="T21" fmla="*/ 184 h 1220"/>
                  <a:gd name="T22" fmla="*/ 18 w 479"/>
                  <a:gd name="T23" fmla="*/ 219 h 1220"/>
                  <a:gd name="T24" fmla="*/ 46 w 479"/>
                  <a:gd name="T25" fmla="*/ 258 h 1220"/>
                  <a:gd name="T26" fmla="*/ 97 w 479"/>
                  <a:gd name="T27" fmla="*/ 251 h 1220"/>
                  <a:gd name="T28" fmla="*/ 87 w 479"/>
                  <a:gd name="T29" fmla="*/ 242 h 1220"/>
                  <a:gd name="T30" fmla="*/ 76 w 479"/>
                  <a:gd name="T31" fmla="*/ 234 h 1220"/>
                  <a:gd name="T32" fmla="*/ 65 w 479"/>
                  <a:gd name="T33" fmla="*/ 223 h 1220"/>
                  <a:gd name="T34" fmla="*/ 59 w 479"/>
                  <a:gd name="T35" fmla="*/ 212 h 1220"/>
                  <a:gd name="T36" fmla="*/ 54 w 479"/>
                  <a:gd name="T37" fmla="*/ 204 h 1220"/>
                  <a:gd name="T38" fmla="*/ 49 w 479"/>
                  <a:gd name="T39" fmla="*/ 193 h 1220"/>
                  <a:gd name="T40" fmla="*/ 45 w 479"/>
                  <a:gd name="T41" fmla="*/ 182 h 1220"/>
                  <a:gd name="T42" fmla="*/ 42 w 479"/>
                  <a:gd name="T43" fmla="*/ 167 h 1220"/>
                  <a:gd name="T44" fmla="*/ 39 w 479"/>
                  <a:gd name="T45" fmla="*/ 151 h 1220"/>
                  <a:gd name="T46" fmla="*/ 39 w 479"/>
                  <a:gd name="T47" fmla="*/ 137 h 1220"/>
                  <a:gd name="T48" fmla="*/ 41 w 479"/>
                  <a:gd name="T49" fmla="*/ 120 h 1220"/>
                  <a:gd name="T50" fmla="*/ 46 w 479"/>
                  <a:gd name="T51" fmla="*/ 103 h 1220"/>
                  <a:gd name="T52" fmla="*/ 53 w 479"/>
                  <a:gd name="T53" fmla="*/ 85 h 1220"/>
                  <a:gd name="T54" fmla="*/ 63 w 479"/>
                  <a:gd name="T55" fmla="*/ 69 h 1220"/>
                  <a:gd name="T56" fmla="*/ 73 w 479"/>
                  <a:gd name="T57" fmla="*/ 58 h 1220"/>
                  <a:gd name="T58" fmla="*/ 87 w 479"/>
                  <a:gd name="T59" fmla="*/ 45 h 1220"/>
                  <a:gd name="T60" fmla="*/ 99 w 479"/>
                  <a:gd name="T61" fmla="*/ 36 h 1220"/>
                  <a:gd name="T62" fmla="*/ 106 w 479"/>
                  <a:gd name="T63" fmla="*/ 30 h 1220"/>
                  <a:gd name="T64" fmla="*/ 110 w 479"/>
                  <a:gd name="T65" fmla="*/ 21 h 1220"/>
                  <a:gd name="T66" fmla="*/ 107 w 479"/>
                  <a:gd name="T67" fmla="*/ 10 h 1220"/>
                  <a:gd name="T68" fmla="*/ 95 w 479"/>
                  <a:gd name="T69" fmla="*/ 0 h 1220"/>
                  <a:gd name="T70" fmla="*/ 87 w 479"/>
                  <a:gd name="T71" fmla="*/ 0 h 1220"/>
                  <a:gd name="T72" fmla="*/ 73 w 479"/>
                  <a:gd name="T73" fmla="*/ 7 h 1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1220"/>
                  <a:gd name="T113" fmla="*/ 479 w 479"/>
                  <a:gd name="T114" fmla="*/ 1220 h 12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1220">
                    <a:moveTo>
                      <a:pt x="318" y="30"/>
                    </a:moveTo>
                    <a:lnTo>
                      <a:pt x="269" y="67"/>
                    </a:lnTo>
                    <a:lnTo>
                      <a:pt x="225" y="104"/>
                    </a:lnTo>
                    <a:lnTo>
                      <a:pt x="168" y="162"/>
                    </a:lnTo>
                    <a:lnTo>
                      <a:pt x="140" y="196"/>
                    </a:lnTo>
                    <a:lnTo>
                      <a:pt x="116" y="233"/>
                    </a:lnTo>
                    <a:lnTo>
                      <a:pt x="96" y="265"/>
                    </a:lnTo>
                    <a:lnTo>
                      <a:pt x="78" y="297"/>
                    </a:lnTo>
                    <a:lnTo>
                      <a:pt x="59" y="336"/>
                    </a:lnTo>
                    <a:lnTo>
                      <a:pt x="50" y="363"/>
                    </a:lnTo>
                    <a:lnTo>
                      <a:pt x="41" y="385"/>
                    </a:lnTo>
                    <a:lnTo>
                      <a:pt x="32" y="412"/>
                    </a:lnTo>
                    <a:lnTo>
                      <a:pt x="23" y="441"/>
                    </a:lnTo>
                    <a:lnTo>
                      <a:pt x="19" y="461"/>
                    </a:lnTo>
                    <a:lnTo>
                      <a:pt x="15" y="489"/>
                    </a:lnTo>
                    <a:lnTo>
                      <a:pt x="10" y="522"/>
                    </a:lnTo>
                    <a:lnTo>
                      <a:pt x="6" y="552"/>
                    </a:lnTo>
                    <a:lnTo>
                      <a:pt x="3" y="585"/>
                    </a:lnTo>
                    <a:lnTo>
                      <a:pt x="0" y="621"/>
                    </a:lnTo>
                    <a:lnTo>
                      <a:pt x="1" y="659"/>
                    </a:lnTo>
                    <a:lnTo>
                      <a:pt x="4" y="707"/>
                    </a:lnTo>
                    <a:lnTo>
                      <a:pt x="23" y="800"/>
                    </a:lnTo>
                    <a:lnTo>
                      <a:pt x="39" y="858"/>
                    </a:lnTo>
                    <a:lnTo>
                      <a:pt x="79" y="954"/>
                    </a:lnTo>
                    <a:lnTo>
                      <a:pt x="121" y="1025"/>
                    </a:lnTo>
                    <a:lnTo>
                      <a:pt x="200" y="1122"/>
                    </a:lnTo>
                    <a:lnTo>
                      <a:pt x="299" y="1220"/>
                    </a:lnTo>
                    <a:lnTo>
                      <a:pt x="422" y="1093"/>
                    </a:lnTo>
                    <a:lnTo>
                      <a:pt x="404" y="1077"/>
                    </a:lnTo>
                    <a:lnTo>
                      <a:pt x="378" y="1055"/>
                    </a:lnTo>
                    <a:lnTo>
                      <a:pt x="352" y="1034"/>
                    </a:lnTo>
                    <a:lnTo>
                      <a:pt x="333" y="1018"/>
                    </a:lnTo>
                    <a:lnTo>
                      <a:pt x="312" y="1000"/>
                    </a:lnTo>
                    <a:lnTo>
                      <a:pt x="285" y="970"/>
                    </a:lnTo>
                    <a:lnTo>
                      <a:pt x="269" y="949"/>
                    </a:lnTo>
                    <a:lnTo>
                      <a:pt x="255" y="925"/>
                    </a:lnTo>
                    <a:lnTo>
                      <a:pt x="245" y="908"/>
                    </a:lnTo>
                    <a:lnTo>
                      <a:pt x="236" y="891"/>
                    </a:lnTo>
                    <a:lnTo>
                      <a:pt x="224" y="862"/>
                    </a:lnTo>
                    <a:lnTo>
                      <a:pt x="215" y="841"/>
                    </a:lnTo>
                    <a:lnTo>
                      <a:pt x="206" y="820"/>
                    </a:lnTo>
                    <a:lnTo>
                      <a:pt x="197" y="792"/>
                    </a:lnTo>
                    <a:lnTo>
                      <a:pt x="188" y="757"/>
                    </a:lnTo>
                    <a:lnTo>
                      <a:pt x="182" y="729"/>
                    </a:lnTo>
                    <a:lnTo>
                      <a:pt x="173" y="694"/>
                    </a:lnTo>
                    <a:lnTo>
                      <a:pt x="168" y="658"/>
                    </a:lnTo>
                    <a:lnTo>
                      <a:pt x="167" y="624"/>
                    </a:lnTo>
                    <a:lnTo>
                      <a:pt x="168" y="597"/>
                    </a:lnTo>
                    <a:lnTo>
                      <a:pt x="171" y="559"/>
                    </a:lnTo>
                    <a:lnTo>
                      <a:pt x="179" y="525"/>
                    </a:lnTo>
                    <a:lnTo>
                      <a:pt x="191" y="479"/>
                    </a:lnTo>
                    <a:lnTo>
                      <a:pt x="200" y="447"/>
                    </a:lnTo>
                    <a:lnTo>
                      <a:pt x="217" y="401"/>
                    </a:lnTo>
                    <a:lnTo>
                      <a:pt x="229" y="372"/>
                    </a:lnTo>
                    <a:lnTo>
                      <a:pt x="254" y="333"/>
                    </a:lnTo>
                    <a:lnTo>
                      <a:pt x="276" y="301"/>
                    </a:lnTo>
                    <a:lnTo>
                      <a:pt x="297" y="274"/>
                    </a:lnTo>
                    <a:lnTo>
                      <a:pt x="316" y="251"/>
                    </a:lnTo>
                    <a:lnTo>
                      <a:pt x="353" y="216"/>
                    </a:lnTo>
                    <a:lnTo>
                      <a:pt x="378" y="195"/>
                    </a:lnTo>
                    <a:lnTo>
                      <a:pt x="408" y="172"/>
                    </a:lnTo>
                    <a:lnTo>
                      <a:pt x="432" y="156"/>
                    </a:lnTo>
                    <a:lnTo>
                      <a:pt x="448" y="141"/>
                    </a:lnTo>
                    <a:lnTo>
                      <a:pt x="462" y="129"/>
                    </a:lnTo>
                    <a:lnTo>
                      <a:pt x="472" y="110"/>
                    </a:lnTo>
                    <a:lnTo>
                      <a:pt x="479" y="93"/>
                    </a:lnTo>
                    <a:lnTo>
                      <a:pt x="477" y="67"/>
                    </a:lnTo>
                    <a:lnTo>
                      <a:pt x="467" y="45"/>
                    </a:lnTo>
                    <a:lnTo>
                      <a:pt x="445" y="23"/>
                    </a:lnTo>
                    <a:lnTo>
                      <a:pt x="414" y="2"/>
                    </a:lnTo>
                    <a:lnTo>
                      <a:pt x="398" y="0"/>
                    </a:lnTo>
                    <a:lnTo>
                      <a:pt x="380" y="0"/>
                    </a:lnTo>
                    <a:lnTo>
                      <a:pt x="358" y="6"/>
                    </a:lnTo>
                    <a:lnTo>
                      <a:pt x="318" y="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9F3FF">
                      <a:alpha val="57999"/>
                    </a:srgbClr>
                  </a:gs>
                  <a:gs pos="100000">
                    <a:srgbClr val="F4ECFF"/>
                  </a:gs>
                </a:gsLst>
                <a:lin ang="5400000" scaled="1"/>
              </a:gradFill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923" b="1">
                  <a:solidFill>
                    <a:srgbClr val="000000"/>
                  </a:solidFill>
                  <a:latin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318" name="Text Box 25"/>
            <p:cNvSpPr txBox="1">
              <a:spLocks noChangeArrowheads="1"/>
            </p:cNvSpPr>
            <p:nvPr/>
          </p:nvSpPr>
          <p:spPr bwMode="gray">
            <a:xfrm>
              <a:off x="1824" y="2477"/>
              <a:ext cx="692" cy="35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auto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662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</a:t>
              </a:r>
              <a:endParaRPr lang="ko-KR" altLang="en-US" sz="1292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1" name="그룹 320"/>
          <p:cNvGrpSpPr/>
          <p:nvPr/>
        </p:nvGrpSpPr>
        <p:grpSpPr>
          <a:xfrm>
            <a:off x="6607001" y="1016743"/>
            <a:ext cx="612000" cy="612000"/>
            <a:chOff x="3543505" y="1300034"/>
            <a:chExt cx="853440" cy="853440"/>
          </a:xfrm>
        </p:grpSpPr>
        <p:pic>
          <p:nvPicPr>
            <p:cNvPr id="322" name="그림 3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505" y="1300034"/>
              <a:ext cx="853440" cy="853440"/>
            </a:xfrm>
            <a:prstGeom prst="rect">
              <a:avLst/>
            </a:prstGeom>
          </p:spPr>
        </p:pic>
        <p:sp>
          <p:nvSpPr>
            <p:cNvPr id="323" name="TextBox 322"/>
            <p:cNvSpPr txBox="1"/>
            <p:nvPr/>
          </p:nvSpPr>
          <p:spPr>
            <a:xfrm>
              <a:off x="3601504" y="1557585"/>
              <a:ext cx="695337" cy="3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91" indent="-342891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b="1" spc="-15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볼거</a:t>
              </a:r>
              <a:r>
                <a:rPr lang="ko-KR" altLang="en-US" sz="800" b="1" spc="-15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</a:t>
              </a:r>
              <a:endParaRPr lang="en-US" altLang="ko-KR" sz="800" b="1" spc="-15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직선 연결선 108"/>
          <p:cNvCxnSpPr/>
          <p:nvPr/>
        </p:nvCxnSpPr>
        <p:spPr>
          <a:xfrm>
            <a:off x="2503051" y="5792180"/>
            <a:ext cx="0" cy="79273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 81"/>
          <p:cNvSpPr/>
          <p:nvPr/>
        </p:nvSpPr>
        <p:spPr>
          <a:xfrm>
            <a:off x="1808099" y="1772816"/>
            <a:ext cx="5608183" cy="4248472"/>
          </a:xfrm>
          <a:prstGeom prst="ellipse">
            <a:avLst/>
          </a:prstGeom>
          <a:solidFill>
            <a:srgbClr val="00B050">
              <a:alpha val="0"/>
            </a:srgbClr>
          </a:solidFill>
          <a:ln w="15875" cap="rnd" cmpd="dbl">
            <a:solidFill>
              <a:srgbClr val="00B05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2915816" y="2132855"/>
            <a:ext cx="3425186" cy="3554023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5875" cmpd="dbl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273334" y="2526938"/>
            <a:ext cx="2742724" cy="26987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4F81B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8" name="AutoShape 54"/>
          <p:cNvSpPr>
            <a:spLocks noChangeArrowheads="1"/>
          </p:cNvSpPr>
          <p:nvPr/>
        </p:nvSpPr>
        <p:spPr bwMode="auto">
          <a:xfrm>
            <a:off x="3530338" y="2852378"/>
            <a:ext cx="2085613" cy="2051050"/>
          </a:xfrm>
          <a:custGeom>
            <a:avLst/>
            <a:gdLst>
              <a:gd name="G0" fmla="+- 4421 0 0"/>
              <a:gd name="G1" fmla="+- 21600 0 4421"/>
              <a:gd name="G2" fmla="+- 21600 0 44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84ACA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 rot="2700000">
            <a:off x="4178807" y="3374328"/>
            <a:ext cx="851870" cy="1030232"/>
            <a:chOff x="3470275" y="5048250"/>
            <a:chExt cx="557213" cy="663575"/>
          </a:xfrm>
        </p:grpSpPr>
        <p:pic>
          <p:nvPicPr>
            <p:cNvPr id="40" name="Picture 4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5" y="5048250"/>
              <a:ext cx="35083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3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1" name="Picture 4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5048250"/>
              <a:ext cx="35083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3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851920" y="3356992"/>
            <a:ext cx="142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천연물 바이오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클라우드</a:t>
            </a:r>
            <a:endParaRPr kumimoji="1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2974249" y="4638423"/>
            <a:ext cx="1174014" cy="338828"/>
            <a:chOff x="2378983" y="3684374"/>
            <a:chExt cx="1718874" cy="280023"/>
          </a:xfrm>
        </p:grpSpPr>
        <p:sp>
          <p:nvSpPr>
            <p:cNvPr id="45" name="모서리가 둥근 직사각형 44"/>
            <p:cNvSpPr/>
            <p:nvPr/>
          </p:nvSpPr>
          <p:spPr>
            <a:xfrm rot="10800000">
              <a:off x="2378983" y="3684374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55091" y="3687398"/>
              <a:ext cx="1159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오믹스</a:t>
              </a: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1" lang="ko-KR" altLang="en-US" sz="1200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데이</a:t>
              </a:r>
              <a:r>
                <a:rPr kumimoji="1" lang="ko-KR" altLang="en-US" sz="1200" kern="0" dirty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59" name="Freeform 41"/>
          <p:cNvSpPr>
            <a:spLocks/>
          </p:cNvSpPr>
          <p:nvPr/>
        </p:nvSpPr>
        <p:spPr bwMode="auto">
          <a:xfrm>
            <a:off x="4869284" y="1740524"/>
            <a:ext cx="3159100" cy="914831"/>
          </a:xfrm>
          <a:custGeom>
            <a:avLst/>
            <a:gdLst>
              <a:gd name="T0" fmla="*/ 840 w 840"/>
              <a:gd name="T1" fmla="*/ 0 h 486"/>
              <a:gd name="T2" fmla="*/ 450 w 840"/>
              <a:gd name="T3" fmla="*/ 0 h 486"/>
              <a:gd name="T4" fmla="*/ 0 w 840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부제목 2"/>
          <p:cNvSpPr txBox="1">
            <a:spLocks/>
          </p:cNvSpPr>
          <p:nvPr/>
        </p:nvSpPr>
        <p:spPr>
          <a:xfrm>
            <a:off x="1853648" y="202366"/>
            <a:ext cx="5742688" cy="5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빅데이터 구축을 위한 인프라 전략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5" name="타원 84"/>
          <p:cNvSpPr/>
          <p:nvPr/>
        </p:nvSpPr>
        <p:spPr>
          <a:xfrm>
            <a:off x="8172400" y="1886285"/>
            <a:ext cx="142114" cy="138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8403663" y="3108248"/>
            <a:ext cx="142114" cy="138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8403663" y="3708568"/>
            <a:ext cx="142114" cy="138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5670682" y="4778075"/>
            <a:ext cx="1277582" cy="889140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flipH="1">
            <a:off x="2123728" y="4874462"/>
            <a:ext cx="1296300" cy="792753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그룹 75"/>
          <p:cNvGrpSpPr/>
          <p:nvPr/>
        </p:nvGrpSpPr>
        <p:grpSpPr>
          <a:xfrm>
            <a:off x="4962858" y="4620132"/>
            <a:ext cx="1174014" cy="282036"/>
            <a:chOff x="3831631" y="3015519"/>
            <a:chExt cx="1718874" cy="233088"/>
          </a:xfrm>
        </p:grpSpPr>
        <p:sp>
          <p:nvSpPr>
            <p:cNvPr id="43" name="모서리가 둥근 직사각형 42"/>
            <p:cNvSpPr/>
            <p:nvPr/>
          </p:nvSpPr>
          <p:spPr>
            <a:xfrm rot="10800000">
              <a:off x="3831631" y="3015519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52431" y="3017482"/>
              <a:ext cx="1269917" cy="22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소재데이터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cxnSp>
        <p:nvCxnSpPr>
          <p:cNvPr id="88" name="직선 연결선 87"/>
          <p:cNvCxnSpPr/>
          <p:nvPr/>
        </p:nvCxnSpPr>
        <p:spPr>
          <a:xfrm flipV="1">
            <a:off x="6660152" y="3721347"/>
            <a:ext cx="2232328" cy="14924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그룹 74"/>
          <p:cNvGrpSpPr/>
          <p:nvPr/>
        </p:nvGrpSpPr>
        <p:grpSpPr>
          <a:xfrm>
            <a:off x="5355671" y="3602054"/>
            <a:ext cx="1291415" cy="335169"/>
            <a:chOff x="5220073" y="3770757"/>
            <a:chExt cx="1718874" cy="276999"/>
          </a:xfrm>
        </p:grpSpPr>
        <p:sp>
          <p:nvSpPr>
            <p:cNvPr id="47" name="모서리가 둥근 직사각형 46"/>
            <p:cNvSpPr/>
            <p:nvPr/>
          </p:nvSpPr>
          <p:spPr>
            <a:xfrm rot="10800000">
              <a:off x="5220073" y="3771976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19239" y="3770757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kern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</a:rPr>
                <a:t>피노믹스</a:t>
              </a: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데이터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>
            <a:off x="6804248" y="3233852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품종</a:t>
            </a:r>
            <a:endParaRPr kumimoji="1" lang="en-US" altLang="ko-KR" sz="105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육성</a:t>
            </a:r>
            <a:endParaRPr kumimoji="1" lang="en-US" altLang="ko-KR" sz="105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최적</a:t>
            </a:r>
            <a:endParaRPr kumimoji="1" lang="en-US" altLang="ko-KR" sz="1050" kern="0" spc="-15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05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재</a:t>
            </a:r>
            <a:r>
              <a:rPr kumimoji="1" lang="ko-KR" altLang="en-US" sz="105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배</a:t>
            </a:r>
            <a:endParaRPr kumimoji="1" lang="en-US" altLang="ko-KR" sz="105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 flipV="1">
            <a:off x="179512" y="3716259"/>
            <a:ext cx="2650388" cy="50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모서리가 둥근 직사각형 94"/>
          <p:cNvSpPr/>
          <p:nvPr/>
        </p:nvSpPr>
        <p:spPr>
          <a:xfrm rot="21600000">
            <a:off x="2018280" y="5013176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1F497D">
              <a:lumMod val="60000"/>
              <a:lumOff val="40000"/>
            </a:srgbClr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대사</a:t>
            </a:r>
            <a:r>
              <a:rPr kumimoji="1" lang="ko-KR" altLang="en-US" sz="1100" kern="0" spc="-150" noProof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체</a:t>
            </a:r>
            <a:endParaRPr kumimoji="1" lang="en-US" altLang="ko-KR" sz="1100" kern="0" spc="-15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단백질</a:t>
            </a:r>
            <a:endParaRPr kumimoji="1" lang="en-US" altLang="ko-KR" sz="110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이온체</a:t>
            </a:r>
            <a:endParaRPr kumimoji="1" lang="en-US" altLang="ko-KR" sz="110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 rot="21600000">
            <a:off x="6176720" y="5032446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1F497D">
              <a:lumMod val="60000"/>
              <a:lumOff val="40000"/>
            </a:srgbClr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천연물</a:t>
            </a:r>
            <a:endParaRPr kumimoji="1" lang="en-US" altLang="ko-KR" sz="110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1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성</a:t>
            </a:r>
            <a:r>
              <a:rPr kumimoji="1" lang="ko-KR" altLang="en-US" sz="1100" kern="0" spc="-15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분</a:t>
            </a:r>
            <a:endParaRPr kumimoji="1" lang="en-US" altLang="ko-KR" sz="110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5580112" y="1417026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 w="25400">
            <a:noFill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0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유통</a:t>
            </a:r>
            <a:endParaRPr kumimoji="1" lang="en-US" altLang="ko-KR" sz="1100" b="0" i="0" u="none" strike="noStrike" kern="0" cap="none" spc="-10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0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서비스</a:t>
            </a:r>
            <a:endParaRPr kumimoji="1" lang="en-US" altLang="ko-KR" sz="1100" b="0" i="0" u="none" strike="noStrike" kern="0" cap="none" spc="-10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kern="0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문</a:t>
            </a:r>
            <a:r>
              <a:rPr kumimoji="1" lang="ko-KR" altLang="en-US" sz="11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화</a:t>
            </a:r>
            <a:endParaRPr kumimoji="1" lang="en-US" altLang="ko-KR" sz="1100" b="0" i="0" u="none" strike="noStrike" kern="0" cap="none" spc="-10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2496914" y="3582039"/>
            <a:ext cx="1291415" cy="287159"/>
            <a:chOff x="3812571" y="4552332"/>
            <a:chExt cx="1718874" cy="237321"/>
          </a:xfrm>
        </p:grpSpPr>
        <p:sp>
          <p:nvSpPr>
            <p:cNvPr id="72" name="모서리가 둥근 직사각형 71"/>
            <p:cNvSpPr/>
            <p:nvPr/>
          </p:nvSpPr>
          <p:spPr>
            <a:xfrm rot="10800000">
              <a:off x="3812571" y="4556565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96818" y="4552332"/>
              <a:ext cx="1543018" cy="22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0" i="0" u="none" strike="noStrike" kern="0" cap="none" spc="0" normalizeH="0" baseline="0" noProof="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기능체 데이터</a:t>
              </a: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3941298" y="2626425"/>
            <a:ext cx="1291415" cy="310241"/>
            <a:chOff x="2378983" y="3684374"/>
            <a:chExt cx="1718874" cy="233088"/>
          </a:xfrm>
        </p:grpSpPr>
        <p:sp>
          <p:nvSpPr>
            <p:cNvPr id="71" name="모서리가 둥근 직사각형 70"/>
            <p:cNvSpPr/>
            <p:nvPr/>
          </p:nvSpPr>
          <p:spPr>
            <a:xfrm rot="10800000">
              <a:off x="2378983" y="3684374"/>
              <a:ext cx="1718874" cy="233088"/>
            </a:xfrm>
            <a:prstGeom prst="roundRect">
              <a:avLst>
                <a:gd name="adj" fmla="val 50000"/>
              </a:avLst>
            </a:prstGeom>
            <a:solidFill>
              <a:srgbClr val="0065B0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70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133138" y="3691198"/>
              <a:ext cx="203203" cy="208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algn="ctr">
                <a:defRPr sz="13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200" b="0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3" name="모서리가 둥근 직사각형 92"/>
          <p:cNvSpPr/>
          <p:nvPr/>
        </p:nvSpPr>
        <p:spPr>
          <a:xfrm>
            <a:off x="1403648" y="3250848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>
            <a:noFill/>
          </a:ln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15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 </a:t>
            </a:r>
            <a:r>
              <a:rPr kumimoji="1" lang="ko-KR" altLang="en-US" sz="1200" kern="0" spc="-15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천연</a:t>
            </a:r>
            <a:r>
              <a:rPr kumimoji="1" lang="ko-KR" altLang="en-US" sz="1200" kern="0" spc="-150" noProof="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물</a:t>
            </a:r>
            <a:endParaRPr kumimoji="1" lang="en-US" altLang="ko-KR" sz="1200" b="0" i="0" u="none" strike="noStrike" kern="0" cap="none" spc="-15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-180975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ko-KR" altLang="en-US" sz="1200" kern="0" spc="-15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활성</a:t>
            </a:r>
            <a:endParaRPr kumimoji="1" lang="en-US" altLang="ko-KR" sz="1200" b="0" i="0" u="none" strike="noStrike" kern="0" cap="none" spc="-15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98" y="6119099"/>
            <a:ext cx="710862" cy="348077"/>
          </a:xfrm>
          <a:prstGeom prst="rect">
            <a:avLst/>
          </a:prstGeom>
          <a:ln w="15875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90" y="6093296"/>
            <a:ext cx="704155" cy="387448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1" y="3247996"/>
            <a:ext cx="843373" cy="346286"/>
          </a:xfrm>
          <a:prstGeom prst="rect">
            <a:avLst/>
          </a:prstGeom>
          <a:ln w="15875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90" y="5489244"/>
            <a:ext cx="942978" cy="244012"/>
          </a:xfrm>
          <a:prstGeom prst="rect">
            <a:avLst/>
          </a:prstGeom>
          <a:ln w="15875"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23" name="그룹 22"/>
          <p:cNvGrpSpPr/>
          <p:nvPr/>
        </p:nvGrpSpPr>
        <p:grpSpPr>
          <a:xfrm>
            <a:off x="2404744" y="3936738"/>
            <a:ext cx="727096" cy="500374"/>
            <a:chOff x="2048292" y="4054494"/>
            <a:chExt cx="727096" cy="500374"/>
          </a:xfrm>
        </p:grpSpPr>
        <p:sp>
          <p:nvSpPr>
            <p:cNvPr id="78" name="TextBox 77"/>
            <p:cNvSpPr txBox="1"/>
            <p:nvPr/>
          </p:nvSpPr>
          <p:spPr>
            <a:xfrm>
              <a:off x="2136944" y="4054494"/>
              <a:ext cx="4571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i="1" dirty="0" smtClean="0"/>
                <a:t>iHTac</a:t>
              </a:r>
              <a:endParaRPr lang="ko-KR" altLang="en-US" sz="800" b="1" i="1" dirty="0"/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292" y="4273725"/>
              <a:ext cx="727096" cy="281143"/>
            </a:xfrm>
            <a:prstGeom prst="rect">
              <a:avLst/>
            </a:prstGeom>
            <a:ln w="15875"/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cxnSp>
        <p:nvCxnSpPr>
          <p:cNvPr id="111" name="직선 연결선 110"/>
          <p:cNvCxnSpPr/>
          <p:nvPr/>
        </p:nvCxnSpPr>
        <p:spPr>
          <a:xfrm>
            <a:off x="6711657" y="5814972"/>
            <a:ext cx="0" cy="79273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2932" y="3839782"/>
            <a:ext cx="1248708" cy="700192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환경변이  활성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대사연관  활성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전통 문헌  정보</a:t>
            </a:r>
            <a:endParaRPr lang="en-US" altLang="ko-KR" sz="1000" dirty="0" smtClean="0"/>
          </a:p>
        </p:txBody>
      </p:sp>
      <p:sp>
        <p:nvSpPr>
          <p:cNvPr id="118" name="Freeform 41"/>
          <p:cNvSpPr>
            <a:spLocks/>
          </p:cNvSpPr>
          <p:nvPr/>
        </p:nvSpPr>
        <p:spPr bwMode="auto">
          <a:xfrm rot="1663249">
            <a:off x="1203954" y="1845534"/>
            <a:ext cx="2990307" cy="813929"/>
          </a:xfrm>
          <a:custGeom>
            <a:avLst/>
            <a:gdLst>
              <a:gd name="T0" fmla="*/ 840 w 840"/>
              <a:gd name="T1" fmla="*/ 0 h 486"/>
              <a:gd name="T2" fmla="*/ 450 w 840"/>
              <a:gd name="T3" fmla="*/ 0 h 486"/>
              <a:gd name="T4" fmla="*/ 0 w 840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2555776" y="1439874"/>
            <a:ext cx="900000" cy="900000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 w="25400">
            <a:noFill/>
          </a:ln>
          <a:effectLst/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0" cap="none" spc="-100" normalizeH="0" baseline="0" noProof="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소비자</a:t>
            </a:r>
            <a:endParaRPr kumimoji="1" lang="en-US" altLang="ko-KR" sz="1100" b="0" i="0" u="none" strike="noStrike" kern="0" cap="none" spc="-100" normalizeH="0" baseline="0" noProof="0" dirty="0" smtClean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kern="0" spc="-100" dirty="0" smtClean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맞</a:t>
            </a:r>
            <a:r>
              <a:rPr kumimoji="1" lang="ko-KR" altLang="en-US" sz="1100" kern="0" spc="-100" dirty="0">
                <a:ln>
                  <a:solidFill>
                    <a:prstClr val="white">
                      <a:alpha val="5000"/>
                    </a:prstClr>
                  </a:solidFill>
                </a:ln>
                <a:solidFill>
                  <a:prstClr val="white"/>
                </a:solidFill>
                <a:effectLst>
                  <a:outerShdw blurRad="76200" dir="2700000" algn="tl" rotWithShape="0">
                    <a:prstClr val="black">
                      <a:alpha val="7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  <a:cs typeface="Meiryo UI" pitchFamily="34" charset="-128"/>
              </a:rPr>
              <a:t>춤</a:t>
            </a:r>
            <a:endParaRPr kumimoji="1" lang="en-US" altLang="ko-KR" sz="1100" b="0" i="0" u="none" strike="noStrike" kern="0" cap="none" spc="-100" normalizeH="0" baseline="0" noProof="0" dirty="0">
              <a:ln>
                <a:solidFill>
                  <a:prstClr val="white">
                    <a:alpha val="5000"/>
                  </a:prstClr>
                </a:solidFill>
              </a:ln>
              <a:solidFill>
                <a:prstClr val="white"/>
              </a:solidFill>
              <a:effectLst>
                <a:outerShdw blurRad="762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Meiryo UI" pitchFamily="34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68144" y="2708920"/>
            <a:ext cx="9449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i="1" dirty="0" smtClean="0"/>
              <a:t>스마트 </a:t>
            </a:r>
            <a:r>
              <a:rPr lang="en-US" altLang="ko-KR" sz="800" b="1" i="1" dirty="0" smtClean="0"/>
              <a:t>U-FARM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65" y="1556792"/>
            <a:ext cx="749871" cy="267470"/>
          </a:xfrm>
          <a:prstGeom prst="rect">
            <a:avLst/>
          </a:prstGeom>
          <a:ln w="15875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27" name="그룹 26"/>
          <p:cNvGrpSpPr/>
          <p:nvPr/>
        </p:nvGrpSpPr>
        <p:grpSpPr>
          <a:xfrm>
            <a:off x="4889220" y="5319850"/>
            <a:ext cx="906916" cy="413406"/>
            <a:chOff x="4201873" y="5558359"/>
            <a:chExt cx="906916" cy="413406"/>
          </a:xfrm>
        </p:grpSpPr>
        <p:pic>
          <p:nvPicPr>
            <p:cNvPr id="123" name="Picture 4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873" y="5783786"/>
              <a:ext cx="906916" cy="187979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124" name="TextBox 123"/>
            <p:cNvSpPr txBox="1"/>
            <p:nvPr/>
          </p:nvSpPr>
          <p:spPr>
            <a:xfrm>
              <a:off x="4312231" y="5558359"/>
              <a:ext cx="7590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 i="1" dirty="0"/>
                <a:t>유전체정보</a:t>
              </a:r>
              <a:endParaRPr lang="en-US" altLang="ko-KR" sz="800" b="1" i="1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2553850" y="6035810"/>
            <a:ext cx="1514094" cy="677108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토양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환경관계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상관관</a:t>
            </a:r>
            <a:r>
              <a:rPr lang="ko-KR" altLang="en-US" sz="1000" dirty="0"/>
              <a:t>계</a:t>
            </a:r>
            <a:r>
              <a:rPr lang="ko-KR" altLang="en-US" sz="1000" dirty="0" smtClean="0"/>
              <a:t> 프로파일링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altLang="ko-KR" sz="1000" dirty="0" err="1" smtClean="0"/>
              <a:t>GxE</a:t>
            </a:r>
            <a:r>
              <a:rPr lang="ko-KR" altLang="en-US" sz="1000" dirty="0" smtClean="0"/>
              <a:t> 오믹스 정보</a:t>
            </a:r>
            <a:endParaRPr lang="en-US" altLang="ko-KR" sz="10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7596336" y="3865920"/>
            <a:ext cx="1476000" cy="864000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최적 품종 정보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품질증대 스마트 팜  생산기술정보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>
              <a:solidFill>
                <a:schemeClr val="tx1"/>
              </a:solidFill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chemeClr val="tx1"/>
                </a:solidFill>
              </a:rPr>
              <a:t>수확 후 저장 및 가공</a:t>
            </a:r>
            <a:endParaRPr lang="en-US" altLang="ko-KR" sz="1000" dirty="0" smtClean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772757" y="6009746"/>
            <a:ext cx="1255627" cy="700192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라이브러리 정보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지표 유효 성분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성분구조 정보</a:t>
            </a:r>
            <a:endParaRPr lang="en-US" altLang="ko-KR" sz="1000" dirty="0" smtClean="0"/>
          </a:p>
        </p:txBody>
      </p:sp>
      <p:sp>
        <p:nvSpPr>
          <p:cNvPr id="129" name="TextBox 128"/>
          <p:cNvSpPr txBox="1"/>
          <p:nvPr/>
        </p:nvSpPr>
        <p:spPr>
          <a:xfrm>
            <a:off x="1203613" y="2016153"/>
            <a:ext cx="1183575" cy="700192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안정성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원산지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가격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헬스 정보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데이터 신뢰성</a:t>
            </a:r>
            <a:endParaRPr lang="en-US" altLang="ko-KR" sz="1000" dirty="0" smtClean="0"/>
          </a:p>
        </p:txBody>
      </p:sp>
      <p:sp>
        <p:nvSpPr>
          <p:cNvPr id="130" name="TextBox 129"/>
          <p:cNvSpPr txBox="1"/>
          <p:nvPr/>
        </p:nvSpPr>
        <p:spPr>
          <a:xfrm>
            <a:off x="6722383" y="1813540"/>
            <a:ext cx="1306001" cy="861774"/>
          </a:xfrm>
          <a:prstGeom prst="rect">
            <a:avLst/>
          </a:prstGeom>
          <a:noFill/>
          <a:ln w="1270">
            <a:solidFill>
              <a:srgbClr val="808080"/>
            </a:solidFill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유통기간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경로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신속성 정보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공급 수요 대중성</a:t>
            </a:r>
            <a:endParaRPr lang="en-US" altLang="ko-KR" sz="10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ko-KR" sz="400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요리 레시피</a:t>
            </a:r>
            <a:endParaRPr lang="en-US" altLang="ko-KR" sz="1000" dirty="0" smtClean="0"/>
          </a:p>
        </p:txBody>
      </p:sp>
      <p:sp>
        <p:nvSpPr>
          <p:cNvPr id="131" name="TextBox 130"/>
          <p:cNvSpPr txBox="1"/>
          <p:nvPr/>
        </p:nvSpPr>
        <p:spPr>
          <a:xfrm>
            <a:off x="3974118" y="2629955"/>
            <a:ext cx="115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13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0" cap="none" spc="0" normalizeH="0" baseline="0" noProof="0" dirty="0" smtClean="0">
                <a:ln>
                  <a:solidFill>
                    <a:srgbClr val="4F81BD">
                      <a:alpha val="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수요자 데이터</a:t>
            </a:r>
            <a:endParaRPr kumimoji="1" lang="ko-KR" altLang="en-US" sz="1200" b="0" i="0" u="none" strike="noStrike" kern="0" cap="none" spc="0" normalizeH="0" baseline="0" noProof="0" dirty="0">
              <a:ln>
                <a:solidFill>
                  <a:srgbClr val="4F81BD">
                    <a:alpha val="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462016" y="5256632"/>
            <a:ext cx="7590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i="1" dirty="0" smtClean="0"/>
              <a:t>대사체전장</a:t>
            </a:r>
            <a:endParaRPr lang="en-US" altLang="ko-KR" sz="800" b="1" i="1" dirty="0"/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5618" y="1184051"/>
            <a:ext cx="971505" cy="493775"/>
          </a:xfrm>
          <a:prstGeom prst="rect">
            <a:avLst/>
          </a:prstGeom>
          <a:ln w="12700">
            <a:solidFill>
              <a:srgbClr val="2328EF"/>
            </a:solidFill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5" name="TextBox 134"/>
          <p:cNvSpPr txBox="1"/>
          <p:nvPr/>
        </p:nvSpPr>
        <p:spPr>
          <a:xfrm>
            <a:off x="4386337" y="1924735"/>
            <a:ext cx="541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i="1" dirty="0" smtClean="0"/>
              <a:t>NAVER</a:t>
            </a:r>
            <a:endParaRPr lang="en-US" altLang="ko-KR" sz="800" b="1" i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18" y="2110026"/>
            <a:ext cx="1368560" cy="1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69" y="3189284"/>
            <a:ext cx="728387" cy="463709"/>
          </a:xfrm>
          <a:prstGeom prst="rect">
            <a:avLst/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pSp>
        <p:nvGrpSpPr>
          <p:cNvPr id="5" name="그룹 4"/>
          <p:cNvGrpSpPr/>
          <p:nvPr/>
        </p:nvGrpSpPr>
        <p:grpSpPr>
          <a:xfrm>
            <a:off x="5902011" y="4003552"/>
            <a:ext cx="1079904" cy="504126"/>
            <a:chOff x="5902011" y="4003552"/>
            <a:chExt cx="1079904" cy="50412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230587"/>
              <a:ext cx="965489" cy="277091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80" name="TextBox 79"/>
            <p:cNvSpPr txBox="1"/>
            <p:nvPr/>
          </p:nvSpPr>
          <p:spPr>
            <a:xfrm>
              <a:off x="5902011" y="4003552"/>
              <a:ext cx="1079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 i="1" dirty="0" smtClean="0"/>
                <a:t>천연물라이브러</a:t>
              </a:r>
              <a:r>
                <a:rPr lang="ko-KR" altLang="en-US" sz="800" b="1" i="1" dirty="0"/>
                <a:t>리</a:t>
              </a:r>
              <a:endParaRPr lang="en-US" altLang="ko-KR" sz="800" b="1" i="1" dirty="0"/>
            </a:p>
          </p:txBody>
        </p:sp>
      </p:grpSp>
      <p:pic>
        <p:nvPicPr>
          <p:cNvPr id="6" name="Picture 4" descr="Image result for 키스트 스마트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64" y="2942969"/>
            <a:ext cx="669903" cy="360495"/>
          </a:xfrm>
          <a:prstGeom prst="rect">
            <a:avLst/>
          </a:prstGeom>
          <a:ln w="158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238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62704" y="1659225"/>
            <a:ext cx="4226964" cy="2273830"/>
            <a:chOff x="201871" y="1676400"/>
            <a:chExt cx="6459703" cy="2259251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209652" y="1693394"/>
              <a:ext cx="6445147" cy="2242257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3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54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56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57" name="양쪽 모서리가 둥근 사각형 56"/>
                <p:cNvSpPr/>
                <p:nvPr/>
              </p:nvSpPr>
              <p:spPr>
                <a:xfrm flipH="1">
                  <a:off x="255246" y="1700721"/>
                  <a:ext cx="6428059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58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59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60" name="자유형 59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55" name="TextBox 54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천연물 자원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4731985" y="1654966"/>
            <a:ext cx="4226964" cy="2278089"/>
            <a:chOff x="201871" y="1676400"/>
            <a:chExt cx="6459703" cy="2259251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209652" y="1693394"/>
              <a:ext cx="6445147" cy="2242257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44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45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47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8" name="양쪽 모서리가 둥근 사각형 47"/>
                <p:cNvSpPr/>
                <p:nvPr/>
              </p:nvSpPr>
              <p:spPr>
                <a:xfrm flipH="1">
                  <a:off x="255246" y="1700721"/>
                  <a:ext cx="6428059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49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50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51" name="자유형 50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46" name="TextBox 45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표현체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250996" y="4149079"/>
            <a:ext cx="4226964" cy="2286000"/>
            <a:chOff x="201871" y="1669338"/>
            <a:chExt cx="6459703" cy="2310551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209653" y="1669338"/>
              <a:ext cx="6445145" cy="2310551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5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36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39" name="양쪽 모서리가 둥근 사각형 38"/>
                <p:cNvSpPr/>
                <p:nvPr/>
              </p:nvSpPr>
              <p:spPr>
                <a:xfrm flipH="1">
                  <a:off x="255246" y="1700721"/>
                  <a:ext cx="6428058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40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41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42" name="자유형 41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통합 오믹스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4720278" y="4152498"/>
            <a:ext cx="4226964" cy="2286000"/>
            <a:chOff x="201871" y="1676400"/>
            <a:chExt cx="6459703" cy="2331524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209653" y="1693394"/>
              <a:ext cx="6445145" cy="2314530"/>
            </a:xfrm>
            <a:prstGeom prst="roundRect">
              <a:avLst>
                <a:gd name="adj" fmla="val 212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92">
                <a:solidFill>
                  <a:schemeClr val="lt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6" name="그룹 76"/>
            <p:cNvGrpSpPr/>
            <p:nvPr/>
          </p:nvGrpSpPr>
          <p:grpSpPr>
            <a:xfrm>
              <a:off x="201871" y="1676400"/>
              <a:ext cx="6459703" cy="472069"/>
              <a:chOff x="241222" y="1676400"/>
              <a:chExt cx="6459703" cy="472069"/>
            </a:xfrm>
          </p:grpSpPr>
          <p:grpSp>
            <p:nvGrpSpPr>
              <p:cNvPr id="27" name="그룹 75"/>
              <p:cNvGrpSpPr/>
              <p:nvPr/>
            </p:nvGrpSpPr>
            <p:grpSpPr>
              <a:xfrm>
                <a:off x="241222" y="1683399"/>
                <a:ext cx="6459703" cy="465070"/>
                <a:chOff x="241222" y="1683399"/>
                <a:chExt cx="6459703" cy="465070"/>
              </a:xfrm>
            </p:grpSpPr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>
                  <a:off x="241222" y="1683399"/>
                  <a:ext cx="6459703" cy="381412"/>
                </a:xfrm>
                <a:prstGeom prst="round2SameRect">
                  <a:avLst>
                    <a:gd name="adj1" fmla="val 12254"/>
                    <a:gd name="adj2" fmla="val 0"/>
                  </a:avLst>
                </a:prstGeom>
                <a:solidFill>
                  <a:srgbClr val="0070C0"/>
                </a:solidFill>
                <a:ln w="19050">
                  <a:noFill/>
                  <a:headEnd type="oval"/>
                  <a:tailEnd type="oval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30" name="양쪽 모서리가 둥근 사각형 29"/>
                <p:cNvSpPr/>
                <p:nvPr/>
              </p:nvSpPr>
              <p:spPr>
                <a:xfrm flipH="1">
                  <a:off x="255246" y="1700721"/>
                  <a:ext cx="6428059" cy="220980"/>
                </a:xfrm>
                <a:prstGeom prst="round2SameRect">
                  <a:avLst>
                    <a:gd name="adj1" fmla="val 19608"/>
                    <a:gd name="adj2" fmla="val 0"/>
                  </a:avLst>
                </a:prstGeom>
                <a:gradFill flip="none" rotWithShape="1">
                  <a:gsLst>
                    <a:gs pos="100000">
                      <a:srgbClr val="0070C0">
                        <a:alpha val="0"/>
                      </a:srgbClr>
                    </a:gs>
                    <a:gs pos="0">
                      <a:schemeClr val="bg1">
                        <a:lumMod val="95000"/>
                        <a:alpha val="30000"/>
                      </a:schemeClr>
                    </a:gs>
                  </a:gsLst>
                  <a:lin ang="5400000" scaled="1"/>
                  <a:tileRect/>
                </a:gradFill>
                <a:ln w="19050">
                  <a:noFill/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1846" dirty="0"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grpSp>
              <p:nvGrpSpPr>
                <p:cNvPr id="31" name="그룹 20"/>
                <p:cNvGrpSpPr/>
                <p:nvPr/>
              </p:nvGrpSpPr>
              <p:grpSpPr>
                <a:xfrm>
                  <a:off x="255248" y="1792588"/>
                  <a:ext cx="6426044" cy="355881"/>
                  <a:chOff x="2294211" y="2928934"/>
                  <a:chExt cx="6786698" cy="593247"/>
                </a:xfrm>
              </p:grpSpPr>
              <p:sp>
                <p:nvSpPr>
                  <p:cNvPr id="32" name="자유형 19"/>
                  <p:cNvSpPr/>
                  <p:nvPr/>
                </p:nvSpPr>
                <p:spPr>
                  <a:xfrm>
                    <a:off x="2294211" y="2928934"/>
                    <a:ext cx="6786698" cy="593247"/>
                  </a:xfrm>
                  <a:custGeom>
                    <a:avLst/>
                    <a:gdLst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6350 h 228600"/>
                      <a:gd name="connsiteX1" fmla="*/ 2527300 w 2533650"/>
                      <a:gd name="connsiteY1" fmla="*/ 0 h 228600"/>
                      <a:gd name="connsiteX2" fmla="*/ 2533650 w 2533650"/>
                      <a:gd name="connsiteY2" fmla="*/ 228600 h 228600"/>
                      <a:gd name="connsiteX3" fmla="*/ 0 w 2533650"/>
                      <a:gd name="connsiteY3" fmla="*/ 215900 h 228600"/>
                      <a:gd name="connsiteX4" fmla="*/ 6350 w 2533650"/>
                      <a:gd name="connsiteY4" fmla="*/ 6350 h 228600"/>
                      <a:gd name="connsiteX0" fmla="*/ 6350 w 2533650"/>
                      <a:gd name="connsiteY0" fmla="*/ 83005 h 305255"/>
                      <a:gd name="connsiteX1" fmla="*/ 2527300 w 2533650"/>
                      <a:gd name="connsiteY1" fmla="*/ 76655 h 305255"/>
                      <a:gd name="connsiteX2" fmla="*/ 2533650 w 2533650"/>
                      <a:gd name="connsiteY2" fmla="*/ 305255 h 305255"/>
                      <a:gd name="connsiteX3" fmla="*/ 0 w 2533650"/>
                      <a:gd name="connsiteY3" fmla="*/ 292555 h 305255"/>
                      <a:gd name="connsiteX4" fmla="*/ 6350 w 2533650"/>
                      <a:gd name="connsiteY4" fmla="*/ 83005 h 305255"/>
                      <a:gd name="connsiteX0" fmla="*/ 6350 w 2533650"/>
                      <a:gd name="connsiteY0" fmla="*/ 117285 h 339535"/>
                      <a:gd name="connsiteX1" fmla="*/ 2527300 w 2533650"/>
                      <a:gd name="connsiteY1" fmla="*/ 110935 h 339535"/>
                      <a:gd name="connsiteX2" fmla="*/ 2533650 w 2533650"/>
                      <a:gd name="connsiteY2" fmla="*/ 339535 h 339535"/>
                      <a:gd name="connsiteX3" fmla="*/ 0 w 2533650"/>
                      <a:gd name="connsiteY3" fmla="*/ 326835 h 339535"/>
                      <a:gd name="connsiteX4" fmla="*/ 6350 w 2533650"/>
                      <a:gd name="connsiteY4" fmla="*/ 117285 h 339535"/>
                      <a:gd name="connsiteX0" fmla="*/ 6350 w 2533650"/>
                      <a:gd name="connsiteY0" fmla="*/ 117285 h 371331"/>
                      <a:gd name="connsiteX1" fmla="*/ 2527300 w 2533650"/>
                      <a:gd name="connsiteY1" fmla="*/ 110935 h 371331"/>
                      <a:gd name="connsiteX2" fmla="*/ 2533650 w 2533650"/>
                      <a:gd name="connsiteY2" fmla="*/ 339535 h 371331"/>
                      <a:gd name="connsiteX3" fmla="*/ 0 w 2533650"/>
                      <a:gd name="connsiteY3" fmla="*/ 326835 h 371331"/>
                      <a:gd name="connsiteX4" fmla="*/ 6350 w 2533650"/>
                      <a:gd name="connsiteY4" fmla="*/ 117285 h 371331"/>
                      <a:gd name="connsiteX0" fmla="*/ 2046 w 2533650"/>
                      <a:gd name="connsiteY0" fmla="*/ 117285 h 360938"/>
                      <a:gd name="connsiteX1" fmla="*/ 2527300 w 2533650"/>
                      <a:gd name="connsiteY1" fmla="*/ 100542 h 360938"/>
                      <a:gd name="connsiteX2" fmla="*/ 2533650 w 2533650"/>
                      <a:gd name="connsiteY2" fmla="*/ 329142 h 360938"/>
                      <a:gd name="connsiteX3" fmla="*/ 0 w 2533650"/>
                      <a:gd name="connsiteY3" fmla="*/ 316442 h 360938"/>
                      <a:gd name="connsiteX4" fmla="*/ 2046 w 2533650"/>
                      <a:gd name="connsiteY4" fmla="*/ 117285 h 360938"/>
                      <a:gd name="connsiteX0" fmla="*/ 2046 w 2532906"/>
                      <a:gd name="connsiteY0" fmla="*/ 117285 h 360938"/>
                      <a:gd name="connsiteX1" fmla="*/ 2527300 w 2532906"/>
                      <a:gd name="connsiteY1" fmla="*/ 100542 h 360938"/>
                      <a:gd name="connsiteX2" fmla="*/ 2532906 w 2532906"/>
                      <a:gd name="connsiteY2" fmla="*/ 313726 h 360938"/>
                      <a:gd name="connsiteX3" fmla="*/ 0 w 2532906"/>
                      <a:gd name="connsiteY3" fmla="*/ 316442 h 360938"/>
                      <a:gd name="connsiteX4" fmla="*/ 2046 w 2532906"/>
                      <a:gd name="connsiteY4" fmla="*/ 117285 h 360938"/>
                      <a:gd name="connsiteX0" fmla="*/ 4886 w 2532906"/>
                      <a:gd name="connsiteY0" fmla="*/ 117285 h 367499"/>
                      <a:gd name="connsiteX1" fmla="*/ 2527300 w 2532906"/>
                      <a:gd name="connsiteY1" fmla="*/ 107103 h 367499"/>
                      <a:gd name="connsiteX2" fmla="*/ 2532906 w 2532906"/>
                      <a:gd name="connsiteY2" fmla="*/ 320287 h 367499"/>
                      <a:gd name="connsiteX3" fmla="*/ 0 w 2532906"/>
                      <a:gd name="connsiteY3" fmla="*/ 323003 h 367499"/>
                      <a:gd name="connsiteX4" fmla="*/ 4886 w 2532906"/>
                      <a:gd name="connsiteY4" fmla="*/ 117285 h 367499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7020 w 2539926"/>
                      <a:gd name="connsiteY3" fmla="*/ 320621 h 365117"/>
                      <a:gd name="connsiteX4" fmla="*/ 0 w 2539926"/>
                      <a:gd name="connsiteY4" fmla="*/ 117285 h 365117"/>
                      <a:gd name="connsiteX0" fmla="*/ 0 w 2539926"/>
                      <a:gd name="connsiteY0" fmla="*/ 117285 h 365117"/>
                      <a:gd name="connsiteX1" fmla="*/ 2534320 w 2539926"/>
                      <a:gd name="connsiteY1" fmla="*/ 104721 h 365117"/>
                      <a:gd name="connsiteX2" fmla="*/ 2539926 w 2539926"/>
                      <a:gd name="connsiteY2" fmla="*/ 317905 h 365117"/>
                      <a:gd name="connsiteX3" fmla="*/ 2258 w 2539926"/>
                      <a:gd name="connsiteY3" fmla="*/ 315859 h 365117"/>
                      <a:gd name="connsiteX4" fmla="*/ 0 w 2539926"/>
                      <a:gd name="connsiteY4" fmla="*/ 117285 h 365117"/>
                      <a:gd name="connsiteX0" fmla="*/ 876 w 2538421"/>
                      <a:gd name="connsiteY0" fmla="*/ 117285 h 367499"/>
                      <a:gd name="connsiteX1" fmla="*/ 2532815 w 2538421"/>
                      <a:gd name="connsiteY1" fmla="*/ 107103 h 367499"/>
                      <a:gd name="connsiteX2" fmla="*/ 2538421 w 2538421"/>
                      <a:gd name="connsiteY2" fmla="*/ 320287 h 367499"/>
                      <a:gd name="connsiteX3" fmla="*/ 753 w 2538421"/>
                      <a:gd name="connsiteY3" fmla="*/ 318241 h 367499"/>
                      <a:gd name="connsiteX4" fmla="*/ 876 w 2538421"/>
                      <a:gd name="connsiteY4" fmla="*/ 117285 h 367499"/>
                      <a:gd name="connsiteX0" fmla="*/ 876 w 2538421"/>
                      <a:gd name="connsiteY0" fmla="*/ 246530 h 496744"/>
                      <a:gd name="connsiteX1" fmla="*/ 2532815 w 2538421"/>
                      <a:gd name="connsiteY1" fmla="*/ 236348 h 496744"/>
                      <a:gd name="connsiteX2" fmla="*/ 2538421 w 2538421"/>
                      <a:gd name="connsiteY2" fmla="*/ 449532 h 496744"/>
                      <a:gd name="connsiteX3" fmla="*/ 753 w 2538421"/>
                      <a:gd name="connsiteY3" fmla="*/ 447486 h 496744"/>
                      <a:gd name="connsiteX4" fmla="*/ 876 w 2538421"/>
                      <a:gd name="connsiteY4" fmla="*/ 246530 h 496744"/>
                      <a:gd name="connsiteX0" fmla="*/ 876 w 2538421"/>
                      <a:gd name="connsiteY0" fmla="*/ 246530 h 593247"/>
                      <a:gd name="connsiteX1" fmla="*/ 2532815 w 2538421"/>
                      <a:gd name="connsiteY1" fmla="*/ 236348 h 593247"/>
                      <a:gd name="connsiteX2" fmla="*/ 2538421 w 2538421"/>
                      <a:gd name="connsiteY2" fmla="*/ 449532 h 593247"/>
                      <a:gd name="connsiteX3" fmla="*/ 753 w 2538421"/>
                      <a:gd name="connsiteY3" fmla="*/ 447486 h 593247"/>
                      <a:gd name="connsiteX4" fmla="*/ 876 w 2538421"/>
                      <a:gd name="connsiteY4" fmla="*/ 246530 h 593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38421" h="593247">
                        <a:moveTo>
                          <a:pt x="876" y="246530"/>
                        </a:moveTo>
                        <a:cubicBezTo>
                          <a:pt x="413759" y="0"/>
                          <a:pt x="1678546" y="593247"/>
                          <a:pt x="2532815" y="236348"/>
                        </a:cubicBezTo>
                        <a:lnTo>
                          <a:pt x="2538421" y="449532"/>
                        </a:lnTo>
                        <a:lnTo>
                          <a:pt x="753" y="447486"/>
                        </a:lnTo>
                        <a:cubicBezTo>
                          <a:pt x="0" y="381295"/>
                          <a:pt x="1629" y="312721"/>
                          <a:pt x="876" y="24653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10000"/>
                        </a:schemeClr>
                      </a:gs>
                      <a:gs pos="0">
                        <a:schemeClr val="bg1">
                          <a:lumMod val="95000"/>
                          <a:alpha val="3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  <p:sp>
                <p:nvSpPr>
                  <p:cNvPr id="33" name="자유형 32"/>
                  <p:cNvSpPr/>
                  <p:nvPr/>
                </p:nvSpPr>
                <p:spPr>
                  <a:xfrm>
                    <a:off x="4801577" y="2956726"/>
                    <a:ext cx="4279332" cy="425252"/>
                  </a:xfrm>
                  <a:custGeom>
                    <a:avLst/>
                    <a:gdLst>
                      <a:gd name="connsiteX0" fmla="*/ 1460500 w 1530350"/>
                      <a:gd name="connsiteY0" fmla="*/ 0 h 434975"/>
                      <a:gd name="connsiteX1" fmla="*/ 0 w 1530350"/>
                      <a:gd name="connsiteY1" fmla="*/ 434975 h 434975"/>
                      <a:gd name="connsiteX2" fmla="*/ 1530350 w 1530350"/>
                      <a:gd name="connsiteY2" fmla="*/ 434975 h 434975"/>
                      <a:gd name="connsiteX3" fmla="*/ 1460500 w 1530350"/>
                      <a:gd name="connsiteY3" fmla="*/ 0 h 434975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0350"/>
                      <a:gd name="connsiteY0" fmla="*/ 0 h 418108"/>
                      <a:gd name="connsiteX1" fmla="*/ 0 w 1530350"/>
                      <a:gd name="connsiteY1" fmla="*/ 418108 h 418108"/>
                      <a:gd name="connsiteX2" fmla="*/ 1530350 w 1530350"/>
                      <a:gd name="connsiteY2" fmla="*/ 418108 h 418108"/>
                      <a:gd name="connsiteX3" fmla="*/ 1519858 w 1530350"/>
                      <a:gd name="connsiteY3" fmla="*/ 0 h 418108"/>
                      <a:gd name="connsiteX0" fmla="*/ 1519858 w 1535112"/>
                      <a:gd name="connsiteY0" fmla="*/ 0 h 422870"/>
                      <a:gd name="connsiteX1" fmla="*/ 0 w 1535112"/>
                      <a:gd name="connsiteY1" fmla="*/ 418108 h 422870"/>
                      <a:gd name="connsiteX2" fmla="*/ 1535112 w 1535112"/>
                      <a:gd name="connsiteY2" fmla="*/ 422870 h 422870"/>
                      <a:gd name="connsiteX3" fmla="*/ 1519858 w 1535112"/>
                      <a:gd name="connsiteY3" fmla="*/ 0 h 422870"/>
                      <a:gd name="connsiteX0" fmla="*/ 1519858 w 1527968"/>
                      <a:gd name="connsiteY0" fmla="*/ 0 h 420489"/>
                      <a:gd name="connsiteX1" fmla="*/ 0 w 1527968"/>
                      <a:gd name="connsiteY1" fmla="*/ 418108 h 420489"/>
                      <a:gd name="connsiteX2" fmla="*/ 1527968 w 1527968"/>
                      <a:gd name="connsiteY2" fmla="*/ 420489 h 420489"/>
                      <a:gd name="connsiteX3" fmla="*/ 1519858 w 1527968"/>
                      <a:gd name="connsiteY3" fmla="*/ 0 h 420489"/>
                      <a:gd name="connsiteX0" fmla="*/ 1519858 w 1527968"/>
                      <a:gd name="connsiteY0" fmla="*/ 0 h 425252"/>
                      <a:gd name="connsiteX1" fmla="*/ 0 w 1527968"/>
                      <a:gd name="connsiteY1" fmla="*/ 425252 h 425252"/>
                      <a:gd name="connsiteX2" fmla="*/ 1527968 w 1527968"/>
                      <a:gd name="connsiteY2" fmla="*/ 420489 h 425252"/>
                      <a:gd name="connsiteX3" fmla="*/ 1519858 w 1527968"/>
                      <a:gd name="connsiteY3" fmla="*/ 0 h 425252"/>
                      <a:gd name="connsiteX0" fmla="*/ 1519858 w 1524719"/>
                      <a:gd name="connsiteY0" fmla="*/ 0 h 427273"/>
                      <a:gd name="connsiteX1" fmla="*/ 0 w 1524719"/>
                      <a:gd name="connsiteY1" fmla="*/ 425252 h 427273"/>
                      <a:gd name="connsiteX2" fmla="*/ 1524719 w 1524719"/>
                      <a:gd name="connsiteY2" fmla="*/ 427273 h 427273"/>
                      <a:gd name="connsiteX3" fmla="*/ 1519858 w 1524719"/>
                      <a:gd name="connsiteY3" fmla="*/ 0 h 427273"/>
                      <a:gd name="connsiteX0" fmla="*/ 1519858 w 1522332"/>
                      <a:gd name="connsiteY0" fmla="*/ 0 h 425252"/>
                      <a:gd name="connsiteX1" fmla="*/ 0 w 1522332"/>
                      <a:gd name="connsiteY1" fmla="*/ 425252 h 425252"/>
                      <a:gd name="connsiteX2" fmla="*/ 1522332 w 1522332"/>
                      <a:gd name="connsiteY2" fmla="*/ 420923 h 425252"/>
                      <a:gd name="connsiteX3" fmla="*/ 1519858 w 1522332"/>
                      <a:gd name="connsiteY3" fmla="*/ 0 h 425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332" h="425252">
                        <a:moveTo>
                          <a:pt x="1519858" y="0"/>
                        </a:moveTo>
                        <a:cubicBezTo>
                          <a:pt x="1271282" y="374170"/>
                          <a:pt x="295072" y="412387"/>
                          <a:pt x="0" y="425252"/>
                        </a:cubicBezTo>
                        <a:lnTo>
                          <a:pt x="1522332" y="420923"/>
                        </a:lnTo>
                        <a:cubicBezTo>
                          <a:pt x="1520712" y="278499"/>
                          <a:pt x="1521478" y="142424"/>
                          <a:pt x="1519858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20000"/>
                        </a:schemeClr>
                      </a:gs>
                    </a:gsLst>
                    <a:lin ang="162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846" dirty="0">
                      <a:latin typeface="맑은 고딕" pitchFamily="50" charset="-127"/>
                      <a:ea typeface="맑은 고딕" pitchFamily="50" charset="-127"/>
                    </a:endParaRPr>
                  </a:p>
                </p:txBody>
              </p:sp>
            </p:grpSp>
          </p:grpSp>
          <p:sp>
            <p:nvSpPr>
              <p:cNvPr id="28" name="TextBox 27"/>
              <p:cNvSpPr txBox="1"/>
              <p:nvPr/>
            </p:nvSpPr>
            <p:spPr>
              <a:xfrm>
                <a:off x="241222" y="1676400"/>
                <a:ext cx="6441415" cy="36195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>
                  <a:lnSpc>
                    <a:spcPct val="120000"/>
                  </a:lnSpc>
                  <a:defRPr/>
                </a:pPr>
                <a:r>
                  <a:rPr lang="ko-KR" altLang="en-US" sz="1477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  <a:cs typeface="Arial" pitchFamily="34" charset="0"/>
                  </a:rPr>
                  <a:t>기능체 데이터</a:t>
                </a:r>
                <a:endParaRPr lang="en-US" altLang="ko-KR" sz="1477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Arial" pitchFamily="34" charset="0"/>
                </a:endParaRPr>
              </a:p>
            </p:txBody>
          </p:sp>
        </p:grpSp>
      </p:grpSp>
      <p:sp>
        <p:nvSpPr>
          <p:cNvPr id="61" name="부제목 2"/>
          <p:cNvSpPr txBox="1">
            <a:spLocks/>
          </p:cNvSpPr>
          <p:nvPr/>
        </p:nvSpPr>
        <p:spPr>
          <a:xfrm>
            <a:off x="755576" y="116632"/>
            <a:ext cx="777686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천연물 농산업 분야별 현황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</a:p>
          <a:p>
            <a:pPr marL="0" indent="0" algn="ctr">
              <a:buNone/>
            </a:pP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식물자원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대사체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표현체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기능성 전체 데이터</a:t>
            </a:r>
            <a:endParaRPr lang="en-US" altLang="ko-K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5535" y="4725144"/>
            <a:ext cx="40120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자원 다양성 기반 통합 오믹스 정보 구축은 국내외 전체적으로 시작단계 임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300" dirty="0"/>
              <a:t>G x E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통합 오믹스 </a:t>
            </a:r>
            <a:r>
              <a:rPr lang="ko-KR" altLang="en-US" sz="1300" dirty="0"/>
              <a:t>데이터 </a:t>
            </a:r>
            <a:r>
              <a:rPr lang="ko-KR" altLang="en-US" sz="1300" dirty="0" smtClean="0"/>
              <a:t>생산으로 식물 생산량 생육 예측가능 데이터 정보 구축 필요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해외의 경우 주로 다국적 기업 중심으로 구축되거나 국가 기관에서 체계적 연구 및 데이터 관리 중</a:t>
            </a:r>
            <a:endParaRPr lang="en-US" altLang="ko-KR" sz="130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4860031" y="2229831"/>
            <a:ext cx="39604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식</a:t>
            </a:r>
            <a:r>
              <a:rPr lang="en-US" altLang="ko-KR" sz="1300" dirty="0" smtClean="0">
                <a:latin typeface="Calibri Light"/>
              </a:rPr>
              <a:t>·</a:t>
            </a:r>
            <a:r>
              <a:rPr lang="ko-KR" altLang="en-US" sz="1300" dirty="0" smtClean="0"/>
              <a:t>의약 </a:t>
            </a:r>
            <a:r>
              <a:rPr lang="ko-KR" altLang="en-US" sz="1300" dirty="0"/>
              <a:t>산업과 연계될 수 있는 기능성 작물에 대한 표현체 정보의 수집</a:t>
            </a:r>
            <a:r>
              <a:rPr lang="en-US" altLang="ko-KR" sz="1300" dirty="0"/>
              <a:t>-</a:t>
            </a:r>
            <a:r>
              <a:rPr lang="ko-KR" altLang="en-US" sz="1300" dirty="0"/>
              <a:t>분석</a:t>
            </a:r>
            <a:r>
              <a:rPr lang="en-US" altLang="ko-KR" sz="1300" dirty="0"/>
              <a:t>-</a:t>
            </a:r>
            <a:r>
              <a:rPr lang="ko-KR" altLang="en-US" sz="1300" dirty="0"/>
              <a:t>활용체계 필요</a:t>
            </a:r>
            <a:endParaRPr lang="en-US" altLang="ko-KR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/>
              <a:t>전 세계적으로 체계적인 표현체 연구는 시작단계로 국내 연구의 글로벌 수준 조기 도달 가능 </a:t>
            </a:r>
            <a:endParaRPr lang="en-US" altLang="ko-KR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/>
              <a:t>기능성 작물 육종</a:t>
            </a:r>
            <a:r>
              <a:rPr lang="en-US" altLang="ko-KR" sz="1300" dirty="0"/>
              <a:t>, </a:t>
            </a:r>
            <a:r>
              <a:rPr lang="ko-KR" altLang="en-US" sz="1300" dirty="0" smtClean="0"/>
              <a:t>스마트 팜 </a:t>
            </a:r>
            <a:r>
              <a:rPr lang="ko-KR" altLang="en-US" sz="1300" dirty="0"/>
              <a:t>생산</a:t>
            </a:r>
            <a:r>
              <a:rPr lang="en-US" altLang="ko-KR" sz="1300" dirty="0"/>
              <a:t>, </a:t>
            </a:r>
            <a:r>
              <a:rPr lang="ko-KR" altLang="en-US" sz="1300" dirty="0"/>
              <a:t>제품화 및 산업화 연계 진행이 필요함</a:t>
            </a:r>
            <a:endParaRPr lang="en-US" altLang="ko-KR" sz="1300" dirty="0"/>
          </a:p>
        </p:txBody>
      </p:sp>
      <p:sp>
        <p:nvSpPr>
          <p:cNvPr id="63" name="TextBox 62"/>
          <p:cNvSpPr txBox="1"/>
          <p:nvPr/>
        </p:nvSpPr>
        <p:spPr>
          <a:xfrm>
            <a:off x="395536" y="2250156"/>
            <a:ext cx="40120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천연물 자원출처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소재</a:t>
            </a:r>
            <a:r>
              <a:rPr lang="en-US" altLang="ko-KR" sz="1300" dirty="0" smtClean="0"/>
              <a:t>,</a:t>
            </a:r>
            <a:r>
              <a:rPr lang="ko-KR" altLang="en-US" sz="1300" dirty="0" smtClean="0"/>
              <a:t> 성분 등에 관한 체계적  아키텍처 구성 필요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기관 혹은 부서별 산재해 있는 통합형 천연물   자원 </a:t>
            </a:r>
            <a:r>
              <a:rPr lang="en-US" altLang="ko-KR" sz="1300" dirty="0" smtClean="0"/>
              <a:t>DB</a:t>
            </a:r>
            <a:r>
              <a:rPr lang="ko-KR" altLang="en-US" sz="1300" dirty="0" smtClean="0"/>
              <a:t>구축 필요성</a:t>
            </a:r>
            <a:endParaRPr lang="en-US" altLang="ko-KR" sz="1300" dirty="0" smtClean="0"/>
          </a:p>
          <a:p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천연물 자원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및 성분에 대한</a:t>
            </a:r>
            <a:r>
              <a:rPr lang="ko-KR" altLang="en-US" sz="1300" dirty="0"/>
              <a:t> </a:t>
            </a:r>
            <a:r>
              <a:rPr lang="ko-KR" altLang="en-US" sz="1300" dirty="0" smtClean="0"/>
              <a:t>통합적 분석 툴 개발이 필수적임</a:t>
            </a:r>
            <a:endParaRPr lang="en-US" altLang="ko-KR" sz="130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4841067" y="4653136"/>
            <a:ext cx="40120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국외 </a:t>
            </a:r>
            <a:r>
              <a:rPr lang="en-US" altLang="ko-KR" sz="1300" dirty="0" smtClean="0"/>
              <a:t>NAPLERT </a:t>
            </a:r>
            <a:r>
              <a:rPr lang="ko-KR" altLang="en-US" sz="1300" dirty="0" smtClean="0"/>
              <a:t>와 </a:t>
            </a:r>
            <a:r>
              <a:rPr lang="en-US" altLang="ko-KR" sz="1300" dirty="0" smtClean="0"/>
              <a:t>PubMed </a:t>
            </a:r>
            <a:r>
              <a:rPr lang="ko-KR" altLang="en-US" sz="1300" dirty="0" smtClean="0"/>
              <a:t>연계로 식물 포함 천연물 기능성관련 저널 </a:t>
            </a:r>
            <a:r>
              <a:rPr lang="ko-KR" altLang="en-US" sz="1300" dirty="0"/>
              <a:t>및</a:t>
            </a:r>
            <a:r>
              <a:rPr lang="ko-KR" altLang="en-US" sz="1300" dirty="0" smtClean="0"/>
              <a:t> 특허 </a:t>
            </a:r>
            <a:r>
              <a:rPr lang="en-US" altLang="ko-KR" sz="1300" dirty="0" smtClean="0"/>
              <a:t>DB </a:t>
            </a:r>
            <a:r>
              <a:rPr lang="ko-KR" altLang="en-US" sz="1300" dirty="0" smtClean="0"/>
              <a:t>구축 중</a:t>
            </a:r>
            <a:r>
              <a:rPr lang="en-US" altLang="ko-KR" sz="13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자원의 다양성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환경 및 생육관련 기능성 데이터 전세계적으로 매우 미약한 수준 </a:t>
            </a:r>
            <a:endParaRPr lang="en-US" altLang="ko-KR" sz="1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300" dirty="0" smtClean="0"/>
              <a:t>기능성</a:t>
            </a:r>
            <a:r>
              <a:rPr lang="en-US" altLang="ko-KR" sz="1300" dirty="0" smtClean="0"/>
              <a:t>-</a:t>
            </a:r>
            <a:r>
              <a:rPr lang="ko-KR" altLang="en-US" sz="1300" dirty="0" smtClean="0"/>
              <a:t>오믹스</a:t>
            </a:r>
            <a:r>
              <a:rPr lang="en-US" altLang="ko-KR" sz="1300" dirty="0" smtClean="0"/>
              <a:t>-</a:t>
            </a:r>
            <a:r>
              <a:rPr lang="ko-KR" altLang="en-US" sz="1300" dirty="0" smtClean="0"/>
              <a:t>표현체 통합적 데이터 관리 및 체계적 분류로 글로벌 선도형 데이터 구축 필요  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218044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>
            <a:spLocks noGrp="1"/>
          </p:cNvSpPr>
          <p:nvPr>
            <p:ph type="subTitle" idx="1"/>
          </p:nvPr>
        </p:nvSpPr>
        <p:spPr>
          <a:xfrm>
            <a:off x="1187624" y="202366"/>
            <a:ext cx="7056784" cy="562338"/>
          </a:xfrm>
        </p:spPr>
        <p:txBody>
          <a:bodyPr>
            <a:no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천연물 농생물 분야별 현황</a:t>
            </a:r>
            <a:r>
              <a:rPr lang="en-US" altLang="ko-K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ko-KR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유전체 데이터</a:t>
            </a:r>
            <a:endParaRPr lang="en-US" altLang="ko-K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726683" y="1176829"/>
            <a:ext cx="2877763" cy="2518219"/>
            <a:chOff x="4240818" y="2025217"/>
            <a:chExt cx="2178159" cy="170184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4240818" y="2025217"/>
              <a:ext cx="2178159" cy="1701848"/>
            </a:xfrm>
            <a:prstGeom prst="roundRect">
              <a:avLst>
                <a:gd name="adj" fmla="val 2120"/>
              </a:avLst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txBody>
            <a:bodyPr rtlCol="0" anchor="ctr"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44083">
                <a:defRPr/>
              </a:pPr>
              <a:endParaRPr lang="ko-KR" altLang="en-US" sz="1292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59584" y="2420954"/>
              <a:ext cx="2120628" cy="122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국내 </a:t>
              </a:r>
              <a:r>
                <a:rPr lang="en-US" altLang="ko-KR" sz="1400" dirty="0" smtClean="0"/>
                <a:t>NABIC: </a:t>
              </a:r>
              <a:r>
                <a:rPr lang="ko-KR" altLang="en-US" sz="1400" dirty="0" smtClean="0"/>
                <a:t>유전체 오믹스  정보 통합 관리</a:t>
              </a: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유전체 기반 관련 정보 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단백질체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유전체변이 등</a:t>
              </a:r>
              <a:r>
                <a:rPr lang="en-US" altLang="ko-KR" sz="140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smtClean="0"/>
                <a:t>Public DB, </a:t>
              </a:r>
              <a:r>
                <a:rPr lang="ko-KR" altLang="en-US" sz="1400" dirty="0" smtClean="0"/>
                <a:t>사용자 데이터 및 타 기관 생성 데이터</a:t>
              </a:r>
              <a:endParaRPr lang="en-US" altLang="ko-KR" sz="1400" dirty="0" smtClean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38813" y="3918275"/>
            <a:ext cx="2842875" cy="2538010"/>
            <a:chOff x="1446763" y="3929661"/>
            <a:chExt cx="2495887" cy="2538010"/>
          </a:xfrm>
        </p:grpSpPr>
        <p:grpSp>
          <p:nvGrpSpPr>
            <p:cNvPr id="15" name="그룹 14"/>
            <p:cNvGrpSpPr/>
            <p:nvPr/>
          </p:nvGrpSpPr>
          <p:grpSpPr>
            <a:xfrm>
              <a:off x="1465069" y="3929661"/>
              <a:ext cx="2477581" cy="1090513"/>
              <a:chOff x="3964799" y="4737119"/>
              <a:chExt cx="2837349" cy="1440900"/>
            </a:xfrm>
          </p:grpSpPr>
          <p:pic>
            <p:nvPicPr>
              <p:cNvPr id="16" name="Picture 8" descr="Image result for 고추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731" y="4758438"/>
                <a:ext cx="938908" cy="65204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800" y="4737119"/>
                <a:ext cx="902443" cy="67336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5" descr="Image result for 가지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911" y="4756414"/>
                <a:ext cx="877237" cy="67122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7" descr="Image result for 쌀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799" y="5484243"/>
                <a:ext cx="1046587" cy="69377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1" descr="Image result for 대두콩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9477" y="5482077"/>
                <a:ext cx="925034" cy="69377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3" descr="Image result for 무우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7899" y="5483138"/>
                <a:ext cx="734249" cy="692715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763" y="5086868"/>
              <a:ext cx="2495887" cy="587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070" y="5747671"/>
              <a:ext cx="756000" cy="720000"/>
            </a:xfrm>
            <a:prstGeom prst="rect">
              <a:avLst/>
            </a:prstGeom>
            <a:ln w="12700"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3" name="Picture 30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835" y="5747671"/>
              <a:ext cx="792000" cy="720000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4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268" y="5747671"/>
              <a:ext cx="820382" cy="715569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3" name="그룹 2"/>
          <p:cNvGrpSpPr/>
          <p:nvPr/>
        </p:nvGrpSpPr>
        <p:grpSpPr>
          <a:xfrm>
            <a:off x="5766087" y="3933056"/>
            <a:ext cx="2838361" cy="2521440"/>
            <a:chOff x="5306484" y="3933056"/>
            <a:chExt cx="2679941" cy="2521440"/>
          </a:xfrm>
        </p:grpSpPr>
        <p:grpSp>
          <p:nvGrpSpPr>
            <p:cNvPr id="22" name="그룹 21"/>
            <p:cNvGrpSpPr/>
            <p:nvPr/>
          </p:nvGrpSpPr>
          <p:grpSpPr>
            <a:xfrm>
              <a:off x="5306484" y="3933056"/>
              <a:ext cx="2679941" cy="2122002"/>
              <a:chOff x="6570380" y="3941341"/>
              <a:chExt cx="2679941" cy="2122002"/>
            </a:xfrm>
          </p:grpSpPr>
          <p:sp>
            <p:nvSpPr>
              <p:cNvPr id="23" name="모서리가 둥근 직사각형 22"/>
              <p:cNvSpPr/>
              <p:nvPr/>
            </p:nvSpPr>
            <p:spPr>
              <a:xfrm>
                <a:off x="8416684" y="4621684"/>
                <a:ext cx="810000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NGS SRA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7505205" y="4621685"/>
                <a:ext cx="810000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Genome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6610778" y="3946284"/>
                <a:ext cx="792000" cy="385130"/>
              </a:xfrm>
              <a:prstGeom prst="roundRect">
                <a:avLst/>
              </a:prstGeom>
              <a:solidFill>
                <a:srgbClr val="A5A5A5">
                  <a:alpha val="5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8384899" y="5363859"/>
                <a:ext cx="865422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Nucleotide</a:t>
                </a:r>
                <a:endParaRPr lang="ko-KR" altLang="en-US" sz="13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6570380" y="5368250"/>
                <a:ext cx="865422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Inter-</a:t>
                </a:r>
                <a:r>
                  <a:rPr lang="en-US" altLang="ko-KR" sz="1300" spc="-1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actome</a:t>
                </a:r>
                <a:endParaRPr lang="ko-KR" altLang="en-US" sz="13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6585517" y="4621686"/>
                <a:ext cx="810000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Protein</a:t>
                </a:r>
              </a:p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structure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7534190" y="3943928"/>
                <a:ext cx="792000" cy="385130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8439446" y="3941341"/>
                <a:ext cx="792000" cy="385130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SNP</a:t>
                </a:r>
                <a:endParaRPr lang="ko-KR" altLang="en-US" sz="14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7478636" y="5370384"/>
                <a:ext cx="865422" cy="423643"/>
              </a:xfrm>
              <a:prstGeom prst="roundRect">
                <a:avLst/>
              </a:prstGeom>
              <a:solidFill>
                <a:srgbClr val="A5A5A5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</a:t>
                </a:r>
              </a:p>
              <a:p>
                <a:pPr algn="ctr"/>
                <a:r>
                  <a:rPr lang="en-US" altLang="ko-KR" sz="1300" spc="-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marker</a:t>
                </a:r>
                <a:endParaRPr lang="ko-KR" altLang="en-US" sz="1300" spc="-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8425218" y="5081020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NGS SRA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6596067" y="4353437"/>
                <a:ext cx="801818" cy="208265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7473336" y="5084092"/>
                <a:ext cx="882000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7474522" y="5832557"/>
                <a:ext cx="882000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7474844" y="4348454"/>
                <a:ext cx="882000" cy="208265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8427295" y="4348454"/>
                <a:ext cx="801818" cy="208265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6597739" y="5081020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PDB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6596067" y="5826032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PSI-MI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8432838" y="5834252"/>
                <a:ext cx="801818" cy="229091"/>
              </a:xfrm>
              <a:prstGeom prst="roundRect">
                <a:avLst/>
              </a:prstGeom>
              <a:noFill/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pc="-100" dirty="0" smtClean="0">
                    <a:solidFill>
                      <a:srgbClr val="00582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BioSQL</a:t>
                </a:r>
                <a:endParaRPr lang="ko-KR" altLang="en-US" sz="1200" spc="-100" dirty="0">
                  <a:solidFill>
                    <a:srgbClr val="0058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5" name="Picture 36" descr="Image result for NCBI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814" y="6199676"/>
              <a:ext cx="713495" cy="254820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6" name="Picture 40" descr="Image result for European bioinformatics institu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421" y="6186914"/>
              <a:ext cx="839727" cy="264940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47" name="Picture 4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882" y="6265089"/>
              <a:ext cx="906916" cy="187979"/>
            </a:xfrm>
            <a:prstGeom prst="rect">
              <a:avLst/>
            </a:prstGeom>
            <a:ln w="12700">
              <a:solidFill>
                <a:srgbClr val="2E61B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48" name="그룹 47"/>
          <p:cNvGrpSpPr/>
          <p:nvPr/>
        </p:nvGrpSpPr>
        <p:grpSpPr>
          <a:xfrm>
            <a:off x="611560" y="1176163"/>
            <a:ext cx="2870128" cy="2540869"/>
            <a:chOff x="4238883" y="2009910"/>
            <a:chExt cx="2180094" cy="1717155"/>
          </a:xfrm>
        </p:grpSpPr>
        <p:grpSp>
          <p:nvGrpSpPr>
            <p:cNvPr id="49" name="그룹 48"/>
            <p:cNvGrpSpPr/>
            <p:nvPr/>
          </p:nvGrpSpPr>
          <p:grpSpPr>
            <a:xfrm>
              <a:off x="4238883" y="2009910"/>
              <a:ext cx="2180094" cy="1717155"/>
              <a:chOff x="3434652" y="1512848"/>
              <a:chExt cx="2180094" cy="1717155"/>
            </a:xfrm>
          </p:grpSpPr>
          <p:sp>
            <p:nvSpPr>
              <p:cNvPr id="51" name="모서리가 둥근 직사각형 50"/>
              <p:cNvSpPr/>
              <p:nvPr/>
            </p:nvSpPr>
            <p:spPr>
              <a:xfrm>
                <a:off x="3436587" y="1528155"/>
                <a:ext cx="2178159" cy="1701848"/>
              </a:xfrm>
              <a:prstGeom prst="roundRect">
                <a:avLst>
                  <a:gd name="adj" fmla="val 2120"/>
                </a:avLst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h="38100"/>
              </a:sp3d>
            </p:spPr>
            <p:txBody>
              <a:bodyPr rtlCol="0" anchor="ctr"/>
              <a:lstStyle>
                <a:defPPr>
                  <a:defRPr lang="ko-KR"/>
                </a:defPPr>
                <a:lvl1pPr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ctr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44083">
                  <a:defRPr/>
                </a:pPr>
                <a:endParaRPr lang="ko-KR" altLang="en-US" sz="1292">
                  <a:solidFill>
                    <a:prstClr val="white"/>
                  </a:solidFill>
                  <a:latin typeface="+mn-ea"/>
                </a:endParaRPr>
              </a:p>
            </p:txBody>
          </p:sp>
          <p:sp>
            <p:nvSpPr>
              <p:cNvPr id="52" name="TextBox 25"/>
              <p:cNvSpPr txBox="1"/>
              <p:nvPr/>
            </p:nvSpPr>
            <p:spPr>
              <a:xfrm>
                <a:off x="3434652" y="1512848"/>
                <a:ext cx="2172380" cy="326010"/>
              </a:xfrm>
              <a:prstGeom prst="rect">
                <a:avLst/>
              </a:prstGeom>
              <a:gradFill>
                <a:gsLst>
                  <a:gs pos="0">
                    <a:srgbClr val="6083CB"/>
                  </a:gs>
                  <a:gs pos="50000">
                    <a:srgbClr val="3E70CA"/>
                  </a:gs>
                  <a:gs pos="100000">
                    <a:srgbClr val="2E61BA"/>
                  </a:gs>
                </a:gsLst>
              </a:gra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anchor="ctr" anchorCtr="0">
                <a:noAutofit/>
              </a:bodyPr>
              <a:lstStyle/>
              <a:p>
                <a:pPr indent="-167058" algn="ctr" defTabSz="844083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o-KR" altLang="en-US" sz="1600" kern="0" dirty="0" smtClean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glow rad="63500">
                        <a:srgbClr val="002060"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  <a:cs typeface="Arial" pitchFamily="34" charset="0"/>
                  </a:rPr>
                  <a:t>식물 유전체 데이터</a:t>
                </a:r>
                <a:endParaRPr lang="ko-KR" altLang="en-US" sz="1600" kern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Arial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259584" y="2420954"/>
              <a:ext cx="2120628" cy="122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식용작물 </a:t>
              </a:r>
              <a:r>
                <a:rPr lang="en-US" altLang="ko-KR" sz="1400" dirty="0" smtClean="0"/>
                <a:t>35</a:t>
              </a:r>
              <a:r>
                <a:rPr lang="ko-KR" altLang="en-US" sz="1400" dirty="0" smtClean="0"/>
                <a:t>종</a:t>
              </a:r>
              <a:r>
                <a:rPr lang="en-US" altLang="ko-KR" sz="1400" dirty="0" smtClean="0"/>
                <a:t>, </a:t>
              </a:r>
              <a:r>
                <a:rPr lang="ko-KR" altLang="en-US" sz="1400" dirty="0" smtClean="0"/>
                <a:t>식물 전체 </a:t>
              </a:r>
              <a:r>
                <a:rPr lang="en-US" altLang="ko-KR" sz="1400" dirty="0" smtClean="0"/>
                <a:t>90</a:t>
              </a:r>
              <a:r>
                <a:rPr lang="ko-KR" altLang="en-US" sz="1400" dirty="0" smtClean="0"/>
                <a:t>종 유전체 </a:t>
              </a:r>
              <a:r>
                <a:rPr lang="en-US" altLang="ko-KR" sz="1400" dirty="0" smtClean="0"/>
                <a:t>DB</a:t>
              </a:r>
              <a:r>
                <a:rPr lang="ko-KR" altLang="en-US" sz="1400" dirty="0" smtClean="0"/>
                <a:t> 완</a:t>
              </a:r>
              <a:r>
                <a:rPr lang="ko-KR" altLang="en-US" sz="1400" dirty="0"/>
                <a:t>성</a:t>
              </a: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차세대 유전체 해독기술    </a:t>
              </a:r>
              <a:r>
                <a:rPr lang="en-US" altLang="ko-KR" sz="1400" dirty="0" smtClean="0"/>
                <a:t>(NGS </a:t>
              </a:r>
              <a:r>
                <a:rPr lang="ko-KR" altLang="en-US" sz="1400" dirty="0" smtClean="0"/>
                <a:t>기반 빅데이터 축적</a:t>
              </a:r>
              <a:r>
                <a:rPr lang="en-US" altLang="ko-KR" sz="1400" dirty="0" smtClean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sz="14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400" dirty="0" smtClean="0"/>
                <a:t>유전체 전장 연</a:t>
              </a:r>
              <a:r>
                <a:rPr lang="ko-KR" altLang="en-US" sz="1400" dirty="0"/>
                <a:t>관</a:t>
              </a:r>
              <a:r>
                <a:rPr lang="ko-KR" altLang="en-US" sz="1400" dirty="0" smtClean="0"/>
                <a:t>분석 도입 </a:t>
              </a:r>
              <a:r>
                <a:rPr lang="en-US" altLang="ko-KR" sz="1400" dirty="0" smtClean="0"/>
                <a:t>(GWAS)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635896" y="1700808"/>
            <a:ext cx="1972695" cy="1038145"/>
            <a:chOff x="3635790" y="3284984"/>
            <a:chExt cx="1970381" cy="1038145"/>
          </a:xfrm>
        </p:grpSpPr>
        <p:sp>
          <p:nvSpPr>
            <p:cNvPr id="53" name="타원 52"/>
            <p:cNvSpPr/>
            <p:nvPr/>
          </p:nvSpPr>
          <p:spPr bwMode="auto">
            <a:xfrm>
              <a:off x="3635790" y="3284984"/>
              <a:ext cx="1970381" cy="10381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 b="1" dirty="0">
                <a:solidFill>
                  <a:srgbClr val="2328E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7714" y="3578284"/>
              <a:ext cx="1787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rgbClr val="2328EF"/>
                  </a:solidFill>
                </a:rPr>
                <a:t>오믹스 데이터 중 가장</a:t>
              </a:r>
              <a:endParaRPr lang="en-US" altLang="ko-KR" sz="1200" b="1" dirty="0" smtClean="0">
                <a:solidFill>
                  <a:srgbClr val="2328EF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2328EF"/>
                  </a:solidFill>
                </a:rPr>
                <a:t>체계적 데이터 구축 중 </a:t>
              </a:r>
              <a:endParaRPr lang="ko-KR" altLang="en-US" sz="1200" b="1" dirty="0">
                <a:solidFill>
                  <a:srgbClr val="2328EF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18053" y="3284984"/>
            <a:ext cx="1679619" cy="3231654"/>
          </a:xfrm>
          <a:prstGeom prst="rect">
            <a:avLst/>
          </a:prstGeom>
          <a:ln>
            <a:solidFill>
              <a:srgbClr val="808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중국 </a:t>
            </a:r>
            <a:r>
              <a:rPr lang="en-US" altLang="ko-KR" sz="1200" dirty="0" smtClean="0"/>
              <a:t>BG1: 1000 Plant &amp; animal genome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TAIR: 1001 genome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캐나다</a:t>
            </a:r>
            <a:r>
              <a:rPr lang="en-US" altLang="ko-KR" sz="1200" dirty="0" smtClean="0"/>
              <a:t>: 1000 plant genomes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국제컨소시엄 </a:t>
            </a:r>
            <a:r>
              <a:rPr lang="en-US" altLang="ko-KR" sz="1200" dirty="0" smtClean="0"/>
              <a:t>SGN: 100 genome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농용미생물유전체 </a:t>
            </a:r>
            <a:r>
              <a:rPr lang="en-US" altLang="ko-KR" sz="1200" dirty="0" smtClean="0"/>
              <a:t>DB: Genome Online Database </a:t>
            </a:r>
          </a:p>
        </p:txBody>
      </p:sp>
      <p:sp>
        <p:nvSpPr>
          <p:cNvPr id="55" name="TextBox 25"/>
          <p:cNvSpPr txBox="1"/>
          <p:nvPr/>
        </p:nvSpPr>
        <p:spPr>
          <a:xfrm>
            <a:off x="3793659" y="2780928"/>
            <a:ext cx="1715104" cy="4442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indent="-167058" algn="ctr" defTabSz="84408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대형수행프로젝트</a:t>
            </a:r>
            <a:endParaRPr lang="ko-KR" altLang="en-US" sz="1400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6" name="TextBox 25"/>
          <p:cNvSpPr txBox="1"/>
          <p:nvPr/>
        </p:nvSpPr>
        <p:spPr>
          <a:xfrm>
            <a:off x="5719442" y="1224627"/>
            <a:ext cx="2880000" cy="482396"/>
          </a:xfrm>
          <a:prstGeom prst="rect">
            <a:avLst/>
          </a:prstGeom>
          <a:gradFill>
            <a:gsLst>
              <a:gs pos="0">
                <a:srgbClr val="6083CB"/>
              </a:gs>
              <a:gs pos="50000">
                <a:srgbClr val="3E70CA"/>
              </a:gs>
              <a:gs pos="100000">
                <a:srgbClr val="2E61BA"/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indent="-167058" algn="ctr" defTabSz="84408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kern="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itchFamily="34" charset="0"/>
              </a:rPr>
              <a:t>유전체 빅데이터 관리</a:t>
            </a:r>
            <a:endParaRPr lang="ko-KR" altLang="en-US" sz="1600" kern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635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541</Words>
  <Application>Microsoft Office PowerPoint</Application>
  <PresentationFormat>화면 슬라이드 쇼(4:3)</PresentationFormat>
  <Paragraphs>208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최용수</dc:creator>
  <cp:lastModifiedBy>최용수</cp:lastModifiedBy>
  <cp:revision>79</cp:revision>
  <dcterms:created xsi:type="dcterms:W3CDTF">2016-11-23T13:52:11Z</dcterms:created>
  <dcterms:modified xsi:type="dcterms:W3CDTF">2016-12-01T08:23:40Z</dcterms:modified>
</cp:coreProperties>
</file>