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5" r:id="rId2"/>
    <p:sldId id="307" r:id="rId3"/>
    <p:sldId id="308" r:id="rId4"/>
    <p:sldId id="309" r:id="rId5"/>
    <p:sldId id="306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AB0"/>
    <a:srgbClr val="C9F1FF"/>
    <a:srgbClr val="FFFFB7"/>
    <a:srgbClr val="B5CDE1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96" autoAdjust="0"/>
    <p:restoredTop sz="96793" autoAdjust="0"/>
  </p:normalViewPr>
  <p:slideViewPr>
    <p:cSldViewPr snapToGrid="0">
      <p:cViewPr varScale="1">
        <p:scale>
          <a:sx n="117" d="100"/>
          <a:sy n="117" d="100"/>
        </p:scale>
        <p:origin x="11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4FA2D-DF17-4B58-8C7E-00E76B0BB6BD}" type="datetimeFigureOut">
              <a:rPr lang="ko-KR" altLang="en-US" smtClean="0"/>
              <a:t>2016-12-15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3AA15-25A0-4C5A-84C7-A81EE1F892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33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4" name="Picture 2" descr="03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1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1700215"/>
            <a:ext cx="7772400" cy="1470025"/>
          </a:xfrm>
        </p:spPr>
        <p:txBody>
          <a:bodyPr/>
          <a:lstStyle>
            <a:lvl1pPr algn="ctr">
              <a:defRPr sz="3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421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4213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4213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4213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195C17-7D7A-4813-BB14-564EFF43CBF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4" y="6171652"/>
            <a:ext cx="553772" cy="5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C653-D6F8-4F88-9202-5DDED7C649D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6701" y="152402"/>
            <a:ext cx="1944688" cy="5724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82639" y="152402"/>
            <a:ext cx="5681662" cy="5724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1ED4-5770-4B83-AE64-4AC992877B05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304B-0AF6-4B6C-AD9D-8D655667ECF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31A4D-96A7-4AED-AB9F-BCEF64C7CFEF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82638" y="933452"/>
            <a:ext cx="38100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45038" y="933452"/>
            <a:ext cx="38100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D5853-01CC-42EE-B105-2134698EE565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D8E2B-AD99-4241-A9D7-710CDB3A5367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C59F1-88D9-463E-B78E-75C22E485615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D7282-4438-44D9-853B-3F7D66038570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44467-1ECB-4593-B900-9434216B4CDE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D48EB-8C21-42E5-A8EB-5C6C6BC700A9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03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8988" y="152400"/>
            <a:ext cx="77724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2638" y="933452"/>
            <a:ext cx="77724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굴림" pitchFamily="50" charset="-127"/>
              </a:defRPr>
            </a:lvl1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굴림" pitchFamily="50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굴림" pitchFamily="50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612232B0-D209-4F25-84A8-B30531D91464}" type="slidenum">
              <a:rPr lang="ko-KR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2" y="6179081"/>
            <a:ext cx="553772" cy="5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Challenging Issues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88988" y="1005642"/>
            <a:ext cx="7772400" cy="49434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ko-KR" altLang="en-US" sz="2000" dirty="0" smtClean="0"/>
              <a:t>다양한 형태로 흩어져 있는 데이터를 어떻게 모으고 관리할 것인가</a:t>
            </a:r>
            <a:r>
              <a:rPr lang="en-US" altLang="ko-KR" sz="2000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ko-KR" altLang="en-US" sz="2000" dirty="0" smtClean="0"/>
              <a:t>무엇이 </a:t>
            </a:r>
            <a:r>
              <a:rPr lang="ko-KR" altLang="en-US" sz="2000" dirty="0"/>
              <a:t>사람들로 하여금 </a:t>
            </a:r>
            <a:r>
              <a:rPr lang="en-US" altLang="ko-KR" sz="2000" dirty="0"/>
              <a:t>Data</a:t>
            </a:r>
            <a:r>
              <a:rPr lang="ko-KR" altLang="en-US" sz="2000"/>
              <a:t>를 공유하게 만들까</a:t>
            </a:r>
            <a:r>
              <a:rPr lang="en-US" altLang="ko-KR" sz="2000" dirty="0"/>
              <a:t>?  </a:t>
            </a:r>
            <a:endParaRPr lang="en-US" altLang="ko-KR" sz="1600" dirty="0" smtClean="0"/>
          </a:p>
          <a:p>
            <a:pPr>
              <a:spcBef>
                <a:spcPts val="1200"/>
              </a:spcBef>
            </a:pPr>
            <a:r>
              <a:rPr lang="ko-KR" altLang="en-US" sz="2000" dirty="0" smtClean="0"/>
              <a:t>어떻게 체계적으로 대량의 </a:t>
            </a:r>
            <a:r>
              <a:rPr lang="en-US" altLang="ko-KR" sz="2000" dirty="0" smtClean="0"/>
              <a:t>data</a:t>
            </a:r>
            <a:r>
              <a:rPr lang="ko-KR" altLang="en-US" sz="2000" smtClean="0"/>
              <a:t>를 취해 분석할 수 있는가</a:t>
            </a:r>
            <a:r>
              <a:rPr lang="en-US" altLang="ko-KR" sz="2000" dirty="0" smtClean="0"/>
              <a:t>?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 smtClean="0"/>
              <a:t>Data</a:t>
            </a:r>
            <a:r>
              <a:rPr lang="ko-KR" altLang="en-US" sz="1800" smtClean="0"/>
              <a:t>의 표준화</a:t>
            </a:r>
            <a:endParaRPr lang="en-US" altLang="ko-KR" sz="1800" dirty="0" smtClean="0"/>
          </a:p>
          <a:p>
            <a:pPr lvl="1">
              <a:spcBef>
                <a:spcPts val="400"/>
              </a:spcBef>
            </a:pPr>
            <a:r>
              <a:rPr lang="en-US" altLang="ko-KR" sz="1800" dirty="0" smtClean="0"/>
              <a:t>Bulk Downloadable DB I/F</a:t>
            </a:r>
          </a:p>
          <a:p>
            <a:pPr>
              <a:spcBef>
                <a:spcPts val="1200"/>
              </a:spcBef>
            </a:pPr>
            <a:r>
              <a:rPr lang="ko-KR" altLang="en-US" sz="2000" dirty="0" smtClean="0"/>
              <a:t>어떻게 </a:t>
            </a:r>
            <a:r>
              <a:rPr lang="en-US" altLang="ko-KR" sz="2000" dirty="0" smtClean="0"/>
              <a:t>data</a:t>
            </a:r>
            <a:r>
              <a:rPr lang="ko-KR" altLang="en-US" sz="2000" smtClean="0"/>
              <a:t>를 쉽게 활용하여 지식으로 창출할 수 있는가</a:t>
            </a:r>
            <a:r>
              <a:rPr lang="en-US" altLang="ko-KR" sz="2000" dirty="0" smtClean="0"/>
              <a:t>? 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 smtClean="0"/>
              <a:t>Massive Data Visualization</a:t>
            </a:r>
          </a:p>
          <a:p>
            <a:pPr lvl="1">
              <a:spcBef>
                <a:spcPts val="400"/>
              </a:spcBef>
            </a:pPr>
            <a:r>
              <a:rPr lang="en-US" altLang="ko-KR" sz="1800" dirty="0" smtClean="0"/>
              <a:t>Data Mining Technology : </a:t>
            </a:r>
            <a:r>
              <a:rPr lang="ko-KR" altLang="en-US" sz="1800" smtClean="0"/>
              <a:t>각 분야 </a:t>
            </a:r>
            <a:r>
              <a:rPr lang="en-US" altLang="ko-KR" sz="1800" dirty="0" smtClean="0"/>
              <a:t>(</a:t>
            </a:r>
            <a:r>
              <a:rPr lang="ko-KR" altLang="en-US" sz="1800" smtClean="0"/>
              <a:t>주제</a:t>
            </a:r>
            <a:r>
              <a:rPr lang="en-US" altLang="ko-KR" sz="1800" dirty="0" smtClean="0"/>
              <a:t>) </a:t>
            </a:r>
            <a:r>
              <a:rPr lang="ko-KR" altLang="en-US" sz="1800" smtClean="0"/>
              <a:t>에 최적화된</a:t>
            </a:r>
            <a:r>
              <a:rPr lang="en-US" altLang="ko-KR" sz="1800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0566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그림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588" y="4842644"/>
            <a:ext cx="2935241" cy="1638803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 bwMode="auto">
          <a:xfrm>
            <a:off x="7307671" y="2605021"/>
            <a:ext cx="1465384" cy="1519206"/>
          </a:xfrm>
          <a:prstGeom prst="roundRect">
            <a:avLst>
              <a:gd name="adj" fmla="val 11373"/>
            </a:avLst>
          </a:prstGeom>
          <a:solidFill>
            <a:srgbClr val="FFFF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dirty="0" smtClean="0">
                <a:latin typeface="+mn-ea"/>
              </a:rPr>
              <a:t>특성 분석 센터 </a:t>
            </a:r>
            <a:endParaRPr kumimoji="1" lang="ko-KR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K</a:t>
            </a:r>
            <a:r>
              <a:rPr lang="en-US" altLang="ko-KR" dirty="0" smtClean="0"/>
              <a:t>IST </a:t>
            </a:r>
            <a:r>
              <a:rPr lang="en-US" altLang="ko-KR" dirty="0" smtClean="0">
                <a:solidFill>
                  <a:srgbClr val="C00000"/>
                </a:solidFill>
              </a:rPr>
              <a:t>A</a:t>
            </a:r>
            <a:r>
              <a:rPr lang="en-US" altLang="ko-KR" dirty="0" smtClean="0"/>
              <a:t>dvanced </a:t>
            </a:r>
            <a:r>
              <a:rPr lang="en-US" altLang="ko-KR" dirty="0" smtClean="0">
                <a:solidFill>
                  <a:srgbClr val="C00000"/>
                </a:solidFill>
              </a:rPr>
              <a:t>R</a:t>
            </a:r>
            <a:r>
              <a:rPr lang="en-US" altLang="ko-KR" dirty="0" smtClean="0"/>
              <a:t>esearch </a:t>
            </a:r>
            <a:r>
              <a:rPr lang="en-US" altLang="ko-KR" dirty="0" smtClean="0">
                <a:solidFill>
                  <a:srgbClr val="C00000"/>
                </a:solidFill>
              </a:rPr>
              <a:t>S</a:t>
            </a:r>
            <a:r>
              <a:rPr lang="en-US" altLang="ko-KR" dirty="0" smtClean="0"/>
              <a:t>ystem (KARS)</a:t>
            </a: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2061410" y="1735812"/>
            <a:ext cx="2895600" cy="52938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Data Access Interface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(Bulk Downloadable)</a:t>
            </a:r>
            <a:endParaRPr kumimoji="1" lang="ko-KR" altLang="en-US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2061410" y="1063442"/>
            <a:ext cx="2895600" cy="501444"/>
          </a:xfrm>
          <a:prstGeom prst="roundRect">
            <a:avLst/>
          </a:prstGeom>
          <a:solidFill>
            <a:srgbClr val="FFDB69"/>
          </a:solidFill>
          <a:ln w="285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dirty="0" smtClean="0">
                <a:solidFill>
                  <a:srgbClr val="C00000"/>
                </a:solidFill>
                <a:latin typeface="+mn-ea"/>
              </a:rPr>
              <a:t>KIST R&amp;D Big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+mn-ea"/>
              </a:rPr>
              <a:t>Data </a:t>
            </a:r>
            <a:r>
              <a:rPr kumimoji="1" lang="en-US" altLang="ko-KR" sz="1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latin typeface="+mn-ea"/>
              </a:rPr>
              <a:t>Platform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baseline="0" dirty="0" smtClean="0">
                <a:solidFill>
                  <a:srgbClr val="C00000"/>
                </a:solidFill>
                <a:latin typeface="+mn-ea"/>
              </a:rPr>
              <a:t>(Data Visualizer, Data Mining)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7362779" y="2956667"/>
            <a:ext cx="591558" cy="3128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SEM</a:t>
            </a:r>
            <a:endParaRPr kumimoji="1" lang="ko-KR" altLang="en-US" sz="7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7515179" y="3109067"/>
            <a:ext cx="591558" cy="3128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TEM</a:t>
            </a:r>
            <a:endParaRPr kumimoji="1" lang="ko-KR" altLang="en-US" sz="7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7667579" y="3261467"/>
            <a:ext cx="591558" cy="3128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FTIR/Raman</a:t>
            </a:r>
            <a:endParaRPr kumimoji="1" lang="ko-KR" altLang="en-US" sz="7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7819979" y="3413867"/>
            <a:ext cx="591558" cy="3128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XPS</a:t>
            </a:r>
            <a:endParaRPr kumimoji="1" lang="ko-KR" altLang="en-US" sz="7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7972379" y="3566267"/>
            <a:ext cx="591558" cy="3128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700" dirty="0" smtClean="0">
                <a:latin typeface="+mn-ea"/>
              </a:rPr>
              <a:t>ESCA</a:t>
            </a:r>
            <a:endParaRPr kumimoji="1" lang="ko-KR" altLang="en-US" sz="7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8124779" y="3718667"/>
            <a:ext cx="591558" cy="3128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700" dirty="0" smtClean="0">
                <a:latin typeface="+mn-ea"/>
              </a:rPr>
              <a:t>X-ray</a:t>
            </a:r>
            <a:endParaRPr kumimoji="1" lang="ko-KR" altLang="en-US" sz="7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7299181" y="2169287"/>
            <a:ext cx="1465384" cy="312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dirty="0" smtClean="0">
                <a:latin typeface="+mn-ea"/>
              </a:rPr>
              <a:t>물성 평가장비 </a:t>
            </a:r>
            <a:r>
              <a:rPr kumimoji="1" lang="en-US" altLang="ko-KR" sz="1000" dirty="0" smtClean="0">
                <a:latin typeface="+mn-ea"/>
              </a:rPr>
              <a:t>(Lab)</a:t>
            </a:r>
            <a:r>
              <a:rPr kumimoji="1" lang="ko-KR" altLang="en-US" sz="1000" smtClean="0">
                <a:latin typeface="+mn-ea"/>
              </a:rPr>
              <a:t> </a:t>
            </a:r>
            <a:endParaRPr kumimoji="1" lang="ko-KR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149516" y="2542673"/>
            <a:ext cx="1569330" cy="470955"/>
          </a:xfrm>
          <a:prstGeom prst="roundRect">
            <a:avLst/>
          </a:prstGeom>
          <a:solidFill>
            <a:srgbClr val="FFDB69"/>
          </a:solidFill>
          <a:ln w="285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dirty="0" smtClean="0">
                <a:solidFill>
                  <a:srgbClr val="C00000"/>
                </a:solidFill>
                <a:latin typeface="+mn-ea"/>
              </a:rPr>
              <a:t>연구 노트 시스템</a:t>
            </a:r>
            <a:endParaRPr kumimoji="1" lang="en-US" altLang="ko-KR" sz="1200" b="1" dirty="0" smtClean="0">
              <a:solidFill>
                <a:srgbClr val="C00000"/>
              </a:solidFill>
              <a:latin typeface="+mn-ea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dirty="0" smtClean="0">
                <a:solidFill>
                  <a:srgbClr val="C00000"/>
                </a:solidFill>
                <a:latin typeface="+mn-ea"/>
              </a:rPr>
              <a:t>(Metadata/Tag)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7299181" y="1744294"/>
            <a:ext cx="1465384" cy="301800"/>
          </a:xfrm>
          <a:prstGeom prst="roundRect">
            <a:avLst/>
          </a:prstGeom>
          <a:solidFill>
            <a:srgbClr val="CEEA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smtClean="0">
                <a:latin typeface="+mn-ea"/>
              </a:rPr>
              <a:t>실험 장비 </a:t>
            </a:r>
            <a:r>
              <a:rPr kumimoji="1" lang="en-US" altLang="ko-KR" sz="1000" dirty="0" smtClean="0">
                <a:latin typeface="+mn-ea"/>
              </a:rPr>
              <a:t>(Lab)</a:t>
            </a:r>
            <a:endParaRPr kumimoji="1" lang="ko-KR" alt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왼쪽/오른쪽 화살표 2"/>
          <p:cNvSpPr/>
          <p:nvPr/>
        </p:nvSpPr>
        <p:spPr bwMode="auto">
          <a:xfrm>
            <a:off x="1323662" y="1806430"/>
            <a:ext cx="708400" cy="403370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굴림" pitchFamily="50" charset="-127"/>
            </a:endParaRPr>
          </a:p>
        </p:txBody>
      </p:sp>
      <p:sp>
        <p:nvSpPr>
          <p:cNvPr id="8" name="순서도: 자기 디스크 7"/>
          <p:cNvSpPr/>
          <p:nvPr/>
        </p:nvSpPr>
        <p:spPr bwMode="auto">
          <a:xfrm>
            <a:off x="301620" y="1667048"/>
            <a:ext cx="992695" cy="653846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600" b="1" dirty="0" smtClean="0">
              <a:latin typeface="+mn-ea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900" dirty="0" smtClean="0">
                <a:latin typeface="+mn-ea"/>
              </a:rPr>
              <a:t>외부 </a:t>
            </a:r>
            <a:r>
              <a:rPr kumimoji="1" lang="en-US" altLang="ko-KR" sz="900" dirty="0" smtClean="0">
                <a:latin typeface="+mn-ea"/>
              </a:rPr>
              <a:t>public DB</a:t>
            </a:r>
            <a:endParaRPr kumimoji="1" lang="ko-KR" altLang="en-US" sz="9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061410" y="2882375"/>
            <a:ext cx="2680981" cy="1133759"/>
            <a:chOff x="1842837" y="3977780"/>
            <a:chExt cx="3052010" cy="1135555"/>
          </a:xfrm>
          <a:solidFill>
            <a:schemeClr val="bg1">
              <a:lumMod val="95000"/>
            </a:schemeClr>
          </a:solidFill>
        </p:grpSpPr>
        <p:sp>
          <p:nvSpPr>
            <p:cNvPr id="21" name="순서도: 자기 디스크 20"/>
            <p:cNvSpPr/>
            <p:nvPr/>
          </p:nvSpPr>
          <p:spPr bwMode="auto">
            <a:xfrm>
              <a:off x="1842837" y="3977781"/>
              <a:ext cx="1147011" cy="652357"/>
            </a:xfrm>
            <a:prstGeom prst="flowChartMagneticDisk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900" dirty="0" smtClean="0">
                  <a:latin typeface="+mn-ea"/>
                </a:rPr>
                <a:t>KIST R&amp;D Data Bank</a:t>
              </a:r>
              <a:endParaRPr kumimoji="1" lang="ko-KR" altLang="en-US" sz="9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22" name="순서도: 자기 디스크 21"/>
            <p:cNvSpPr/>
            <p:nvPr/>
          </p:nvSpPr>
          <p:spPr bwMode="auto">
            <a:xfrm>
              <a:off x="2508584" y="4460978"/>
              <a:ext cx="1147011" cy="652357"/>
            </a:xfrm>
            <a:prstGeom prst="flowChartMagneticDisk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900" dirty="0" smtClean="0">
                  <a:latin typeface="+mn-ea"/>
                </a:rPr>
                <a:t>KIST R&amp;D Data Bank</a:t>
              </a:r>
              <a:endParaRPr kumimoji="1" lang="ko-KR" altLang="en-US" sz="9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23" name="순서도: 자기 디스크 22"/>
            <p:cNvSpPr/>
            <p:nvPr/>
          </p:nvSpPr>
          <p:spPr bwMode="auto">
            <a:xfrm>
              <a:off x="3193882" y="3977780"/>
              <a:ext cx="1147011" cy="652357"/>
            </a:xfrm>
            <a:prstGeom prst="flowChartMagneticDisk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900" dirty="0" smtClean="0">
                  <a:latin typeface="+mn-ea"/>
                </a:rPr>
                <a:t>KIST R&amp;D Data Bank</a:t>
              </a:r>
              <a:endParaRPr kumimoji="1" lang="ko-KR" altLang="en-US" sz="9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 bwMode="auto">
            <a:xfrm>
              <a:off x="3747836" y="4460978"/>
              <a:ext cx="1147011" cy="652357"/>
            </a:xfrm>
            <a:prstGeom prst="flowChartMagneticDisk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900" dirty="0" smtClean="0">
                  <a:latin typeface="+mn-ea"/>
                </a:rPr>
                <a:t>KIST R&amp;D Data Bank</a:t>
              </a:r>
              <a:endParaRPr kumimoji="1" lang="ko-KR" altLang="en-US" sz="9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</p:grpSp>
      <p:sp>
        <p:nvSpPr>
          <p:cNvPr id="25" name="순서도: 다중 문서 24"/>
          <p:cNvSpPr/>
          <p:nvPr/>
        </p:nvSpPr>
        <p:spPr bwMode="auto">
          <a:xfrm>
            <a:off x="7362779" y="4247420"/>
            <a:ext cx="1309651" cy="690405"/>
          </a:xfrm>
          <a:prstGeom prst="flowChartMultidocument">
            <a:avLst/>
          </a:prstGeom>
          <a:solidFill>
            <a:srgbClr val="C9F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latin typeface="+mn-ea"/>
              </a:rPr>
              <a:t>Simulation </a:t>
            </a:r>
            <a:r>
              <a:rPr kumimoji="1" lang="en-US" altLang="ko-KR" sz="1000" dirty="0">
                <a:latin typeface="+mn-ea"/>
              </a:rPr>
              <a:t>Platforms</a:t>
            </a:r>
            <a:endParaRPr kumimoji="1" lang="ko-KR" altLang="en-US" sz="1000">
              <a:latin typeface="+mn-ea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굴림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23662" y="1889281"/>
            <a:ext cx="743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bg1"/>
                </a:solidFill>
              </a:rPr>
              <a:t>Data </a:t>
            </a:r>
            <a:r>
              <a:rPr lang="ko-KR" altLang="en-US" sz="900" smtClean="0">
                <a:solidFill>
                  <a:schemeClr val="bg1"/>
                </a:solidFill>
              </a:rPr>
              <a:t>연동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30" name="왼쪽 중괄호 29"/>
          <p:cNvSpPr/>
          <p:nvPr/>
        </p:nvSpPr>
        <p:spPr bwMode="auto">
          <a:xfrm>
            <a:off x="6989900" y="1923488"/>
            <a:ext cx="232610" cy="2800467"/>
          </a:xfrm>
          <a:prstGeom prst="leftBrace">
            <a:avLst>
              <a:gd name="adj1" fmla="val 7040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굴림" pitchFamily="50" charset="-127"/>
            </a:endParaRPr>
          </a:p>
        </p:txBody>
      </p:sp>
      <p:cxnSp>
        <p:nvCxnSpPr>
          <p:cNvPr id="33" name="구부러진 연결선 32"/>
          <p:cNvCxnSpPr>
            <a:stCxn id="30" idx="1"/>
            <a:endCxn id="19" idx="3"/>
          </p:cNvCxnSpPr>
          <p:nvPr/>
        </p:nvCxnSpPr>
        <p:spPr bwMode="auto">
          <a:xfrm rot="10800000">
            <a:off x="6718846" y="2778152"/>
            <a:ext cx="271054" cy="54557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구부러진 연결선 45"/>
          <p:cNvCxnSpPr>
            <a:stCxn id="19" idx="1"/>
            <a:endCxn id="24" idx="4"/>
          </p:cNvCxnSpPr>
          <p:nvPr/>
        </p:nvCxnSpPr>
        <p:spPr bwMode="auto">
          <a:xfrm rot="10800000" flipV="1">
            <a:off x="4742392" y="2778150"/>
            <a:ext cx="407125" cy="91232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위쪽/아래쪽 화살표 58"/>
          <p:cNvSpPr/>
          <p:nvPr/>
        </p:nvSpPr>
        <p:spPr bwMode="auto">
          <a:xfrm>
            <a:off x="3348630" y="2320894"/>
            <a:ext cx="321158" cy="457257"/>
          </a:xfrm>
          <a:prstGeom prst="upDown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굴림" pitchFamily="50" charset="-127"/>
            </a:endParaRPr>
          </a:p>
        </p:txBody>
      </p:sp>
      <p:cxnSp>
        <p:nvCxnSpPr>
          <p:cNvPr id="62" name="직선 연결선 61"/>
          <p:cNvCxnSpPr>
            <a:stCxn id="7" idx="2"/>
            <a:endCxn id="4" idx="0"/>
          </p:cNvCxnSpPr>
          <p:nvPr/>
        </p:nvCxnSpPr>
        <p:spPr bwMode="auto">
          <a:xfrm>
            <a:off x="3509210" y="1564886"/>
            <a:ext cx="0" cy="1709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구부러진 연결선 65"/>
          <p:cNvCxnSpPr>
            <a:stCxn id="7" idx="3"/>
            <a:endCxn id="19" idx="0"/>
          </p:cNvCxnSpPr>
          <p:nvPr/>
        </p:nvCxnSpPr>
        <p:spPr bwMode="auto">
          <a:xfrm>
            <a:off x="4957010" y="1314164"/>
            <a:ext cx="977171" cy="1228509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5302067" y="5275017"/>
            <a:ext cx="3677610" cy="1284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rgbClr val="C00000"/>
                </a:solidFill>
              </a:rPr>
              <a:t>&lt;Basic Concept of the System&gt;</a:t>
            </a:r>
          </a:p>
          <a:p>
            <a:pPr marL="285750" indent="-1968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1050" dirty="0" smtClean="0"/>
              <a:t>연구노트 작성 행위 자체가 </a:t>
            </a:r>
            <a:r>
              <a:rPr lang="en-US" altLang="ko-KR" sz="1050" dirty="0" smtClean="0"/>
              <a:t>DB</a:t>
            </a:r>
            <a:r>
              <a:rPr lang="ko-KR" altLang="en-US" sz="1050" smtClean="0"/>
              <a:t>화 되는 시스템을 구축</a:t>
            </a:r>
            <a:endParaRPr lang="en-US" altLang="ko-KR" sz="1050" dirty="0" smtClean="0"/>
          </a:p>
          <a:p>
            <a:pPr marL="285750" indent="-196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50" dirty="0" smtClean="0"/>
              <a:t>연구노트 시스템이 연구자의 연구자료 관리 지원</a:t>
            </a:r>
            <a:endParaRPr lang="en-US" altLang="ko-KR" sz="1050" dirty="0" smtClean="0"/>
          </a:p>
          <a:p>
            <a:pPr marL="285750" indent="-196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50" dirty="0" smtClean="0"/>
              <a:t>연구자간 </a:t>
            </a:r>
            <a:r>
              <a:rPr lang="en-US" altLang="ko-KR" sz="1050" dirty="0" smtClean="0"/>
              <a:t>networking</a:t>
            </a:r>
            <a:r>
              <a:rPr lang="ko-KR" altLang="en-US" sz="1050" smtClean="0"/>
              <a:t>을 지원</a:t>
            </a:r>
            <a:endParaRPr lang="en-US" altLang="ko-KR" sz="1050" dirty="0" smtClean="0"/>
          </a:p>
          <a:p>
            <a:pPr marL="285750" indent="-196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050" dirty="0" smtClean="0"/>
              <a:t>관련</a:t>
            </a:r>
            <a:r>
              <a:rPr lang="en-US" altLang="ko-KR" sz="1050" dirty="0" smtClean="0"/>
              <a:t> reference </a:t>
            </a:r>
            <a:r>
              <a:rPr lang="ko-KR" altLang="en-US" sz="1050" smtClean="0"/>
              <a:t>자료를 제공</a:t>
            </a:r>
            <a:endParaRPr lang="en-US" altLang="ko-KR" sz="1050" dirty="0" smtClean="0"/>
          </a:p>
        </p:txBody>
      </p:sp>
      <p:sp>
        <p:nvSpPr>
          <p:cNvPr id="72" name="모서리가 둥근 직사각형 71"/>
          <p:cNvSpPr/>
          <p:nvPr/>
        </p:nvSpPr>
        <p:spPr bwMode="auto">
          <a:xfrm>
            <a:off x="2061409" y="4454691"/>
            <a:ext cx="2895600" cy="27443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smtClean="0">
                <a:solidFill>
                  <a:schemeClr val="bg1"/>
                </a:solidFill>
                <a:latin typeface="+mn-ea"/>
              </a:rPr>
              <a:t>비정형 </a:t>
            </a:r>
            <a:r>
              <a:rPr kumimoji="1" lang="en-US" altLang="ko-KR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Data Collection System</a:t>
            </a:r>
            <a:endParaRPr kumimoji="1" lang="ko-KR" altLang="en-US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75" name="위쪽 화살표 74"/>
          <p:cNvSpPr/>
          <p:nvPr/>
        </p:nvSpPr>
        <p:spPr bwMode="auto">
          <a:xfrm>
            <a:off x="3365657" y="4076355"/>
            <a:ext cx="322791" cy="306188"/>
          </a:xfrm>
          <a:prstGeom prst="up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굴림" pitchFamily="50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830641" y="295739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sp>
        <p:nvSpPr>
          <p:cNvPr id="78" name="직사각형 77"/>
          <p:cNvSpPr/>
          <p:nvPr/>
        </p:nvSpPr>
        <p:spPr>
          <a:xfrm>
            <a:off x="8123231" y="286277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②</a:t>
            </a:r>
          </a:p>
        </p:txBody>
      </p:sp>
      <p:sp>
        <p:nvSpPr>
          <p:cNvPr id="79" name="직사각형 78"/>
          <p:cNvSpPr/>
          <p:nvPr/>
        </p:nvSpPr>
        <p:spPr>
          <a:xfrm>
            <a:off x="4906349" y="450791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③</a:t>
            </a:r>
          </a:p>
        </p:txBody>
      </p:sp>
      <p:sp>
        <p:nvSpPr>
          <p:cNvPr id="80" name="직사각형 79"/>
          <p:cNvSpPr/>
          <p:nvPr/>
        </p:nvSpPr>
        <p:spPr>
          <a:xfrm>
            <a:off x="4227261" y="30433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④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1470113" y="15831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⑤</a:t>
            </a:r>
          </a:p>
        </p:txBody>
      </p:sp>
      <p:sp>
        <p:nvSpPr>
          <p:cNvPr id="82" name="직사각형 81"/>
          <p:cNvSpPr/>
          <p:nvPr/>
        </p:nvSpPr>
        <p:spPr>
          <a:xfrm>
            <a:off x="4887116" y="17668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⑥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4887116" y="9409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⑦</a:t>
            </a:r>
          </a:p>
        </p:txBody>
      </p:sp>
    </p:spTree>
    <p:extLst>
      <p:ext uri="{BB962C8B-B14F-4D97-AF65-F5344CB8AC3E}">
        <p14:creationId xmlns:p14="http://schemas.microsoft.com/office/powerpoint/2010/main" val="9698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  연구노트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1800" dirty="0" smtClean="0"/>
              <a:t>기능 </a:t>
            </a:r>
            <a:r>
              <a:rPr lang="en-US" altLang="ko-KR" sz="1800" dirty="0" smtClean="0"/>
              <a:t>: </a:t>
            </a:r>
            <a:r>
              <a:rPr lang="ko-KR" altLang="en-US" sz="1800" smtClean="0"/>
              <a:t>시편별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실험 </a:t>
            </a:r>
            <a:r>
              <a:rPr lang="en-US" altLang="ko-KR" sz="1600" dirty="0" smtClean="0"/>
              <a:t>data (</a:t>
            </a:r>
            <a:r>
              <a:rPr lang="ko-KR" altLang="en-US" sz="1600" smtClean="0"/>
              <a:t>시편별</a:t>
            </a:r>
            <a:r>
              <a:rPr lang="en-US" altLang="ko-KR" sz="1600" dirty="0" smtClean="0"/>
              <a:t>)</a:t>
            </a:r>
          </a:p>
          <a:p>
            <a:pPr lvl="2"/>
            <a:r>
              <a:rPr lang="ko-KR" altLang="en-US" sz="1400" dirty="0" smtClean="0"/>
              <a:t>공정 </a:t>
            </a:r>
            <a:r>
              <a:rPr lang="en-US" altLang="ko-KR" sz="1400" dirty="0" smtClean="0"/>
              <a:t>data (</a:t>
            </a:r>
            <a:r>
              <a:rPr lang="ko-KR" altLang="en-US" sz="1400" smtClean="0"/>
              <a:t>수기</a:t>
            </a:r>
            <a:r>
              <a:rPr lang="en-US" altLang="ko-KR" sz="1400" dirty="0" smtClean="0"/>
              <a:t>)</a:t>
            </a:r>
          </a:p>
          <a:p>
            <a:pPr lvl="2"/>
            <a:r>
              <a:rPr lang="ko-KR" altLang="en-US" sz="1400" dirty="0" smtClean="0"/>
              <a:t>물성평가 </a:t>
            </a:r>
            <a:r>
              <a:rPr lang="en-US" altLang="ko-KR" sz="1400" dirty="0" smtClean="0"/>
              <a:t>data (</a:t>
            </a:r>
            <a:r>
              <a:rPr lang="ko-KR" altLang="en-US" sz="1400" smtClean="0"/>
              <a:t>자동</a:t>
            </a:r>
            <a:r>
              <a:rPr lang="en-US" altLang="ko-KR" sz="1400" dirty="0" smtClean="0"/>
              <a:t>/</a:t>
            </a:r>
            <a:r>
              <a:rPr lang="ko-KR" altLang="en-US" sz="1400" smtClean="0"/>
              <a:t>수기</a:t>
            </a:r>
            <a:r>
              <a:rPr lang="en-US" altLang="ko-KR" sz="1400" dirty="0" smtClean="0"/>
              <a:t>)</a:t>
            </a:r>
          </a:p>
          <a:p>
            <a:pPr lvl="2"/>
            <a:r>
              <a:rPr lang="ko-KR" altLang="en-US" sz="1400" dirty="0" smtClean="0"/>
              <a:t>특성분석 </a:t>
            </a:r>
            <a:r>
              <a:rPr lang="en-US" altLang="ko-KR" sz="1400" dirty="0" smtClean="0"/>
              <a:t>data (</a:t>
            </a:r>
            <a:r>
              <a:rPr lang="ko-KR" altLang="en-US" sz="1400" smtClean="0"/>
              <a:t>자동</a:t>
            </a:r>
            <a:r>
              <a:rPr lang="en-US" altLang="ko-KR" sz="1400" dirty="0" smtClean="0"/>
              <a:t>) : </a:t>
            </a:r>
            <a:r>
              <a:rPr lang="ko-KR" altLang="en-US" sz="1400" smtClean="0"/>
              <a:t>특성분석센터 장비의 </a:t>
            </a:r>
            <a:r>
              <a:rPr lang="en-US" altLang="ko-KR" sz="1400" dirty="0" smtClean="0"/>
              <a:t>data </a:t>
            </a:r>
            <a:r>
              <a:rPr lang="ko-KR" altLang="en-US" sz="1400" smtClean="0"/>
              <a:t>연동</a:t>
            </a:r>
            <a:endParaRPr lang="en-US" altLang="ko-KR" sz="1400" dirty="0" smtClean="0"/>
          </a:p>
          <a:p>
            <a:pPr lvl="1"/>
            <a:r>
              <a:rPr lang="ko-KR" altLang="en-US" sz="1600" dirty="0" smtClean="0"/>
              <a:t>계산 </a:t>
            </a:r>
            <a:r>
              <a:rPr lang="en-US" altLang="ko-KR" sz="1600" dirty="0" smtClean="0"/>
              <a:t>data : </a:t>
            </a:r>
            <a:r>
              <a:rPr lang="ko-KR" altLang="en-US" sz="1600" smtClean="0"/>
              <a:t>계산 </a:t>
            </a:r>
            <a:r>
              <a:rPr lang="en-US" altLang="ko-KR" sz="1600" dirty="0" smtClean="0"/>
              <a:t>HW/</a:t>
            </a:r>
            <a:r>
              <a:rPr lang="ko-KR" altLang="en-US" sz="1600" smtClean="0"/>
              <a:t>플랫폼과 연동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정형화된 </a:t>
            </a:r>
            <a:r>
              <a:rPr lang="en-US" altLang="ko-KR" sz="1600" dirty="0" smtClean="0"/>
              <a:t>metadata + </a:t>
            </a:r>
            <a:r>
              <a:rPr lang="ko-KR" altLang="en-US" sz="1600" smtClean="0"/>
              <a:t>비정형 </a:t>
            </a:r>
            <a:r>
              <a:rPr lang="en-US" altLang="ko-KR" sz="1600" dirty="0" smtClean="0"/>
              <a:t>tagging </a:t>
            </a:r>
            <a:r>
              <a:rPr lang="ko-KR" altLang="en-US" sz="1600" smtClean="0"/>
              <a:t>기능</a:t>
            </a:r>
            <a:endParaRPr lang="en-US" altLang="ko-KR" sz="1600" dirty="0" smtClean="0"/>
          </a:p>
          <a:p>
            <a:r>
              <a:rPr lang="en-US" altLang="ko-KR" sz="1800" dirty="0" smtClean="0"/>
              <a:t>Cranks </a:t>
            </a:r>
          </a:p>
          <a:p>
            <a:pPr lvl="1"/>
            <a:r>
              <a:rPr lang="ko-KR" altLang="en-US" sz="1600" dirty="0" smtClean="0"/>
              <a:t>연구자료의 체계적 관리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프로젝트 베이스의 </a:t>
            </a:r>
            <a:r>
              <a:rPr lang="en-US" altLang="ko-KR" sz="1600" dirty="0" smtClean="0"/>
              <a:t>data </a:t>
            </a:r>
            <a:r>
              <a:rPr lang="ko-KR" altLang="en-US" sz="1600" smtClean="0"/>
              <a:t>공유체계 제공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연구자</a:t>
            </a:r>
            <a:r>
              <a:rPr lang="en-US" altLang="ko-KR" sz="1600" dirty="0" smtClean="0"/>
              <a:t> network support</a:t>
            </a:r>
          </a:p>
          <a:p>
            <a:pPr lvl="1"/>
            <a:r>
              <a:rPr lang="ko-KR" altLang="en-US" sz="1600" dirty="0" smtClean="0"/>
              <a:t>관련 </a:t>
            </a:r>
            <a:r>
              <a:rPr lang="en-US" altLang="ko-KR" sz="1600" dirty="0" smtClean="0"/>
              <a:t>reference </a:t>
            </a:r>
            <a:r>
              <a:rPr lang="ko-KR" altLang="en-US" sz="1600" smtClean="0"/>
              <a:t>자료 제공</a:t>
            </a:r>
            <a:endParaRPr lang="en-US" altLang="ko-KR" sz="1600" dirty="0" smtClean="0"/>
          </a:p>
          <a:p>
            <a:r>
              <a:rPr lang="en-US" altLang="ko-KR" sz="1800" dirty="0" smtClean="0"/>
              <a:t>Benefits</a:t>
            </a:r>
          </a:p>
          <a:p>
            <a:pPr lvl="1"/>
            <a:r>
              <a:rPr lang="ko-KR" altLang="en-US" sz="1600" dirty="0" smtClean="0"/>
              <a:t>연구자 관점 </a:t>
            </a:r>
            <a:r>
              <a:rPr lang="en-US" altLang="ko-KR" sz="1600" dirty="0" smtClean="0"/>
              <a:t>: </a:t>
            </a:r>
            <a:r>
              <a:rPr lang="ko-KR" altLang="en-US" sz="1600" smtClean="0"/>
              <a:t>연구노트를 작성함으로써 다양한 연구지원 서비스가 제공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데이터</a:t>
            </a:r>
            <a:r>
              <a:rPr lang="en-US" altLang="ko-KR" sz="1600" dirty="0" smtClean="0"/>
              <a:t> </a:t>
            </a:r>
            <a:r>
              <a:rPr lang="ko-KR" altLang="en-US" sz="1600" smtClean="0"/>
              <a:t>관점 </a:t>
            </a:r>
            <a:r>
              <a:rPr lang="en-US" altLang="ko-KR" sz="1600" dirty="0" smtClean="0"/>
              <a:t>: </a:t>
            </a:r>
            <a:r>
              <a:rPr lang="ko-KR" altLang="en-US" sz="1600" smtClean="0"/>
              <a:t>연구자의 연구행위 자체가 </a:t>
            </a:r>
            <a:r>
              <a:rPr lang="en-US" altLang="ko-KR" sz="1600" dirty="0" smtClean="0"/>
              <a:t>data</a:t>
            </a:r>
            <a:r>
              <a:rPr lang="ko-KR" altLang="en-US" sz="1600" smtClean="0"/>
              <a:t>의 축적</a:t>
            </a:r>
            <a:r>
              <a:rPr lang="en-US" altLang="ko-KR" sz="1600" dirty="0" smtClean="0"/>
              <a:t> </a:t>
            </a:r>
            <a:r>
              <a:rPr lang="ko-KR" altLang="en-US" sz="1600" smtClean="0"/>
              <a:t> </a:t>
            </a:r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686934" y="120316"/>
            <a:ext cx="51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/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40437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   </a:t>
            </a:r>
            <a:r>
              <a:rPr lang="ko-KR" altLang="en-US" smtClean="0"/>
              <a:t>특성분석센터 </a:t>
            </a:r>
            <a:r>
              <a:rPr lang="en-US" altLang="ko-KR" dirty="0" smtClean="0"/>
              <a:t>Data Infra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기능</a:t>
            </a:r>
            <a:endParaRPr lang="en-US" altLang="ko-KR" dirty="0" smtClean="0"/>
          </a:p>
          <a:p>
            <a:r>
              <a:rPr lang="en-US" altLang="ko-KR" dirty="0" smtClean="0"/>
              <a:t>Cranks</a:t>
            </a:r>
          </a:p>
          <a:p>
            <a:r>
              <a:rPr lang="en-US" altLang="ko-KR" dirty="0" smtClean="0"/>
              <a:t>Benefits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66596" y="997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/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40300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Suggestions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Data </a:t>
            </a:r>
            <a:r>
              <a:rPr lang="ko-KR" altLang="en-US" smtClean="0"/>
              <a:t>축적 인프라 구축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특성분석센터 </a:t>
            </a:r>
            <a:r>
              <a:rPr lang="en-US" altLang="ko-KR" dirty="0" smtClean="0"/>
              <a:t>data </a:t>
            </a:r>
            <a:r>
              <a:rPr lang="ko-KR" altLang="en-US" smtClean="0"/>
              <a:t>축적을</a:t>
            </a:r>
            <a:r>
              <a:rPr lang="en-US" altLang="ko-KR" dirty="0" smtClean="0"/>
              <a:t> </a:t>
            </a:r>
            <a:r>
              <a:rPr lang="ko-KR" altLang="en-US" smtClean="0"/>
              <a:t>위한 시스템 구축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정형화된 </a:t>
            </a:r>
            <a:r>
              <a:rPr lang="en-US" altLang="ko-KR" dirty="0" smtClean="0"/>
              <a:t>metadata </a:t>
            </a:r>
            <a:r>
              <a:rPr lang="ko-KR" altLang="en-US" smtClean="0"/>
              <a:t>설계 및 운영체계 구축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비정형 </a:t>
            </a:r>
            <a:r>
              <a:rPr lang="en-US" altLang="ko-KR" dirty="0" smtClean="0"/>
              <a:t>tag system </a:t>
            </a:r>
            <a:r>
              <a:rPr lang="ko-KR" altLang="en-US" smtClean="0"/>
              <a:t>구축</a:t>
            </a:r>
            <a:endParaRPr lang="en-US" altLang="ko-KR" dirty="0" smtClean="0"/>
          </a:p>
          <a:p>
            <a:r>
              <a:rPr lang="ko-KR" altLang="en-US" dirty="0" smtClean="0"/>
              <a:t>분야별 외부</a:t>
            </a:r>
            <a:r>
              <a:rPr lang="en-US" altLang="ko-KR" dirty="0" smtClean="0"/>
              <a:t> DB </a:t>
            </a:r>
            <a:r>
              <a:rPr lang="ko-KR" altLang="en-US" smtClean="0"/>
              <a:t>연동 체계 구축</a:t>
            </a:r>
            <a:endParaRPr lang="en-US" altLang="ko-KR" dirty="0" smtClean="0"/>
          </a:p>
          <a:p>
            <a:r>
              <a:rPr lang="en-US" altLang="ko-KR" dirty="0" smtClean="0"/>
              <a:t>Big Data Platform </a:t>
            </a:r>
            <a:r>
              <a:rPr lang="ko-KR" altLang="en-US" smtClean="0"/>
              <a:t>구축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플랫폼의 기능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연구원들의</a:t>
            </a:r>
            <a:r>
              <a:rPr lang="en-US" altLang="ko-KR" dirty="0" smtClean="0"/>
              <a:t> data </a:t>
            </a:r>
            <a:r>
              <a:rPr lang="ko-KR" altLang="en-US" smtClean="0"/>
              <a:t>관리 시스템이면서 동시에 연구노트화 되는 시스템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Data access</a:t>
            </a:r>
            <a:r>
              <a:rPr lang="ko-KR" altLang="en-US" smtClean="0"/>
              <a:t>가 용이한 시스템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Data Analysis Platform </a:t>
            </a:r>
          </a:p>
          <a:p>
            <a:pPr marL="457200" lvl="1" indent="0"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3222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-ohp">
  <a:themeElements>
    <a:clrScheme name="Office 테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테마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굴림" pitchFamily="50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317</Words>
  <Application>Microsoft Office PowerPoint</Application>
  <PresentationFormat>화면 슬라이드 쇼(4:3)</PresentationFormat>
  <Paragraphs>79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HY견고딕</vt:lpstr>
      <vt:lpstr>굴림</vt:lpstr>
      <vt:lpstr>맑은 고딕</vt:lpstr>
      <vt:lpstr>Arial</vt:lpstr>
      <vt:lpstr>Calibri</vt:lpstr>
      <vt:lpstr>Georgia</vt:lpstr>
      <vt:lpstr>csc-ohp</vt:lpstr>
      <vt:lpstr>Challenging Issues</vt:lpstr>
      <vt:lpstr>KIST Advanced Research System (KARS)</vt:lpstr>
      <vt:lpstr>    연구노트 시스템</vt:lpstr>
      <vt:lpstr>     특성분석센터 Data Infra</vt:lpstr>
      <vt:lpstr>Suggestions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시대</dc:title>
  <dc:creator>이광렬</dc:creator>
  <cp:lastModifiedBy>이광렬</cp:lastModifiedBy>
  <cp:revision>109</cp:revision>
  <cp:lastPrinted>2016-12-12T07:15:21Z</cp:lastPrinted>
  <dcterms:created xsi:type="dcterms:W3CDTF">2016-09-09T02:29:42Z</dcterms:created>
  <dcterms:modified xsi:type="dcterms:W3CDTF">2016-12-15T00:41:33Z</dcterms:modified>
</cp:coreProperties>
</file>