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9"/>
  </p:notesMasterIdLst>
  <p:sldIdLst>
    <p:sldId id="267" r:id="rId3"/>
    <p:sldId id="310" r:id="rId4"/>
    <p:sldId id="317" r:id="rId5"/>
    <p:sldId id="313" r:id="rId6"/>
    <p:sldId id="320" r:id="rId7"/>
    <p:sldId id="322" r:id="rId8"/>
    <p:sldId id="321" r:id="rId9"/>
    <p:sldId id="346" r:id="rId10"/>
    <p:sldId id="342" r:id="rId11"/>
    <p:sldId id="276" r:id="rId12"/>
    <p:sldId id="274" r:id="rId13"/>
    <p:sldId id="301" r:id="rId14"/>
    <p:sldId id="303" r:id="rId15"/>
    <p:sldId id="261" r:id="rId16"/>
    <p:sldId id="343" r:id="rId17"/>
    <p:sldId id="266" r:id="rId18"/>
    <p:sldId id="323" r:id="rId19"/>
    <p:sldId id="305" r:id="rId20"/>
    <p:sldId id="324" r:id="rId21"/>
    <p:sldId id="307" r:id="rId22"/>
    <p:sldId id="325" r:id="rId23"/>
    <p:sldId id="327" r:id="rId24"/>
    <p:sldId id="330" r:id="rId25"/>
    <p:sldId id="332" r:id="rId26"/>
    <p:sldId id="326" r:id="rId27"/>
    <p:sldId id="328" r:id="rId28"/>
    <p:sldId id="329" r:id="rId29"/>
    <p:sldId id="331" r:id="rId30"/>
    <p:sldId id="335" r:id="rId31"/>
    <p:sldId id="336" r:id="rId32"/>
    <p:sldId id="337" r:id="rId33"/>
    <p:sldId id="338" r:id="rId34"/>
    <p:sldId id="340" r:id="rId35"/>
    <p:sldId id="341" r:id="rId36"/>
    <p:sldId id="345" r:id="rId37"/>
    <p:sldId id="347" r:id="rId3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B69"/>
    <a:srgbClr val="C9F1FF"/>
    <a:srgbClr val="E8E8F3"/>
    <a:srgbClr val="CDCDE6"/>
    <a:srgbClr val="E8E8E6"/>
    <a:srgbClr val="BBBBEF"/>
    <a:srgbClr val="B5CDE1"/>
    <a:srgbClr val="8E0000"/>
    <a:srgbClr val="CEEAB0"/>
    <a:srgbClr val="FFF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96" autoAdjust="0"/>
    <p:restoredTop sz="96793" autoAdjust="0"/>
  </p:normalViewPr>
  <p:slideViewPr>
    <p:cSldViewPr snapToGrid="0">
      <p:cViewPr varScale="1">
        <p:scale>
          <a:sx n="91" d="100"/>
          <a:sy n="91" d="100"/>
        </p:scale>
        <p:origin x="100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4FA2D-DF17-4B58-8C7E-00E76B0BB6BD}" type="datetimeFigureOut">
              <a:rPr lang="ko-KR" altLang="en-US" smtClean="0"/>
              <a:t>2016-12-30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3AA15-25A0-4C5A-84C7-A81EE1F892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8334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The</a:t>
            </a:r>
            <a:r>
              <a:rPr lang="en-US" altLang="ko-KR" baseline="0" dirty="0" smtClean="0"/>
              <a:t> three technical progress was focused by Google as you can found in this reference. This is very impressive book, that I want to recommend. </a:t>
            </a:r>
          </a:p>
          <a:p>
            <a:r>
              <a:rPr lang="en-US" altLang="ko-KR" baseline="0" dirty="0" smtClean="0"/>
              <a:t>Three changes are followings.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Internet,</a:t>
            </a:r>
          </a:p>
          <a:p>
            <a:r>
              <a:rPr lang="en-US" altLang="ko-KR" baseline="0" dirty="0" smtClean="0"/>
              <a:t>Mobile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This technical progress resulted in ultra-connected society and then cause great change in our daily life. </a:t>
            </a:r>
          </a:p>
          <a:p>
            <a:r>
              <a:rPr lang="en-US" altLang="ko-KR" baseline="0" dirty="0" smtClean="0"/>
              <a:t>One of the example would be found in Seoul, recently.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7B1AC-9B93-41AF-9E38-75A3CC418945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46287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저희가 지향하는 </a:t>
            </a:r>
            <a:r>
              <a:rPr lang="ko-KR" altLang="en-US" dirty="0" err="1" smtClean="0"/>
              <a:t>테마형</a:t>
            </a:r>
            <a:r>
              <a:rPr lang="ko-KR" altLang="en-US" dirty="0" smtClean="0"/>
              <a:t> 플랫폼은 사용자에게 </a:t>
            </a:r>
            <a:r>
              <a:rPr lang="ko-KR" altLang="en-US" dirty="0" err="1" smtClean="0"/>
              <a:t>웹기반의</a:t>
            </a:r>
            <a:r>
              <a:rPr lang="ko-KR" altLang="en-US" dirty="0" smtClean="0"/>
              <a:t> 인터페이스를 제공하는 </a:t>
            </a:r>
            <a:r>
              <a:rPr lang="en-US" altLang="ko-KR" dirty="0" smtClean="0"/>
              <a:t>workflow control</a:t>
            </a:r>
            <a:r>
              <a:rPr lang="en-US" altLang="ko-KR" baseline="0" dirty="0" smtClean="0"/>
              <a:t> serve</a:t>
            </a:r>
            <a:r>
              <a:rPr lang="ko-KR" altLang="en-US" baseline="0" smtClean="0"/>
              <a:t>를</a:t>
            </a:r>
            <a:r>
              <a:rPr lang="en-US" altLang="ko-KR" baseline="0" dirty="0" smtClean="0"/>
              <a:t> </a:t>
            </a:r>
            <a:r>
              <a:rPr lang="ko-KR" altLang="en-US" baseline="0" smtClean="0"/>
              <a:t>최상층으로 하고</a:t>
            </a:r>
            <a:r>
              <a:rPr lang="en-US" altLang="ko-KR" baseline="0" dirty="0" smtClean="0"/>
              <a:t>, 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여기서 정의되는 </a:t>
            </a:r>
            <a:r>
              <a:rPr lang="en-US" altLang="ko-KR" baseline="0" dirty="0" smtClean="0"/>
              <a:t>workflow</a:t>
            </a:r>
            <a:r>
              <a:rPr lang="ko-KR" altLang="en-US" baseline="0" smtClean="0"/>
              <a:t>에 따라 </a:t>
            </a:r>
            <a:r>
              <a:rPr lang="ko-KR" altLang="en-US" baseline="0" smtClean="0">
                <a:solidFill>
                  <a:srgbClr val="FF0000"/>
                </a:solidFill>
              </a:rPr>
              <a:t>수퍼컴 환경에서 작동하는 시뮬레이션 </a:t>
            </a:r>
            <a:r>
              <a:rPr lang="en-US" altLang="ko-KR" baseline="0" dirty="0" smtClean="0">
                <a:solidFill>
                  <a:srgbClr val="FF0000"/>
                </a:solidFill>
              </a:rPr>
              <a:t>code</a:t>
            </a:r>
            <a:r>
              <a:rPr lang="ko-KR" altLang="en-US" baseline="0" smtClean="0">
                <a:solidFill>
                  <a:srgbClr val="FF0000"/>
                </a:solidFill>
              </a:rPr>
              <a:t>들과 관련 </a:t>
            </a:r>
            <a:r>
              <a:rPr lang="en-US" altLang="ko-KR" baseline="0" dirty="0" smtClean="0">
                <a:solidFill>
                  <a:srgbClr val="FF0000"/>
                </a:solidFill>
              </a:rPr>
              <a:t>parameter</a:t>
            </a:r>
            <a:r>
              <a:rPr lang="ko-KR" altLang="en-US" baseline="0" smtClean="0">
                <a:solidFill>
                  <a:srgbClr val="FF0000"/>
                </a:solidFill>
              </a:rPr>
              <a:t>를 연동시켜 계산을 수행하는 </a:t>
            </a:r>
            <a:r>
              <a:rPr lang="en-US" altLang="ko-KR" baseline="0" dirty="0" smtClean="0">
                <a:solidFill>
                  <a:srgbClr val="FF0000"/>
                </a:solidFill>
              </a:rPr>
              <a:t>computation control </a:t>
            </a:r>
            <a:r>
              <a:rPr lang="ko-KR" altLang="en-US" baseline="0" smtClean="0">
                <a:solidFill>
                  <a:srgbClr val="FF0000"/>
                </a:solidFill>
              </a:rPr>
              <a:t>기능으로 </a:t>
            </a:r>
            <a:r>
              <a:rPr lang="ko-KR" altLang="en-US" baseline="0" dirty="0" smtClean="0"/>
              <a:t>구성된다고 할 수 있습니다</a:t>
            </a:r>
            <a:r>
              <a:rPr lang="en-US" altLang="ko-KR" baseline="0" dirty="0" smtClean="0"/>
              <a:t>. 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여기에</a:t>
            </a:r>
            <a:r>
              <a:rPr lang="en-US" altLang="ko-KR" baseline="0" dirty="0" smtClean="0"/>
              <a:t> </a:t>
            </a:r>
            <a:r>
              <a:rPr lang="ko-KR" altLang="en-US" baseline="0" smtClean="0"/>
              <a:t>플랫폼에서 수행된 계산결과가 축적된 </a:t>
            </a:r>
            <a:r>
              <a:rPr lang="en-US" altLang="ko-KR" baseline="0" dirty="0" smtClean="0"/>
              <a:t>data</a:t>
            </a:r>
            <a:r>
              <a:rPr lang="ko-KR" altLang="en-US" baseline="0" smtClean="0"/>
              <a:t>들을 활용하여 나노소재를</a:t>
            </a:r>
            <a:r>
              <a:rPr lang="en-US" altLang="ko-KR" baseline="0" dirty="0" smtClean="0"/>
              <a:t> </a:t>
            </a:r>
            <a:r>
              <a:rPr lang="ko-KR" altLang="en-US" baseline="0" smtClean="0"/>
              <a:t>설계할 수 있는 </a:t>
            </a:r>
            <a:r>
              <a:rPr lang="en-US" altLang="ko-KR" baseline="0" dirty="0" smtClean="0"/>
              <a:t>informatics </a:t>
            </a:r>
            <a:r>
              <a:rPr lang="ko-KR" altLang="en-US" baseline="0" smtClean="0"/>
              <a:t>기능을 추가함으로써 </a:t>
            </a:r>
            <a:endParaRPr lang="en-US" altLang="ko-KR" baseline="0" dirty="0" smtClean="0"/>
          </a:p>
          <a:p>
            <a:endParaRPr lang="en-US" altLang="ko-KR" baseline="0" dirty="0" smtClean="0"/>
          </a:p>
          <a:p>
            <a:r>
              <a:rPr lang="ko-KR" altLang="en-US" baseline="0" dirty="0" smtClean="0">
                <a:solidFill>
                  <a:srgbClr val="FF0000"/>
                </a:solidFill>
              </a:rPr>
              <a:t>계산과 데이터가 융합된 첨단의 </a:t>
            </a:r>
            <a:r>
              <a:rPr lang="ko-KR" altLang="en-US" baseline="0" dirty="0" err="1" smtClean="0">
                <a:solidFill>
                  <a:srgbClr val="FF0000"/>
                </a:solidFill>
              </a:rPr>
              <a:t>테마형</a:t>
            </a:r>
            <a:r>
              <a:rPr lang="ko-KR" altLang="en-US" baseline="0" dirty="0" smtClean="0">
                <a:solidFill>
                  <a:srgbClr val="FF0000"/>
                </a:solidFill>
              </a:rPr>
              <a:t> 플랫폼이 완성될 수 있을 것입니다</a:t>
            </a:r>
            <a:r>
              <a:rPr lang="en-US" altLang="ko-KR" baseline="0" dirty="0" smtClean="0">
                <a:solidFill>
                  <a:srgbClr val="FF0000"/>
                </a:solidFill>
              </a:rPr>
              <a:t>. 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여기서 </a:t>
            </a:r>
            <a:r>
              <a:rPr lang="en-US" altLang="ko-KR" baseline="0" dirty="0" smtClean="0"/>
              <a:t>1 </a:t>
            </a:r>
            <a:r>
              <a:rPr lang="ko-KR" altLang="en-US" baseline="0" smtClean="0"/>
              <a:t>세부과제는</a:t>
            </a:r>
            <a:r>
              <a:rPr lang="en-US" altLang="ko-KR" baseline="0" dirty="0" smtClean="0"/>
              <a:t> </a:t>
            </a:r>
            <a:r>
              <a:rPr lang="ko-KR" altLang="en-US" baseline="0" smtClean="0"/>
              <a:t>이러한 플랫폼의 전반적 기능을 제어하는 </a:t>
            </a:r>
            <a:r>
              <a:rPr lang="en-US" altLang="ko-KR" baseline="0" dirty="0" smtClean="0"/>
              <a:t>CMS</a:t>
            </a:r>
            <a:r>
              <a:rPr lang="ko-KR" altLang="en-US" baseline="0" smtClean="0"/>
              <a:t>을 설계하고 개발하는 역할을 수행할 것입니다</a:t>
            </a:r>
            <a:r>
              <a:rPr lang="en-US" altLang="ko-KR" baseline="0" dirty="0" smtClean="0"/>
              <a:t>. </a:t>
            </a:r>
            <a:r>
              <a:rPr lang="ko-KR" altLang="en-US" baseline="0" smtClean="0"/>
              <a:t>이와 함께</a:t>
            </a:r>
            <a:r>
              <a:rPr lang="en-US" altLang="ko-KR" baseline="0" dirty="0" smtClean="0"/>
              <a:t>, </a:t>
            </a:r>
            <a:r>
              <a:rPr lang="ko-KR" altLang="en-US" u="sng" baseline="0" smtClean="0">
                <a:solidFill>
                  <a:srgbClr val="FF0000"/>
                </a:solidFill>
              </a:rPr>
              <a:t>계산나노물성 </a:t>
            </a:r>
            <a:r>
              <a:rPr lang="en-US" altLang="ko-KR" u="sng" baseline="0" dirty="0" smtClean="0">
                <a:solidFill>
                  <a:srgbClr val="FF0000"/>
                </a:solidFill>
              </a:rPr>
              <a:t>DB</a:t>
            </a:r>
            <a:r>
              <a:rPr lang="ko-KR" altLang="en-US" u="sng" baseline="0" smtClean="0">
                <a:solidFill>
                  <a:srgbClr val="FF0000"/>
                </a:solidFill>
              </a:rPr>
              <a:t>의 구축과 </a:t>
            </a:r>
            <a:r>
              <a:rPr lang="en-US" altLang="ko-KR" u="sng" baseline="0" dirty="0" smtClean="0">
                <a:solidFill>
                  <a:srgbClr val="FF0000"/>
                </a:solidFill>
              </a:rPr>
              <a:t>force field DB</a:t>
            </a:r>
            <a:r>
              <a:rPr lang="ko-KR" altLang="en-US" u="sng" baseline="0" smtClean="0">
                <a:solidFill>
                  <a:srgbClr val="FF0000"/>
                </a:solidFill>
              </a:rPr>
              <a:t>등 핵심적인 기반 들을</a:t>
            </a:r>
            <a:r>
              <a:rPr lang="en-US" altLang="ko-KR" u="sng" baseline="0" dirty="0" smtClean="0">
                <a:solidFill>
                  <a:srgbClr val="FF0000"/>
                </a:solidFill>
              </a:rPr>
              <a:t> </a:t>
            </a:r>
            <a:r>
              <a:rPr lang="ko-KR" altLang="en-US" u="sng" baseline="0" smtClean="0">
                <a:solidFill>
                  <a:srgbClr val="FF0000"/>
                </a:solidFill>
              </a:rPr>
              <a:t>구축해 갈 것입니다</a:t>
            </a:r>
            <a:r>
              <a:rPr lang="en-US" altLang="ko-KR" u="sng" baseline="0" dirty="0" smtClean="0">
                <a:solidFill>
                  <a:srgbClr val="FF0000"/>
                </a:solidFill>
              </a:rPr>
              <a:t>.  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2</a:t>
            </a:r>
            <a:r>
              <a:rPr lang="ko-KR" altLang="en-US" baseline="0" smtClean="0"/>
              <a:t>세부와 </a:t>
            </a:r>
            <a:r>
              <a:rPr lang="en-US" altLang="ko-KR" baseline="0" dirty="0" smtClean="0"/>
              <a:t>3</a:t>
            </a:r>
            <a:r>
              <a:rPr lang="ko-KR" altLang="en-US" baseline="0" smtClean="0"/>
              <a:t>세부 과제는 수퍼컴상에 장착될 </a:t>
            </a:r>
            <a:r>
              <a:rPr lang="ko-KR" altLang="en-US" u="sng" baseline="0" smtClean="0">
                <a:solidFill>
                  <a:srgbClr val="FF0000"/>
                </a:solidFill>
              </a:rPr>
              <a:t>첨단 계산과학 코드와 관련된 파라메터 </a:t>
            </a:r>
            <a:r>
              <a:rPr lang="en-US" altLang="ko-KR" u="sng" baseline="0" dirty="0" smtClean="0">
                <a:solidFill>
                  <a:srgbClr val="FF0000"/>
                </a:solidFill>
              </a:rPr>
              <a:t>DB</a:t>
            </a:r>
            <a:r>
              <a:rPr lang="ko-KR" altLang="en-US" u="sng" baseline="0" smtClean="0">
                <a:solidFill>
                  <a:srgbClr val="FF0000"/>
                </a:solidFill>
              </a:rPr>
              <a:t>를 </a:t>
            </a:r>
            <a:r>
              <a:rPr lang="ko-KR" altLang="en-US" baseline="0" smtClean="0"/>
              <a:t>개발하여 제공할 것입니다</a:t>
            </a:r>
            <a:r>
              <a:rPr lang="en-US" altLang="ko-KR" baseline="0" dirty="0" smtClean="0"/>
              <a:t>.</a:t>
            </a:r>
          </a:p>
          <a:p>
            <a:r>
              <a:rPr lang="en-US" altLang="ko-KR" baseline="0" dirty="0" smtClean="0"/>
              <a:t> </a:t>
            </a:r>
          </a:p>
          <a:p>
            <a:r>
              <a:rPr lang="en-US" altLang="ko-KR" baseline="0" dirty="0" smtClean="0"/>
              <a:t>4 </a:t>
            </a:r>
            <a:r>
              <a:rPr lang="ko-KR" altLang="en-US" baseline="0" smtClean="0"/>
              <a:t>세부는 나노물성의 </a:t>
            </a:r>
            <a:r>
              <a:rPr lang="en-US" altLang="ko-KR" baseline="0" dirty="0" smtClean="0"/>
              <a:t>DB</a:t>
            </a:r>
            <a:r>
              <a:rPr lang="ko-KR" altLang="en-US" baseline="0" smtClean="0"/>
              <a:t>를 활용하는 인포메틱스 기능을 개발하여 제공함으로써</a:t>
            </a:r>
            <a:r>
              <a:rPr lang="en-US" altLang="ko-KR" baseline="0" dirty="0" smtClean="0"/>
              <a:t>, </a:t>
            </a:r>
            <a:r>
              <a:rPr lang="ko-KR" altLang="en-US" baseline="0" smtClean="0"/>
              <a:t>나노정보학 </a:t>
            </a:r>
            <a:r>
              <a:rPr lang="ko-KR" altLang="en-US" baseline="0" dirty="0" smtClean="0"/>
              <a:t>플랫폼이 완성될 수 있는 토대를 만들고자 합니다</a:t>
            </a:r>
            <a:r>
              <a:rPr lang="en-US" altLang="ko-KR" baseline="0" dirty="0" smtClean="0"/>
              <a:t>.  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455C5-B7D4-4436-902C-BE68363E32AA}" type="slidenum">
              <a:rPr lang="ko-KR" altLang="en-US" smtClean="0">
                <a:solidFill>
                  <a:prstClr val="black"/>
                </a:solidFill>
              </a:rPr>
              <a:pPr/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1314" name="Picture 2" descr="03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1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5650" y="1700215"/>
            <a:ext cx="7772400" cy="1470025"/>
          </a:xfrm>
        </p:spPr>
        <p:txBody>
          <a:bodyPr/>
          <a:lstStyle>
            <a:lvl1pPr algn="ctr">
              <a:defRPr sz="3600">
                <a:latin typeface="HY견고딕" pitchFamily="18" charset="-127"/>
                <a:ea typeface="HY견고딕" pitchFamily="18" charset="-127"/>
              </a:defRPr>
            </a:lvl1pPr>
          </a:lstStyle>
          <a:p>
            <a:pPr lvl="0"/>
            <a:r>
              <a:rPr lang="ko-KR" altLang="en-US" noProof="0" smtClean="0"/>
              <a:t>마스터 제목 스타일 편집</a:t>
            </a:r>
          </a:p>
        </p:txBody>
      </p:sp>
      <p:sp>
        <p:nvSpPr>
          <p:cNvPr id="14213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6449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ko-KR" altLang="en-US" noProof="0" smtClean="0"/>
              <a:t>마스터 부제목 스타일 편집</a:t>
            </a:r>
          </a:p>
        </p:txBody>
      </p:sp>
      <p:sp>
        <p:nvSpPr>
          <p:cNvPr id="142131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42131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42131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A195C17-7D7A-4813-BB14-564EFF43CBF8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4" y="6171652"/>
            <a:ext cx="553772" cy="52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8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EC653-D6F8-4F88-9202-5DDED7C649D8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2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16701" y="152402"/>
            <a:ext cx="1944688" cy="5724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782639" y="152402"/>
            <a:ext cx="5681662" cy="5724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01ED4-5770-4B83-AE64-4AC992877B05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1314" name="Picture 2" descr="03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1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5650" y="1700213"/>
            <a:ext cx="7772400" cy="1470025"/>
          </a:xfrm>
        </p:spPr>
        <p:txBody>
          <a:bodyPr/>
          <a:lstStyle>
            <a:lvl1pPr algn="ctr">
              <a:defRPr sz="3600">
                <a:latin typeface="HY견고딕" pitchFamily="18" charset="-127"/>
                <a:ea typeface="HY견고딕" pitchFamily="18" charset="-127"/>
              </a:defRPr>
            </a:lvl1pPr>
          </a:lstStyle>
          <a:p>
            <a:pPr lvl="0"/>
            <a:r>
              <a:rPr lang="ko-KR" altLang="en-US" noProof="0" smtClean="0"/>
              <a:t>마스터 제목 스타일 편집</a:t>
            </a:r>
          </a:p>
        </p:txBody>
      </p:sp>
      <p:sp>
        <p:nvSpPr>
          <p:cNvPr id="14213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6449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ko-KR" altLang="en-US" noProof="0" smtClean="0"/>
              <a:t>마스터 부제목 스타일 편집</a:t>
            </a:r>
          </a:p>
        </p:txBody>
      </p:sp>
      <p:sp>
        <p:nvSpPr>
          <p:cNvPr id="142131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421318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421319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A195C17-7D7A-4813-BB14-564EFF43CBF8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3" y="6171650"/>
            <a:ext cx="553772" cy="52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5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1304B-0AF6-4B6C-AD9D-8D655667ECF8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31A4D-96A7-4AED-AB9F-BCEF64C7CFEF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8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782638" y="933450"/>
            <a:ext cx="38100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745038" y="933450"/>
            <a:ext cx="38100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D5853-01CC-42EE-B105-2134698EE565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D8E2B-AD99-4241-A9D7-710CDB3A5367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6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C59F1-88D9-463E-B78E-75C22E485615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4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D7282-4438-44D9-853B-3F7D66038570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0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44467-1ECB-4593-B900-9434216B4CDE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1304B-0AF6-4B6C-AD9D-8D655667ECF8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D48EB-8C21-42E5-A8EB-5C6C6BC700A9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7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EC653-D6F8-4F88-9202-5DDED7C649D8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5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16700" y="152400"/>
            <a:ext cx="1944688" cy="5724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782638" y="152400"/>
            <a:ext cx="5681662" cy="5724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01ED4-5770-4B83-AE64-4AC992877B05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5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31A4D-96A7-4AED-AB9F-BCEF64C7CFEF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7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782638" y="933452"/>
            <a:ext cx="38100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745038" y="933452"/>
            <a:ext cx="38100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D5853-01CC-42EE-B105-2134698EE565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9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D8E2B-AD99-4241-A9D7-710CDB3A5367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7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C59F1-88D9-463E-B78E-75C22E485615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3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D7282-4438-44D9-853B-3F7D66038570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44467-1ECB-4593-B900-9434216B4CDE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D48EB-8C21-42E5-A8EB-5C6C6BC700A9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2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03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8988" y="152400"/>
            <a:ext cx="77724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2638" y="933452"/>
            <a:ext cx="777240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굴림" pitchFamily="50" charset="-127"/>
              </a:defRPr>
            </a:lvl1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en-US" altLang="ko-KR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굴림" pitchFamily="50" charset="-127"/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ko-KR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굴림" pitchFamily="50" charset="-127"/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612232B0-D209-4F25-84A8-B30531D91464}" type="slidenum">
              <a:rPr lang="ko-KR" alt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2" y="6179081"/>
            <a:ext cx="553772" cy="52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7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latinLnBrk="1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2pPr>
      <a:lvl3pPr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3pPr>
      <a:lvl4pPr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4pPr>
      <a:lvl5pPr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03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8988" y="152400"/>
            <a:ext cx="77724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2638" y="933450"/>
            <a:ext cx="777240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굴림" pitchFamily="50" charset="-127"/>
              </a:defRPr>
            </a:lvl1pPr>
          </a:lstStyle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en-US" altLang="ko-KR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굴림" pitchFamily="50" charset="-127"/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en-US" altLang="ko-KR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굴림" pitchFamily="50" charset="-127"/>
              </a:defRPr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fld id="{612232B0-D209-4F25-84A8-B30531D91464}" type="slidenum">
              <a:rPr lang="ko-KR" alt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ko-KR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2" y="6179079"/>
            <a:ext cx="553772" cy="52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5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latinLnBrk="1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2pPr>
      <a:lvl3pPr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3pPr>
      <a:lvl4pPr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4pPr>
      <a:lvl5pPr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KIST </a:t>
            </a:r>
            <a:r>
              <a:rPr lang="ko-KR" altLang="en-US" smtClean="0"/>
              <a:t>데이터 기반 연구개발 환경 </a:t>
            </a:r>
            <a:endParaRPr lang="ko-KR" altLang="en-US" dirty="0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>
          <a:xfrm>
            <a:off x="1441450" y="4070470"/>
            <a:ext cx="6400800" cy="1752600"/>
          </a:xfrm>
        </p:spPr>
        <p:txBody>
          <a:bodyPr/>
          <a:lstStyle/>
          <a:p>
            <a:r>
              <a:rPr lang="en-US" altLang="ko-KR" dirty="0" smtClean="0"/>
              <a:t>KIST </a:t>
            </a:r>
            <a:r>
              <a:rPr lang="ko-KR" altLang="en-US" smtClean="0"/>
              <a:t>빅데이터 포럼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3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과학기술 </a:t>
            </a:r>
            <a:r>
              <a:rPr lang="ko-KR" altLang="en-US" dirty="0" err="1" smtClean="0"/>
              <a:t>빅데이터</a:t>
            </a:r>
            <a:endParaRPr lang="ko-KR" altLang="en-US" dirty="0"/>
          </a:p>
        </p:txBody>
      </p:sp>
      <p:grpSp>
        <p:nvGrpSpPr>
          <p:cNvPr id="11" name="그룹 10"/>
          <p:cNvGrpSpPr/>
          <p:nvPr/>
        </p:nvGrpSpPr>
        <p:grpSpPr>
          <a:xfrm>
            <a:off x="834995" y="1098431"/>
            <a:ext cx="3529971" cy="2714444"/>
            <a:chOff x="731478" y="1104181"/>
            <a:chExt cx="4274550" cy="331622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1478" y="1104181"/>
              <a:ext cx="4274550" cy="33162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70727" y="3893770"/>
              <a:ext cx="1201944" cy="451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bg1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Biology</a:t>
              </a:r>
              <a:endParaRPr lang="ko-KR" altLang="en-US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5003750" y="1098431"/>
            <a:ext cx="2823284" cy="2714444"/>
            <a:chOff x="5136144" y="1104181"/>
            <a:chExt cx="3596501" cy="3316228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5336" y="1104181"/>
              <a:ext cx="3537309" cy="331622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136144" y="3914383"/>
              <a:ext cx="1736126" cy="451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bg1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Astronomy</a:t>
              </a:r>
              <a:endParaRPr lang="ko-KR" altLang="en-US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2481652" y="4055627"/>
            <a:ext cx="4433676" cy="2493943"/>
            <a:chOff x="1411976" y="3606086"/>
            <a:chExt cx="4433676" cy="2493943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976" y="3606086"/>
              <a:ext cx="4433676" cy="249394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482155" y="5662822"/>
              <a:ext cx="1821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chemeClr val="bg1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고딕 Std B" panose="020B0800000000000000" pitchFamily="34" charset="-127"/>
                  <a:ea typeface="Adobe 고딕 Std B" panose="020B0800000000000000" pitchFamily="34" charset="-127"/>
                </a:rPr>
                <a:t>Particle Physics</a:t>
              </a:r>
              <a:endParaRPr lang="ko-KR" altLang="en-US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고딕 Std B" panose="020B0800000000000000" pitchFamily="34" charset="-127"/>
                <a:ea typeface="Adobe 고딕 Std B" panose="020B0800000000000000" pitchFamily="34" charset="-127"/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5147502" y="1161020"/>
            <a:ext cx="25822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http://www.virtualobservatory.org/</a:t>
            </a:r>
          </a:p>
        </p:txBody>
      </p:sp>
    </p:spTree>
    <p:extLst>
      <p:ext uri="{BB962C8B-B14F-4D97-AF65-F5344CB8AC3E}">
        <p14:creationId xmlns:p14="http://schemas.microsoft.com/office/powerpoint/2010/main" val="308908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8988" y="152400"/>
            <a:ext cx="8031484" cy="590550"/>
          </a:xfrm>
        </p:spPr>
        <p:txBody>
          <a:bodyPr/>
          <a:lstStyle/>
          <a:p>
            <a:r>
              <a:rPr lang="ko-KR" altLang="en-US" dirty="0" smtClean="0"/>
              <a:t>데이터 기반의 소재개발</a:t>
            </a:r>
            <a:endParaRPr lang="ko-KR" altLang="en-US" dirty="0"/>
          </a:p>
        </p:txBody>
      </p:sp>
      <p:cxnSp>
        <p:nvCxnSpPr>
          <p:cNvPr id="5" name="직선 연결선 4"/>
          <p:cNvCxnSpPr/>
          <p:nvPr/>
        </p:nvCxnSpPr>
        <p:spPr>
          <a:xfrm>
            <a:off x="881134" y="5690745"/>
            <a:ext cx="7489329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headEnd type="triangle" w="sm" len="sm"/>
            <a:tailEnd type="triangle" w="sm" len="sm"/>
          </a:ln>
          <a:effectLst/>
        </p:spPr>
      </p:cxnSp>
      <p:cxnSp>
        <p:nvCxnSpPr>
          <p:cNvPr id="6" name="직선 연결선 5"/>
          <p:cNvCxnSpPr/>
          <p:nvPr/>
        </p:nvCxnSpPr>
        <p:spPr>
          <a:xfrm>
            <a:off x="2825350" y="5546729"/>
            <a:ext cx="0" cy="28803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7" name="직선 연결선 6"/>
          <p:cNvCxnSpPr/>
          <p:nvPr/>
        </p:nvCxnSpPr>
        <p:spPr>
          <a:xfrm flipH="1">
            <a:off x="2811464" y="1072329"/>
            <a:ext cx="6131" cy="3966456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8" name="직선 연결선 7"/>
          <p:cNvCxnSpPr/>
          <p:nvPr/>
        </p:nvCxnSpPr>
        <p:spPr>
          <a:xfrm>
            <a:off x="4625550" y="5546729"/>
            <a:ext cx="0" cy="28803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" name="직선 연결선 8"/>
          <p:cNvCxnSpPr/>
          <p:nvPr/>
        </p:nvCxnSpPr>
        <p:spPr>
          <a:xfrm>
            <a:off x="4617795" y="1072329"/>
            <a:ext cx="0" cy="360314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</a:ln>
          <a:effectLst/>
        </p:spPr>
      </p:cxnSp>
      <p:cxnSp>
        <p:nvCxnSpPr>
          <p:cNvPr id="11" name="직선 연결선 10"/>
          <p:cNvCxnSpPr/>
          <p:nvPr/>
        </p:nvCxnSpPr>
        <p:spPr>
          <a:xfrm>
            <a:off x="6425750" y="5546729"/>
            <a:ext cx="0" cy="28803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2" name="직선 연결선 11"/>
          <p:cNvCxnSpPr/>
          <p:nvPr/>
        </p:nvCxnSpPr>
        <p:spPr>
          <a:xfrm>
            <a:off x="6434793" y="1072329"/>
            <a:ext cx="7755" cy="3168356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ysDash"/>
          </a:ln>
          <a:effectLst/>
        </p:spPr>
      </p:cxnSp>
      <p:sp>
        <p:nvSpPr>
          <p:cNvPr id="13" name="직사각형 12"/>
          <p:cNvSpPr/>
          <p:nvPr/>
        </p:nvSpPr>
        <p:spPr>
          <a:xfrm>
            <a:off x="986219" y="5104984"/>
            <a:ext cx="7199255" cy="27640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endParaRPr kumimoji="0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860119" y="4740701"/>
            <a:ext cx="5325355" cy="263156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Laws of Thermodynamics</a:t>
            </a:r>
            <a:endParaRPr kumimoji="0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678395" y="4288688"/>
            <a:ext cx="3504636" cy="377420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 </a:t>
            </a:r>
            <a:r>
              <a:rPr kumimoji="0" lang="en-US" altLang="ko-KR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FunctionalTheory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Molecular Dynamics</a:t>
            </a:r>
            <a:endParaRPr kumimoji="0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490003" y="3434817"/>
            <a:ext cx="1693028" cy="792088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Predictive analytics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Clustering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Relationship mining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Anomaly detection</a:t>
            </a:r>
            <a:endParaRPr kumimoji="0" lang="ko-KR" alt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7" name="L 도형 16"/>
          <p:cNvSpPr/>
          <p:nvPr/>
        </p:nvSpPr>
        <p:spPr>
          <a:xfrm flipV="1">
            <a:off x="788988" y="2836872"/>
            <a:ext cx="1944024" cy="1080124"/>
          </a:xfrm>
          <a:prstGeom prst="corner">
            <a:avLst>
              <a:gd name="adj1" fmla="val 13903"/>
              <a:gd name="adj2" fmla="val 13771"/>
            </a:avLst>
          </a:prstGeom>
          <a:solidFill>
            <a:srgbClr val="8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7444" y="3008917"/>
            <a:ext cx="13837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altLang="ko-KR" sz="1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paradigm: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Empirical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endParaRPr kumimoji="0" lang="ko-KR" altLang="en-US" sz="14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pic>
        <p:nvPicPr>
          <p:cNvPr id="19" name="Picture 2" descr="crystal structure에 대한 이미지 검색결과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7" b="7857"/>
          <a:stretch/>
        </p:blipFill>
        <p:spPr bwMode="auto">
          <a:xfrm>
            <a:off x="4685246" y="2788520"/>
            <a:ext cx="1658298" cy="14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5953883" y="1831372"/>
            <a:ext cx="332542" cy="72008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17114" y="2598123"/>
            <a:ext cx="14253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ko-KR" sz="1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paradigm: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Model-based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theoretical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  <a:endParaRPr kumimoji="0" lang="ko-KR" altLang="en-US" sz="14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01700" y="1732880"/>
            <a:ext cx="15151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altLang="ko-KR" sz="1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rd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paradigm: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Computational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(simulations)</a:t>
            </a:r>
            <a:endParaRPr kumimoji="0" lang="ko-KR" altLang="en-US" sz="14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14059" y="1300637"/>
            <a:ext cx="14766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altLang="ko-KR" sz="1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paradigm: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(Big)data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driven science</a:t>
            </a:r>
            <a:endParaRPr kumimoji="0" lang="ko-KR" altLang="en-US" sz="1400" b="1" i="1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24" name="L 도형 23"/>
          <p:cNvSpPr/>
          <p:nvPr/>
        </p:nvSpPr>
        <p:spPr>
          <a:xfrm flipV="1">
            <a:off x="2860796" y="2453262"/>
            <a:ext cx="1706876" cy="1080124"/>
          </a:xfrm>
          <a:prstGeom prst="corner">
            <a:avLst>
              <a:gd name="adj1" fmla="val 13903"/>
              <a:gd name="adj2" fmla="val 13771"/>
            </a:avLst>
          </a:prstGeom>
          <a:solidFill>
            <a:srgbClr val="4F81B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L 도형 24"/>
          <p:cNvSpPr/>
          <p:nvPr/>
        </p:nvSpPr>
        <p:spPr>
          <a:xfrm flipV="1">
            <a:off x="4669956" y="1575393"/>
            <a:ext cx="1706876" cy="1080124"/>
          </a:xfrm>
          <a:prstGeom prst="corner">
            <a:avLst>
              <a:gd name="adj1" fmla="val 13903"/>
              <a:gd name="adj2" fmla="val 13771"/>
            </a:avLst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L 도형 25"/>
          <p:cNvSpPr/>
          <p:nvPr/>
        </p:nvSpPr>
        <p:spPr>
          <a:xfrm flipV="1">
            <a:off x="6498964" y="1142607"/>
            <a:ext cx="1706876" cy="901312"/>
          </a:xfrm>
          <a:prstGeom prst="corner">
            <a:avLst>
              <a:gd name="adj1" fmla="val 13903"/>
              <a:gd name="adj2" fmla="val 13771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2798980" y="3612997"/>
            <a:ext cx="1826819" cy="1067420"/>
            <a:chOff x="2753185" y="3176770"/>
            <a:chExt cx="1826819" cy="1067420"/>
          </a:xfrm>
        </p:grpSpPr>
        <p:sp>
          <p:nvSpPr>
            <p:cNvPr id="110" name="직사각형 109"/>
            <p:cNvSpPr/>
            <p:nvPr/>
          </p:nvSpPr>
          <p:spPr>
            <a:xfrm>
              <a:off x="2819400" y="3176770"/>
              <a:ext cx="1701800" cy="1048093"/>
            </a:xfrm>
            <a:prstGeom prst="rect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ko-K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Δ</a:t>
              </a:r>
              <a:r>
                <a:rPr kumimoji="0" lang="en-US" altLang="ko-KR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 = Q – W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753185" y="3717032"/>
              <a:ext cx="73129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Change in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internal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energy</a:t>
              </a:r>
              <a:endParaRPr kumimoji="0" lang="ko-KR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303908" y="3717032"/>
              <a:ext cx="678391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Heat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added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system</a:t>
              </a:r>
              <a:endParaRPr kumimoji="0" lang="ko-KR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880774" y="3736359"/>
              <a:ext cx="69923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Work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done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by system</a:t>
              </a:r>
              <a:endParaRPr kumimoji="0" lang="ko-KR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6531601" y="2146320"/>
            <a:ext cx="1626874" cy="1207526"/>
            <a:chOff x="1187450" y="1268760"/>
            <a:chExt cx="4680868" cy="3474314"/>
          </a:xfrm>
        </p:grpSpPr>
        <p:sp>
          <p:nvSpPr>
            <p:cNvPr id="36" name="타원 35"/>
            <p:cNvSpPr/>
            <p:nvPr/>
          </p:nvSpPr>
          <p:spPr>
            <a:xfrm>
              <a:off x="1187624" y="1268760"/>
              <a:ext cx="576064" cy="576064"/>
            </a:xfrm>
            <a:prstGeom prst="ellipse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7" name="타원 36"/>
            <p:cNvSpPr/>
            <p:nvPr/>
          </p:nvSpPr>
          <p:spPr>
            <a:xfrm>
              <a:off x="1187624" y="1988840"/>
              <a:ext cx="576064" cy="576064"/>
            </a:xfrm>
            <a:prstGeom prst="ellipse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8" name="타원 37"/>
            <p:cNvSpPr/>
            <p:nvPr/>
          </p:nvSpPr>
          <p:spPr>
            <a:xfrm>
              <a:off x="1187450" y="2708920"/>
              <a:ext cx="576064" cy="576064"/>
            </a:xfrm>
            <a:prstGeom prst="ellipse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9" name="타원 38"/>
            <p:cNvSpPr/>
            <p:nvPr/>
          </p:nvSpPr>
          <p:spPr>
            <a:xfrm>
              <a:off x="1187450" y="3429000"/>
              <a:ext cx="576064" cy="576064"/>
            </a:xfrm>
            <a:prstGeom prst="ellipse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187624" y="4149080"/>
              <a:ext cx="576064" cy="576064"/>
            </a:xfrm>
            <a:prstGeom prst="ellipse">
              <a:avLst/>
            </a:prstGeom>
            <a:solidFill>
              <a:srgbClr val="9BBB59">
                <a:lumMod val="40000"/>
                <a:lumOff val="6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1" name="타원 40"/>
            <p:cNvSpPr/>
            <p:nvPr/>
          </p:nvSpPr>
          <p:spPr>
            <a:xfrm>
              <a:off x="2555875" y="3861048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타원 41"/>
            <p:cNvSpPr/>
            <p:nvPr/>
          </p:nvSpPr>
          <p:spPr>
            <a:xfrm>
              <a:off x="2555875" y="3140968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3" name="타원 42"/>
            <p:cNvSpPr/>
            <p:nvPr/>
          </p:nvSpPr>
          <p:spPr>
            <a:xfrm>
              <a:off x="2554795" y="1628800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4" name="타원 43"/>
            <p:cNvSpPr/>
            <p:nvPr/>
          </p:nvSpPr>
          <p:spPr>
            <a:xfrm>
              <a:off x="2555875" y="2361746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5" name="타원 44"/>
            <p:cNvSpPr/>
            <p:nvPr/>
          </p:nvSpPr>
          <p:spPr>
            <a:xfrm>
              <a:off x="3925008" y="3861048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6" name="타원 45"/>
            <p:cNvSpPr/>
            <p:nvPr/>
          </p:nvSpPr>
          <p:spPr>
            <a:xfrm>
              <a:off x="3925008" y="3140968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7" name="타원 46"/>
            <p:cNvSpPr/>
            <p:nvPr/>
          </p:nvSpPr>
          <p:spPr>
            <a:xfrm>
              <a:off x="3923928" y="1628800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8" name="타원 47"/>
            <p:cNvSpPr/>
            <p:nvPr/>
          </p:nvSpPr>
          <p:spPr>
            <a:xfrm>
              <a:off x="3925008" y="2361746"/>
              <a:ext cx="576064" cy="576064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타원 48"/>
            <p:cNvSpPr/>
            <p:nvPr/>
          </p:nvSpPr>
          <p:spPr>
            <a:xfrm>
              <a:off x="5292254" y="1286690"/>
              <a:ext cx="576064" cy="576064"/>
            </a:xfrm>
            <a:prstGeom prst="ellipse">
              <a:avLst/>
            </a:prstGeom>
            <a:solidFill>
              <a:srgbClr val="F7964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0" name="타원 49"/>
            <p:cNvSpPr/>
            <p:nvPr/>
          </p:nvSpPr>
          <p:spPr>
            <a:xfrm>
              <a:off x="5292254" y="2006770"/>
              <a:ext cx="576064" cy="576064"/>
            </a:xfrm>
            <a:prstGeom prst="ellipse">
              <a:avLst/>
            </a:prstGeom>
            <a:solidFill>
              <a:srgbClr val="F7964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1" name="타원 50"/>
            <p:cNvSpPr/>
            <p:nvPr/>
          </p:nvSpPr>
          <p:spPr>
            <a:xfrm>
              <a:off x="5292080" y="2726850"/>
              <a:ext cx="576064" cy="576064"/>
            </a:xfrm>
            <a:prstGeom prst="ellipse">
              <a:avLst/>
            </a:prstGeom>
            <a:solidFill>
              <a:srgbClr val="F7964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2" name="타원 51"/>
            <p:cNvSpPr/>
            <p:nvPr/>
          </p:nvSpPr>
          <p:spPr>
            <a:xfrm>
              <a:off x="5292080" y="3446930"/>
              <a:ext cx="576064" cy="576064"/>
            </a:xfrm>
            <a:prstGeom prst="ellipse">
              <a:avLst/>
            </a:prstGeom>
            <a:solidFill>
              <a:srgbClr val="F7964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3" name="타원 52"/>
            <p:cNvSpPr/>
            <p:nvPr/>
          </p:nvSpPr>
          <p:spPr>
            <a:xfrm>
              <a:off x="5292254" y="4167010"/>
              <a:ext cx="576064" cy="576064"/>
            </a:xfrm>
            <a:prstGeom prst="ellipse">
              <a:avLst/>
            </a:prstGeom>
            <a:solidFill>
              <a:srgbClr val="F79646">
                <a:lumMod val="5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54" name="직선 화살표 연결선 53"/>
            <p:cNvCxnSpPr>
              <a:stCxn id="36" idx="6"/>
              <a:endCxn id="43" idx="2"/>
            </p:cNvCxnSpPr>
            <p:nvPr/>
          </p:nvCxnSpPr>
          <p:spPr>
            <a:xfrm>
              <a:off x="1763688" y="1556792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55" name="직선 화살표 연결선 54"/>
            <p:cNvCxnSpPr>
              <a:endCxn id="44" idx="2"/>
            </p:cNvCxnSpPr>
            <p:nvPr/>
          </p:nvCxnSpPr>
          <p:spPr>
            <a:xfrm>
              <a:off x="1769187" y="1556792"/>
              <a:ext cx="786688" cy="109298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56" name="직선 화살표 연결선 55"/>
            <p:cNvCxnSpPr>
              <a:endCxn id="41" idx="2"/>
            </p:cNvCxnSpPr>
            <p:nvPr/>
          </p:nvCxnSpPr>
          <p:spPr>
            <a:xfrm>
              <a:off x="1763688" y="1580265"/>
              <a:ext cx="792187" cy="256881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57" name="직선 화살표 연결선 56"/>
            <p:cNvCxnSpPr>
              <a:endCxn id="42" idx="2"/>
            </p:cNvCxnSpPr>
            <p:nvPr/>
          </p:nvCxnSpPr>
          <p:spPr>
            <a:xfrm>
              <a:off x="1763688" y="1556792"/>
              <a:ext cx="792187" cy="18722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58" name="직선 화살표 연결선 57"/>
            <p:cNvCxnSpPr/>
            <p:nvPr/>
          </p:nvCxnSpPr>
          <p:spPr>
            <a:xfrm>
              <a:off x="1769187" y="2276872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59" name="직선 화살표 연결선 58"/>
            <p:cNvCxnSpPr/>
            <p:nvPr/>
          </p:nvCxnSpPr>
          <p:spPr>
            <a:xfrm>
              <a:off x="1769187" y="3025552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0" name="직선 화살표 연결선 59"/>
            <p:cNvCxnSpPr/>
            <p:nvPr/>
          </p:nvCxnSpPr>
          <p:spPr>
            <a:xfrm>
              <a:off x="1753144" y="3776119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1" name="직선 화살표 연결선 60"/>
            <p:cNvCxnSpPr>
              <a:endCxn id="41" idx="2"/>
            </p:cNvCxnSpPr>
            <p:nvPr/>
          </p:nvCxnSpPr>
          <p:spPr>
            <a:xfrm flipV="1">
              <a:off x="1769187" y="4149080"/>
              <a:ext cx="786688" cy="311859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2" name="직선 화살표 연결선 61"/>
            <p:cNvCxnSpPr>
              <a:endCxn id="42" idx="2"/>
            </p:cNvCxnSpPr>
            <p:nvPr/>
          </p:nvCxnSpPr>
          <p:spPr>
            <a:xfrm flipV="1">
              <a:off x="1769187" y="3429000"/>
              <a:ext cx="786688" cy="105101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3" name="직선 화살표 연결선 62"/>
            <p:cNvCxnSpPr>
              <a:endCxn id="42" idx="2"/>
            </p:cNvCxnSpPr>
            <p:nvPr/>
          </p:nvCxnSpPr>
          <p:spPr>
            <a:xfrm>
              <a:off x="1769187" y="2276872"/>
              <a:ext cx="786688" cy="115212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4" name="직선 화살표 연결선 63"/>
            <p:cNvCxnSpPr>
              <a:endCxn id="43" idx="2"/>
            </p:cNvCxnSpPr>
            <p:nvPr/>
          </p:nvCxnSpPr>
          <p:spPr>
            <a:xfrm flipV="1">
              <a:off x="1763688" y="1916832"/>
              <a:ext cx="791107" cy="37290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5" name="직선 화살표 연결선 64"/>
            <p:cNvCxnSpPr>
              <a:endCxn id="41" idx="2"/>
            </p:cNvCxnSpPr>
            <p:nvPr/>
          </p:nvCxnSpPr>
          <p:spPr>
            <a:xfrm>
              <a:off x="1763688" y="2276872"/>
              <a:ext cx="792187" cy="18722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6" name="직선 화살표 연결선 65"/>
            <p:cNvCxnSpPr>
              <a:endCxn id="43" idx="2"/>
            </p:cNvCxnSpPr>
            <p:nvPr/>
          </p:nvCxnSpPr>
          <p:spPr>
            <a:xfrm flipV="1">
              <a:off x="1769187" y="1916832"/>
              <a:ext cx="785608" cy="111612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7" name="직선 화살표 연결선 66"/>
            <p:cNvCxnSpPr>
              <a:endCxn id="44" idx="2"/>
            </p:cNvCxnSpPr>
            <p:nvPr/>
          </p:nvCxnSpPr>
          <p:spPr>
            <a:xfrm flipV="1">
              <a:off x="1769187" y="2649778"/>
              <a:ext cx="786688" cy="37577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8" name="직선 화살표 연결선 67"/>
            <p:cNvCxnSpPr>
              <a:endCxn id="41" idx="2"/>
            </p:cNvCxnSpPr>
            <p:nvPr/>
          </p:nvCxnSpPr>
          <p:spPr>
            <a:xfrm>
              <a:off x="1775793" y="3032956"/>
              <a:ext cx="780082" cy="111612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69" name="직선 화살표 연결선 68"/>
            <p:cNvCxnSpPr>
              <a:endCxn id="43" idx="2"/>
            </p:cNvCxnSpPr>
            <p:nvPr/>
          </p:nvCxnSpPr>
          <p:spPr>
            <a:xfrm flipV="1">
              <a:off x="1775793" y="1916832"/>
              <a:ext cx="779002" cy="1848453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0" name="직선 화살표 연결선 69"/>
            <p:cNvCxnSpPr>
              <a:endCxn id="44" idx="2"/>
            </p:cNvCxnSpPr>
            <p:nvPr/>
          </p:nvCxnSpPr>
          <p:spPr>
            <a:xfrm flipV="1">
              <a:off x="1770280" y="2649778"/>
              <a:ext cx="785595" cy="11247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1" name="직선 화살표 연결선 70"/>
            <p:cNvCxnSpPr>
              <a:endCxn id="42" idx="2"/>
            </p:cNvCxnSpPr>
            <p:nvPr/>
          </p:nvCxnSpPr>
          <p:spPr>
            <a:xfrm flipV="1">
              <a:off x="1753144" y="3429000"/>
              <a:ext cx="802731" cy="33418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2" name="직선 화살표 연결선 71"/>
            <p:cNvCxnSpPr>
              <a:endCxn id="44" idx="2"/>
            </p:cNvCxnSpPr>
            <p:nvPr/>
          </p:nvCxnSpPr>
          <p:spPr>
            <a:xfrm flipV="1">
              <a:off x="1783505" y="2649778"/>
              <a:ext cx="772370" cy="182571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3" name="직선 화살표 연결선 72"/>
            <p:cNvCxnSpPr>
              <a:endCxn id="43" idx="2"/>
            </p:cNvCxnSpPr>
            <p:nvPr/>
          </p:nvCxnSpPr>
          <p:spPr>
            <a:xfrm flipV="1">
              <a:off x="1782399" y="1916832"/>
              <a:ext cx="772396" cy="256318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4" name="직선 화살표 연결선 73"/>
            <p:cNvCxnSpPr>
              <a:endCxn id="47" idx="2"/>
            </p:cNvCxnSpPr>
            <p:nvPr/>
          </p:nvCxnSpPr>
          <p:spPr>
            <a:xfrm>
              <a:off x="3130859" y="1912231"/>
              <a:ext cx="793069" cy="460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5" name="직선 화살표 연결선 74"/>
            <p:cNvCxnSpPr>
              <a:endCxn id="47" idx="2"/>
            </p:cNvCxnSpPr>
            <p:nvPr/>
          </p:nvCxnSpPr>
          <p:spPr>
            <a:xfrm flipV="1">
              <a:off x="3126431" y="1916832"/>
              <a:ext cx="797497" cy="2257989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6" name="직선 화살표 연결선 75"/>
            <p:cNvCxnSpPr>
              <a:endCxn id="48" idx="2"/>
            </p:cNvCxnSpPr>
            <p:nvPr/>
          </p:nvCxnSpPr>
          <p:spPr>
            <a:xfrm flipV="1">
              <a:off x="3130859" y="2649778"/>
              <a:ext cx="794149" cy="1513873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7" name="직선 화살표 연결선 76"/>
            <p:cNvCxnSpPr>
              <a:endCxn id="46" idx="2"/>
            </p:cNvCxnSpPr>
            <p:nvPr/>
          </p:nvCxnSpPr>
          <p:spPr>
            <a:xfrm flipV="1">
              <a:off x="3130859" y="3429000"/>
              <a:ext cx="794149" cy="74582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78" name="직선 화살표 연결선 77"/>
            <p:cNvCxnSpPr/>
            <p:nvPr/>
          </p:nvCxnSpPr>
          <p:spPr>
            <a:xfrm flipH="1">
              <a:off x="4501825" y="1595454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79" name="직선 화살표 연결선 78"/>
            <p:cNvCxnSpPr/>
            <p:nvPr/>
          </p:nvCxnSpPr>
          <p:spPr>
            <a:xfrm flipH="1">
              <a:off x="4507324" y="1595454"/>
              <a:ext cx="786688" cy="109298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0" name="직선 화살표 연결선 79"/>
            <p:cNvCxnSpPr/>
            <p:nvPr/>
          </p:nvCxnSpPr>
          <p:spPr>
            <a:xfrm flipH="1">
              <a:off x="4501825" y="1618927"/>
              <a:ext cx="792187" cy="256881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1" name="직선 화살표 연결선 80"/>
            <p:cNvCxnSpPr/>
            <p:nvPr/>
          </p:nvCxnSpPr>
          <p:spPr>
            <a:xfrm flipH="1">
              <a:off x="4501825" y="1595454"/>
              <a:ext cx="792187" cy="18722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2" name="직선 화살표 연결선 81"/>
            <p:cNvCxnSpPr/>
            <p:nvPr/>
          </p:nvCxnSpPr>
          <p:spPr>
            <a:xfrm flipH="1">
              <a:off x="4507324" y="2315534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3" name="직선 화살표 연결선 82"/>
            <p:cNvCxnSpPr/>
            <p:nvPr/>
          </p:nvCxnSpPr>
          <p:spPr>
            <a:xfrm flipH="1">
              <a:off x="4507324" y="3064214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4" name="직선 화살표 연결선 83"/>
            <p:cNvCxnSpPr/>
            <p:nvPr/>
          </p:nvCxnSpPr>
          <p:spPr>
            <a:xfrm flipH="1">
              <a:off x="4491281" y="3814781"/>
              <a:ext cx="791107" cy="36004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5" name="직선 화살표 연결선 84"/>
            <p:cNvCxnSpPr/>
            <p:nvPr/>
          </p:nvCxnSpPr>
          <p:spPr>
            <a:xfrm flipH="1" flipV="1">
              <a:off x="4507324" y="4187742"/>
              <a:ext cx="786688" cy="311859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6" name="직선 화살표 연결선 85"/>
            <p:cNvCxnSpPr/>
            <p:nvPr/>
          </p:nvCxnSpPr>
          <p:spPr>
            <a:xfrm flipH="1" flipV="1">
              <a:off x="4507324" y="3467662"/>
              <a:ext cx="786688" cy="105101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7" name="직선 화살표 연결선 86"/>
            <p:cNvCxnSpPr/>
            <p:nvPr/>
          </p:nvCxnSpPr>
          <p:spPr>
            <a:xfrm flipH="1">
              <a:off x="4507324" y="2315534"/>
              <a:ext cx="786688" cy="115212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8" name="직선 화살표 연결선 87"/>
            <p:cNvCxnSpPr/>
            <p:nvPr/>
          </p:nvCxnSpPr>
          <p:spPr>
            <a:xfrm flipH="1" flipV="1">
              <a:off x="4501825" y="1955494"/>
              <a:ext cx="791107" cy="37290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89" name="직선 화살표 연결선 88"/>
            <p:cNvCxnSpPr/>
            <p:nvPr/>
          </p:nvCxnSpPr>
          <p:spPr>
            <a:xfrm flipH="1">
              <a:off x="4501825" y="2315534"/>
              <a:ext cx="792187" cy="18722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0" name="직선 화살표 연결선 89"/>
            <p:cNvCxnSpPr/>
            <p:nvPr/>
          </p:nvCxnSpPr>
          <p:spPr>
            <a:xfrm flipH="1" flipV="1">
              <a:off x="4507324" y="1955494"/>
              <a:ext cx="785608" cy="111612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1" name="직선 화살표 연결선 90"/>
            <p:cNvCxnSpPr/>
            <p:nvPr/>
          </p:nvCxnSpPr>
          <p:spPr>
            <a:xfrm flipH="1" flipV="1">
              <a:off x="4507324" y="2688440"/>
              <a:ext cx="786688" cy="37577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2" name="직선 화살표 연결선 91"/>
            <p:cNvCxnSpPr/>
            <p:nvPr/>
          </p:nvCxnSpPr>
          <p:spPr>
            <a:xfrm flipH="1">
              <a:off x="4513930" y="3071618"/>
              <a:ext cx="780082" cy="1116124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3" name="직선 화살표 연결선 92"/>
            <p:cNvCxnSpPr/>
            <p:nvPr/>
          </p:nvCxnSpPr>
          <p:spPr>
            <a:xfrm flipH="1" flipV="1">
              <a:off x="4513930" y="1955494"/>
              <a:ext cx="779002" cy="1848453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4" name="직선 화살표 연결선 93"/>
            <p:cNvCxnSpPr/>
            <p:nvPr/>
          </p:nvCxnSpPr>
          <p:spPr>
            <a:xfrm flipH="1" flipV="1">
              <a:off x="4508417" y="2688440"/>
              <a:ext cx="785595" cy="112470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5" name="직선 화살표 연결선 94"/>
            <p:cNvCxnSpPr/>
            <p:nvPr/>
          </p:nvCxnSpPr>
          <p:spPr>
            <a:xfrm flipH="1" flipV="1">
              <a:off x="4491281" y="3467662"/>
              <a:ext cx="802731" cy="33418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6" name="직선 화살표 연결선 95"/>
            <p:cNvCxnSpPr/>
            <p:nvPr/>
          </p:nvCxnSpPr>
          <p:spPr>
            <a:xfrm flipH="1" flipV="1">
              <a:off x="4521642" y="2688440"/>
              <a:ext cx="772370" cy="182571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7" name="직선 화살표 연결선 96"/>
            <p:cNvCxnSpPr/>
            <p:nvPr/>
          </p:nvCxnSpPr>
          <p:spPr>
            <a:xfrm flipH="1" flipV="1">
              <a:off x="4520536" y="1955494"/>
              <a:ext cx="772396" cy="256318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triangle" w="sm" len="sm"/>
              <a:tailEnd type="none"/>
            </a:ln>
            <a:effectLst/>
          </p:spPr>
        </p:cxnSp>
        <p:cxnSp>
          <p:nvCxnSpPr>
            <p:cNvPr id="98" name="직선 화살표 연결선 97"/>
            <p:cNvCxnSpPr>
              <a:endCxn id="45" idx="2"/>
            </p:cNvCxnSpPr>
            <p:nvPr/>
          </p:nvCxnSpPr>
          <p:spPr>
            <a:xfrm flipV="1">
              <a:off x="3133901" y="4149080"/>
              <a:ext cx="791107" cy="2574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99" name="직선 화살표 연결선 98"/>
            <p:cNvCxnSpPr>
              <a:endCxn id="45" idx="2"/>
            </p:cNvCxnSpPr>
            <p:nvPr/>
          </p:nvCxnSpPr>
          <p:spPr>
            <a:xfrm>
              <a:off x="3133901" y="3465004"/>
              <a:ext cx="791107" cy="68407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0" name="직선 화살표 연결선 99"/>
            <p:cNvCxnSpPr>
              <a:endCxn id="48" idx="2"/>
            </p:cNvCxnSpPr>
            <p:nvPr/>
          </p:nvCxnSpPr>
          <p:spPr>
            <a:xfrm flipV="1">
              <a:off x="3133901" y="2649778"/>
              <a:ext cx="791107" cy="797060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1" name="직선 화살표 연결선 100"/>
            <p:cNvCxnSpPr>
              <a:endCxn id="47" idx="2"/>
            </p:cNvCxnSpPr>
            <p:nvPr/>
          </p:nvCxnSpPr>
          <p:spPr>
            <a:xfrm flipV="1">
              <a:off x="3133901" y="1916832"/>
              <a:ext cx="790027" cy="153000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2" name="직선 화살표 연결선 101"/>
            <p:cNvCxnSpPr>
              <a:endCxn id="46" idx="2"/>
            </p:cNvCxnSpPr>
            <p:nvPr/>
          </p:nvCxnSpPr>
          <p:spPr>
            <a:xfrm>
              <a:off x="3132379" y="2694174"/>
              <a:ext cx="792629" cy="73482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3" name="직선 화살표 연결선 102"/>
            <p:cNvCxnSpPr>
              <a:endCxn id="45" idx="2"/>
            </p:cNvCxnSpPr>
            <p:nvPr/>
          </p:nvCxnSpPr>
          <p:spPr>
            <a:xfrm>
              <a:off x="3133901" y="2684652"/>
              <a:ext cx="791107" cy="146442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4" name="직선 화살표 연결선 103"/>
            <p:cNvCxnSpPr>
              <a:endCxn id="46" idx="2"/>
            </p:cNvCxnSpPr>
            <p:nvPr/>
          </p:nvCxnSpPr>
          <p:spPr>
            <a:xfrm flipV="1">
              <a:off x="3133901" y="3429000"/>
              <a:ext cx="791107" cy="1783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5" name="직선 화살표 연결선 104"/>
            <p:cNvCxnSpPr>
              <a:endCxn id="48" idx="2"/>
            </p:cNvCxnSpPr>
            <p:nvPr/>
          </p:nvCxnSpPr>
          <p:spPr>
            <a:xfrm flipV="1">
              <a:off x="3130859" y="2649778"/>
              <a:ext cx="794149" cy="25796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6" name="직선 화살표 연결선 105"/>
            <p:cNvCxnSpPr>
              <a:endCxn id="47" idx="2"/>
            </p:cNvCxnSpPr>
            <p:nvPr/>
          </p:nvCxnSpPr>
          <p:spPr>
            <a:xfrm flipV="1">
              <a:off x="3132379" y="1916832"/>
              <a:ext cx="791549" cy="75874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7" name="직선 화살표 연결선 106"/>
            <p:cNvCxnSpPr>
              <a:endCxn id="45" idx="2"/>
            </p:cNvCxnSpPr>
            <p:nvPr/>
          </p:nvCxnSpPr>
          <p:spPr>
            <a:xfrm>
              <a:off x="3133901" y="1929698"/>
              <a:ext cx="791107" cy="2219382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8" name="직선 화살표 연결선 107"/>
            <p:cNvCxnSpPr>
              <a:endCxn id="46" idx="2"/>
            </p:cNvCxnSpPr>
            <p:nvPr/>
          </p:nvCxnSpPr>
          <p:spPr>
            <a:xfrm>
              <a:off x="3130859" y="1914531"/>
              <a:ext cx="794149" cy="1514469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109" name="직선 화살표 연결선 108"/>
            <p:cNvCxnSpPr>
              <a:endCxn id="48" idx="2"/>
            </p:cNvCxnSpPr>
            <p:nvPr/>
          </p:nvCxnSpPr>
          <p:spPr>
            <a:xfrm>
              <a:off x="3131939" y="1914531"/>
              <a:ext cx="793069" cy="735247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 w="sm" len="sm"/>
            </a:ln>
            <a:effectLst/>
          </p:spPr>
        </p:cxnSp>
      </p:grpSp>
      <p:sp>
        <p:nvSpPr>
          <p:cNvPr id="29" name="직각 삼각형 28"/>
          <p:cNvSpPr/>
          <p:nvPr/>
        </p:nvSpPr>
        <p:spPr>
          <a:xfrm rot="16200000">
            <a:off x="5965291" y="1103894"/>
            <a:ext cx="401193" cy="428897"/>
          </a:xfrm>
          <a:prstGeom prst="rtTriangle">
            <a:avLst/>
          </a:prstGeom>
          <a:solidFill>
            <a:srgbClr val="C0504D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직각 삼각형 29"/>
          <p:cNvSpPr/>
          <p:nvPr/>
        </p:nvSpPr>
        <p:spPr>
          <a:xfrm rot="16200000">
            <a:off x="4143303" y="1966681"/>
            <a:ext cx="401193" cy="428897"/>
          </a:xfrm>
          <a:prstGeom prst="rtTriangle">
            <a:avLst/>
          </a:prstGeom>
          <a:solidFill>
            <a:srgbClr val="4F81B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1" name="직각 삼각형 30"/>
          <p:cNvSpPr/>
          <p:nvPr/>
        </p:nvSpPr>
        <p:spPr>
          <a:xfrm rot="16200000">
            <a:off x="2317967" y="2346212"/>
            <a:ext cx="401193" cy="428897"/>
          </a:xfrm>
          <a:prstGeom prst="rtTriangl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05390" y="5910089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1600</a:t>
            </a:r>
            <a:endParaRPr kumimoji="0" lang="ko-KR" alt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99958" y="5910088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1950</a:t>
            </a:r>
            <a:endParaRPr kumimoji="0" lang="ko-KR" alt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05014" y="5910087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2000</a:t>
            </a:r>
            <a:endParaRPr kumimoji="0" lang="ko-KR" alt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pic>
        <p:nvPicPr>
          <p:cNvPr id="3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40257" r="46901" b="38996"/>
          <a:stretch/>
        </p:blipFill>
        <p:spPr bwMode="auto">
          <a:xfrm>
            <a:off x="986221" y="3740822"/>
            <a:ext cx="1668248" cy="127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Case of Data-Driven Research</a:t>
            </a:r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85" y="1319078"/>
            <a:ext cx="5798822" cy="41296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191" y="865192"/>
            <a:ext cx="558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Similarity-based machine learning : Polymer Design</a:t>
            </a:r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406685" y="6501610"/>
            <a:ext cx="27991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G. </a:t>
            </a:r>
            <a:r>
              <a:rPr lang="en-US" altLang="ko-KR" sz="1100" dirty="0" err="1" smtClean="0"/>
              <a:t>Pilania</a:t>
            </a:r>
            <a:r>
              <a:rPr lang="en-US" altLang="ko-KR" sz="1100" dirty="0" smtClean="0"/>
              <a:t> </a:t>
            </a:r>
            <a:r>
              <a:rPr lang="en-US" altLang="ko-KR" sz="1100" i="1" dirty="0" smtClean="0"/>
              <a:t>et al</a:t>
            </a:r>
            <a:r>
              <a:rPr lang="en-US" altLang="ko-KR" sz="1100" dirty="0" smtClean="0"/>
              <a:t>., Sci. Rep. </a:t>
            </a:r>
            <a:r>
              <a:rPr lang="en-US" altLang="ko-KR" sz="1100" b="1" dirty="0" smtClean="0"/>
              <a:t>3</a:t>
            </a:r>
            <a:r>
              <a:rPr lang="en-US" altLang="ko-KR" sz="1100" dirty="0" smtClean="0"/>
              <a:t>, 2810 (2013)</a:t>
            </a:r>
            <a:endParaRPr lang="ko-KR" altLang="en-US" sz="1100"/>
          </a:p>
        </p:txBody>
      </p:sp>
      <p:grpSp>
        <p:nvGrpSpPr>
          <p:cNvPr id="11" name="그룹 10"/>
          <p:cNvGrpSpPr/>
          <p:nvPr/>
        </p:nvGrpSpPr>
        <p:grpSpPr>
          <a:xfrm>
            <a:off x="1579642" y="5520898"/>
            <a:ext cx="4427907" cy="923330"/>
            <a:chOff x="1441246" y="5723889"/>
            <a:chExt cx="4708489" cy="1075724"/>
          </a:xfrm>
        </p:grpSpPr>
        <p:sp>
          <p:nvSpPr>
            <p:cNvPr id="6" name="직사각형 5"/>
            <p:cNvSpPr/>
            <p:nvPr/>
          </p:nvSpPr>
          <p:spPr>
            <a:xfrm>
              <a:off x="1441246" y="5723889"/>
              <a:ext cx="4630800" cy="10757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ko-KR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|</a:t>
              </a:r>
              <a:r>
                <a:rPr lang="pt-BR" altLang="ko-KR" i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f</a:t>
              </a:r>
              <a:r>
                <a:rPr lang="pt-BR" altLang="ko-KR" i="1" baseline="-25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r>
                <a:rPr lang="pt-BR" altLang="ko-K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,…, f</a:t>
              </a:r>
              <a:r>
                <a:rPr lang="pt-BR" altLang="ko-KR" i="1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6</a:t>
              </a:r>
              <a:r>
                <a:rPr lang="pt-BR" altLang="ko-K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, g</a:t>
              </a:r>
              <a:r>
                <a:rPr lang="pt-BR" altLang="ko-KR" i="1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r>
                <a:rPr lang="pt-BR" altLang="ko-K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,…, g</a:t>
              </a:r>
              <a:r>
                <a:rPr lang="pt-BR" altLang="ko-KR" i="1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  <a:r>
                <a:rPr lang="pt-BR" altLang="ko-K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, h</a:t>
              </a:r>
              <a:r>
                <a:rPr lang="pt-BR" altLang="ko-KR" i="1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r>
                <a:rPr lang="pt-BR" altLang="ko-K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,…, </a:t>
              </a:r>
              <a:r>
                <a:rPr lang="pt-BR" altLang="ko-KR" i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h</a:t>
              </a:r>
              <a:r>
                <a:rPr lang="pt-BR" altLang="ko-KR" i="1" baseline="-2500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  <a:r>
                <a:rPr lang="pt-BR" altLang="ko-KR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&gt; : </a:t>
              </a:r>
              <a:r>
                <a:rPr lang="pt-BR" altLang="ko-KR" sz="1400" dirty="0">
                  <a:latin typeface="+mj-lt"/>
                  <a:ea typeface="Cambria Math" panose="02040503050406030204" pitchFamily="18" charset="0"/>
                </a:rPr>
                <a:t>Fingerprint </a:t>
              </a:r>
              <a:r>
                <a:rPr lang="pt-BR" altLang="ko-KR" sz="1400" dirty="0" smtClean="0">
                  <a:latin typeface="+mj-lt"/>
                  <a:ea typeface="Cambria Math" panose="02040503050406030204" pitchFamily="18" charset="0"/>
                </a:rPr>
                <a:t>Vector</a:t>
              </a:r>
              <a:endParaRPr lang="pt-BR" altLang="ko-KR" dirty="0" smtClean="0">
                <a:latin typeface="+mj-lt"/>
                <a:ea typeface="Cambria Math" panose="02040503050406030204" pitchFamily="18" charset="0"/>
              </a:endParaRPr>
            </a:p>
            <a:p>
              <a:endParaRPr lang="pt-BR" altLang="ko-KR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  <a:p>
              <a:endParaRPr lang="ko-KR" altLang="en-US" dirty="0">
                <a:latin typeface="Cambria Math" panose="02040503050406030204" pitchFamily="18" charset="0"/>
              </a:endParaRPr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3"/>
            <a:srcRect b="19667"/>
            <a:stretch/>
          </p:blipFill>
          <p:spPr>
            <a:xfrm>
              <a:off x="2500200" y="6261751"/>
              <a:ext cx="981075" cy="38258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100488" y="6214047"/>
              <a:ext cx="2049247" cy="430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 : </a:t>
              </a:r>
              <a:r>
                <a:rPr lang="en-US" altLang="ko-KR" sz="1400" dirty="0" smtClean="0"/>
                <a:t>Chemical similarity</a:t>
              </a:r>
              <a:endParaRPr lang="ko-KR" alt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81218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Case of Data-Driven Research</a:t>
            </a:r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20191" y="865192"/>
            <a:ext cx="558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Similarity-based machine learning : Polymer Design</a:t>
            </a:r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094" y="1315709"/>
            <a:ext cx="4260102" cy="204614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23" y="3481055"/>
            <a:ext cx="7127097" cy="30353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48639" y="1682901"/>
            <a:ext cx="179408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4 repeating units</a:t>
            </a:r>
          </a:p>
          <a:p>
            <a:r>
              <a:rPr lang="en-US" altLang="ko-KR" sz="1600" dirty="0" smtClean="0"/>
              <a:t>7 building blocks</a:t>
            </a:r>
          </a:p>
          <a:p>
            <a:r>
              <a:rPr lang="en-US" altLang="ko-KR" sz="1600" dirty="0" smtClean="0"/>
              <a:t>175 system</a:t>
            </a:r>
          </a:p>
          <a:p>
            <a:r>
              <a:rPr lang="en-US" altLang="ko-KR" sz="1400" dirty="0" smtClean="0"/>
              <a:t>   - 130 training set</a:t>
            </a:r>
          </a:p>
          <a:p>
            <a:r>
              <a:rPr lang="en-US" altLang="ko-KR" sz="1400" dirty="0"/>
              <a:t> </a:t>
            </a:r>
            <a:r>
              <a:rPr lang="en-US" altLang="ko-KR" sz="1400" dirty="0" smtClean="0"/>
              <a:t>  - 45 test set</a:t>
            </a:r>
            <a:endParaRPr lang="ko-KR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406685" y="6501610"/>
            <a:ext cx="27991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G. </a:t>
            </a:r>
            <a:r>
              <a:rPr lang="en-US" altLang="ko-KR" sz="1100" dirty="0" err="1" smtClean="0"/>
              <a:t>Pilania</a:t>
            </a:r>
            <a:r>
              <a:rPr lang="en-US" altLang="ko-KR" sz="1100" dirty="0" smtClean="0"/>
              <a:t> </a:t>
            </a:r>
            <a:r>
              <a:rPr lang="en-US" altLang="ko-KR" sz="1100" i="1" dirty="0" smtClean="0"/>
              <a:t>et al</a:t>
            </a:r>
            <a:r>
              <a:rPr lang="en-US" altLang="ko-KR" sz="1100" dirty="0" smtClean="0"/>
              <a:t>., Sci. Rep. </a:t>
            </a:r>
            <a:r>
              <a:rPr lang="en-US" altLang="ko-KR" sz="1100" b="1" dirty="0" smtClean="0"/>
              <a:t>3</a:t>
            </a:r>
            <a:r>
              <a:rPr lang="en-US" altLang="ko-KR" sz="1100" dirty="0" smtClean="0"/>
              <a:t>, 2810 (2013)</a:t>
            </a:r>
            <a:endParaRPr lang="ko-KR" altLang="en-US" sz="1100"/>
          </a:p>
        </p:txBody>
      </p:sp>
    </p:spTree>
    <p:extLst>
      <p:ext uri="{BB962C8B-B14F-4D97-AF65-F5344CB8AC3E}">
        <p14:creationId xmlns:p14="http://schemas.microsoft.com/office/powerpoint/2010/main" val="418008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데이터 기반의 지식창출</a:t>
            </a:r>
            <a:endParaRPr lang="ko-KR" altLang="en-US" dirty="0"/>
          </a:p>
        </p:txBody>
      </p:sp>
      <p:grpSp>
        <p:nvGrpSpPr>
          <p:cNvPr id="37" name="그룹 36"/>
          <p:cNvGrpSpPr/>
          <p:nvPr/>
        </p:nvGrpSpPr>
        <p:grpSpPr>
          <a:xfrm>
            <a:off x="1426729" y="1234817"/>
            <a:ext cx="6630312" cy="4492192"/>
            <a:chOff x="1621000" y="1087971"/>
            <a:chExt cx="6630312" cy="4492192"/>
          </a:xfrm>
        </p:grpSpPr>
        <p:grpSp>
          <p:nvGrpSpPr>
            <p:cNvPr id="24" name="그룹 23"/>
            <p:cNvGrpSpPr/>
            <p:nvPr/>
          </p:nvGrpSpPr>
          <p:grpSpPr>
            <a:xfrm>
              <a:off x="1621000" y="1087971"/>
              <a:ext cx="6108375" cy="3116403"/>
              <a:chOff x="1500996" y="2077132"/>
              <a:chExt cx="6108375" cy="3116403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500996" y="4270205"/>
                <a:ext cx="230915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Machine Learning </a:t>
                </a:r>
              </a:p>
              <a:p>
                <a:r>
                  <a:rPr lang="en-US" altLang="ko-KR" dirty="0" smtClean="0"/>
                  <a:t>Data Mining </a:t>
                </a:r>
              </a:p>
              <a:p>
                <a:r>
                  <a:rPr lang="en-US" altLang="ko-KR" dirty="0" smtClean="0"/>
                  <a:t>Artificial Intelligence</a:t>
                </a:r>
                <a:endParaRPr lang="ko-KR" alt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263807" y="3231294"/>
                <a:ext cx="26071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b="1" dirty="0" smtClean="0">
                    <a:effectLst>
                      <a:glow rad="228600">
                        <a:srgbClr val="FFDB69">
                          <a:alpha val="40000"/>
                        </a:srgbClr>
                      </a:glow>
                    </a:effectLst>
                  </a:rPr>
                  <a:t>Materials Informatics </a:t>
                </a:r>
                <a:endParaRPr lang="ko-KR" altLang="en-US" b="1">
                  <a:effectLst>
                    <a:glow rad="228600">
                      <a:srgbClr val="FFDB69">
                        <a:alpha val="40000"/>
                      </a:srgbClr>
                    </a:glow>
                  </a:effectLst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910188" y="4259339"/>
                <a:ext cx="16991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dirty="0" smtClean="0"/>
                  <a:t>Materials Data</a:t>
                </a:r>
              </a:p>
              <a:p>
                <a:pPr algn="ctr"/>
                <a:r>
                  <a:rPr lang="en-US" altLang="ko-KR" dirty="0" smtClean="0"/>
                  <a:t>(Digitized)</a:t>
                </a:r>
                <a:endParaRPr lang="ko-KR" alt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561485" y="2077132"/>
                <a:ext cx="20117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Knowledge</a:t>
                </a:r>
              </a:p>
              <a:p>
                <a:r>
                  <a:rPr lang="en-US" altLang="ko-KR" dirty="0" smtClean="0"/>
                  <a:t>Materials Design </a:t>
                </a:r>
                <a:endParaRPr lang="ko-KR" altLang="en-US"/>
              </a:p>
            </p:txBody>
          </p:sp>
          <p:cxnSp>
            <p:nvCxnSpPr>
              <p:cNvPr id="9" name="구부러진 연결선 8"/>
              <p:cNvCxnSpPr/>
              <p:nvPr/>
            </p:nvCxnSpPr>
            <p:spPr bwMode="auto">
              <a:xfrm rot="5400000" flipH="1" flipV="1">
                <a:off x="3226695" y="2988785"/>
                <a:ext cx="669579" cy="1911795"/>
              </a:xfrm>
              <a:prstGeom prst="curvedConnector3">
                <a:avLst>
                  <a:gd name="adj1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구부러진 연결선 10"/>
              <p:cNvCxnSpPr/>
              <p:nvPr/>
            </p:nvCxnSpPr>
            <p:spPr bwMode="auto">
              <a:xfrm rot="16200000" flipV="1">
                <a:off x="5400899" y="2883842"/>
                <a:ext cx="642097" cy="2075665"/>
              </a:xfrm>
              <a:prstGeom prst="curved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직선 화살표 연결선 16"/>
              <p:cNvCxnSpPr>
                <a:stCxn id="5" idx="0"/>
                <a:endCxn id="7" idx="2"/>
              </p:cNvCxnSpPr>
              <p:nvPr/>
            </p:nvCxnSpPr>
            <p:spPr bwMode="auto">
              <a:xfrm flipV="1">
                <a:off x="4567369" y="2723463"/>
                <a:ext cx="1" cy="50783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6" name="TextBox 25"/>
            <p:cNvSpPr txBox="1"/>
            <p:nvPr/>
          </p:nvSpPr>
          <p:spPr>
            <a:xfrm>
              <a:off x="2009985" y="5072332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C00000"/>
                  </a:solidFill>
                </a:rPr>
                <a:t>Data Science</a:t>
              </a:r>
              <a:endParaRPr lang="ko-KR" altLang="en-US">
                <a:solidFill>
                  <a:srgbClr val="C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08253" y="4933832"/>
              <a:ext cx="274305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>
                  <a:solidFill>
                    <a:srgbClr val="C00000"/>
                  </a:solidFill>
                </a:rPr>
                <a:t>Experiments &amp;</a:t>
              </a:r>
            </a:p>
            <a:p>
              <a:r>
                <a:rPr lang="en-US" altLang="ko-KR" dirty="0" smtClean="0">
                  <a:solidFill>
                    <a:srgbClr val="C00000"/>
                  </a:solidFill>
                </a:rPr>
                <a:t>Simulation/Computation</a:t>
              </a:r>
              <a:endParaRPr lang="ko-KR" altLang="en-US">
                <a:solidFill>
                  <a:srgbClr val="C00000"/>
                </a:solidFill>
              </a:endParaRPr>
            </a:p>
          </p:txBody>
        </p:sp>
        <p:cxnSp>
          <p:nvCxnSpPr>
            <p:cNvPr id="29" name="직선 화살표 연결선 28"/>
            <p:cNvCxnSpPr>
              <a:stCxn id="26" idx="0"/>
              <a:endCxn id="4" idx="2"/>
            </p:cNvCxnSpPr>
            <p:nvPr/>
          </p:nvCxnSpPr>
          <p:spPr bwMode="auto">
            <a:xfrm flipV="1">
              <a:off x="2775579" y="4204374"/>
              <a:ext cx="0" cy="86795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직선 화살표 연결선 31"/>
            <p:cNvCxnSpPr>
              <a:stCxn id="27" idx="0"/>
              <a:endCxn id="6" idx="2"/>
            </p:cNvCxnSpPr>
            <p:nvPr/>
          </p:nvCxnSpPr>
          <p:spPr bwMode="auto">
            <a:xfrm flipV="1">
              <a:off x="6879783" y="3916509"/>
              <a:ext cx="1" cy="101732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2996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현재의 데이터 흐름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31403" y="4842230"/>
            <a:ext cx="7699902" cy="164831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ko-KR" altLang="en-US" sz="2000" b="1" dirty="0" smtClean="0">
                <a:solidFill>
                  <a:srgbClr val="C00000"/>
                </a:solidFill>
              </a:rPr>
              <a:t>다양한 형태의 데이터 </a:t>
            </a:r>
            <a:r>
              <a:rPr lang="en-US" altLang="ko-KR" sz="2000" b="1" dirty="0" smtClean="0"/>
              <a:t>: </a:t>
            </a:r>
            <a:r>
              <a:rPr lang="ko-KR" altLang="en-US" sz="2000" b="1" smtClean="0"/>
              <a:t>다양한 연구장비</a:t>
            </a:r>
            <a:r>
              <a:rPr lang="en-US" altLang="ko-KR" sz="2000" b="1" dirty="0" smtClean="0"/>
              <a:t>(</a:t>
            </a:r>
            <a:r>
              <a:rPr lang="ko-KR" altLang="en-US" sz="2000" b="1" smtClean="0"/>
              <a:t>방법</a:t>
            </a:r>
            <a:r>
              <a:rPr lang="en-US" altLang="ko-KR" sz="2000" b="1" dirty="0" smtClean="0"/>
              <a:t>)</a:t>
            </a:r>
          </a:p>
          <a:p>
            <a:pPr>
              <a:spcBef>
                <a:spcPts val="1200"/>
              </a:spcBef>
            </a:pPr>
            <a:r>
              <a:rPr lang="ko-KR" altLang="en-US" sz="2000" b="1" dirty="0" smtClean="0">
                <a:solidFill>
                  <a:srgbClr val="C00000"/>
                </a:solidFill>
              </a:rPr>
              <a:t>분산된 데이터</a:t>
            </a:r>
            <a:r>
              <a:rPr lang="en-US" altLang="ko-KR" sz="2000" b="1" dirty="0" smtClean="0">
                <a:solidFill>
                  <a:srgbClr val="C00000"/>
                </a:solidFill>
              </a:rPr>
              <a:t> </a:t>
            </a:r>
            <a:r>
              <a:rPr lang="en-US" altLang="ko-KR" sz="2000" b="1" dirty="0" smtClean="0"/>
              <a:t>: </a:t>
            </a:r>
            <a:r>
              <a:rPr lang="ko-KR" altLang="en-US" sz="2000" b="1" smtClean="0"/>
              <a:t>개인별 데이터</a:t>
            </a:r>
            <a:r>
              <a:rPr lang="en-US" altLang="ko-KR" sz="2000" b="1" dirty="0" smtClean="0"/>
              <a:t> </a:t>
            </a:r>
            <a:r>
              <a:rPr lang="ko-KR" altLang="en-US" sz="2000" b="1" smtClean="0"/>
              <a:t>관리</a:t>
            </a:r>
            <a:endParaRPr lang="en-US" altLang="ko-KR" sz="2000" b="1" dirty="0" smtClean="0"/>
          </a:p>
          <a:p>
            <a:pPr>
              <a:spcBef>
                <a:spcPts val="1200"/>
              </a:spcBef>
            </a:pPr>
            <a:r>
              <a:rPr lang="ko-KR" altLang="en-US" sz="2000" b="1" dirty="0" smtClean="0">
                <a:solidFill>
                  <a:srgbClr val="C00000"/>
                </a:solidFill>
              </a:rPr>
              <a:t>가용데이터의 부족</a:t>
            </a:r>
            <a:r>
              <a:rPr lang="en-US" altLang="ko-KR" sz="2000" b="1" dirty="0" smtClean="0">
                <a:solidFill>
                  <a:srgbClr val="C00000"/>
                </a:solidFill>
              </a:rPr>
              <a:t> </a:t>
            </a:r>
            <a:r>
              <a:rPr lang="en-US" altLang="ko-KR" sz="2000" b="1" dirty="0" smtClean="0"/>
              <a:t>: </a:t>
            </a:r>
            <a:r>
              <a:rPr lang="ko-KR" altLang="en-US" sz="2000" b="1" smtClean="0"/>
              <a:t>논문 </a:t>
            </a:r>
            <a:r>
              <a:rPr lang="en-US" altLang="ko-KR" sz="2000" b="1" dirty="0" smtClean="0"/>
              <a:t>/ </a:t>
            </a:r>
            <a:r>
              <a:rPr lang="ko-KR" altLang="en-US" sz="2000" b="1" smtClean="0"/>
              <a:t>특허 </a:t>
            </a:r>
            <a:r>
              <a:rPr lang="en-US" altLang="ko-KR" sz="2000" b="1" dirty="0" smtClean="0"/>
              <a:t>/ </a:t>
            </a:r>
            <a:r>
              <a:rPr lang="ko-KR" altLang="en-US" sz="2000" b="1" smtClean="0"/>
              <a:t>노하우 </a:t>
            </a:r>
            <a:r>
              <a:rPr lang="en-US" altLang="ko-KR" sz="2000" b="1" dirty="0" smtClean="0"/>
              <a:t>/ </a:t>
            </a:r>
            <a:r>
              <a:rPr lang="ko-KR" altLang="en-US" sz="2000" b="1" smtClean="0"/>
              <a:t>상용 </a:t>
            </a:r>
            <a:r>
              <a:rPr lang="en-US" altLang="ko-KR" sz="2000" b="1" dirty="0" smtClean="0"/>
              <a:t>DB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129" y="880530"/>
            <a:ext cx="6606563" cy="36267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6699" y="2970168"/>
            <a:ext cx="2165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i="1" dirty="0" smtClean="0"/>
              <a:t>Typical Data Flow at Present</a:t>
            </a:r>
            <a:endParaRPr lang="ko-KR" altLang="en-US" sz="1200" i="1"/>
          </a:p>
        </p:txBody>
      </p:sp>
    </p:spTree>
    <p:extLst>
      <p:ext uri="{BB962C8B-B14F-4D97-AF65-F5344CB8AC3E}">
        <p14:creationId xmlns:p14="http://schemas.microsoft.com/office/powerpoint/2010/main" val="34118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데이터 먼저</a:t>
            </a:r>
            <a:r>
              <a:rPr lang="en-US" altLang="ko-KR" dirty="0" smtClean="0"/>
              <a:t>….</a:t>
            </a:r>
            <a:endParaRPr lang="ko-KR" altLang="en-US" dirty="0"/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5029200" y="1064418"/>
            <a:ext cx="2540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>
            <a:spAutoFit/>
          </a:bodyPr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000">
                <a:latin typeface="굴림" panose="020B0600000101010101" pitchFamily="50" charset="-127"/>
              </a:rPr>
              <a:t>2016</a:t>
            </a:r>
            <a:r>
              <a:rPr kumimoji="0" lang="ko-KR" altLang="en-US" sz="1000">
                <a:latin typeface="굴림" panose="020B0600000101010101" pitchFamily="50" charset="-127"/>
              </a:rPr>
              <a:t>년 </a:t>
            </a:r>
            <a:r>
              <a:rPr kumimoji="0" lang="en-US" altLang="ko-KR" sz="1000">
                <a:latin typeface="굴림" panose="020B0600000101010101" pitchFamily="50" charset="-127"/>
              </a:rPr>
              <a:t>11</a:t>
            </a:r>
            <a:r>
              <a:rPr kumimoji="0" lang="ko-KR" altLang="en-US" sz="1000">
                <a:latin typeface="굴림" panose="020B0600000101010101" pitchFamily="50" charset="-127"/>
              </a:rPr>
              <a:t>월 </a:t>
            </a:r>
            <a:r>
              <a:rPr kumimoji="0" lang="en-US" altLang="ko-KR" sz="1000">
                <a:latin typeface="굴림" panose="020B0600000101010101" pitchFamily="50" charset="-127"/>
              </a:rPr>
              <a:t>08</a:t>
            </a:r>
            <a:r>
              <a:rPr kumimoji="0" lang="ko-KR" altLang="en-US" sz="1000">
                <a:latin typeface="굴림" panose="020B0600000101010101" pitchFamily="50" charset="-127"/>
              </a:rPr>
              <a:t>일</a:t>
            </a:r>
          </a:p>
        </p:txBody>
      </p:sp>
      <p:pic>
        <p:nvPicPr>
          <p:cNvPr id="5" name="그림 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013618"/>
            <a:ext cx="6905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1606550" y="1312068"/>
            <a:ext cx="5930900" cy="4343400"/>
          </a:xfrm>
          <a:prstGeom prst="rect">
            <a:avLst/>
          </a:prstGeom>
          <a:noFill/>
          <a:ln w="63500" cap="flat" cmpd="sng" algn="ctr">
            <a:solidFill>
              <a:srgbClr val="E0E0E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7" name="TextBox 5"/>
          <p:cNvSpPr txBox="1"/>
          <p:nvPr/>
        </p:nvSpPr>
        <p:spPr>
          <a:xfrm>
            <a:off x="1606550" y="1343818"/>
            <a:ext cx="5930900" cy="2841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50">
                <a:latin typeface="바탕"/>
                <a:ea typeface="+mn-ea"/>
              </a:rPr>
              <a:t>IT,</a:t>
            </a:r>
            <a:r>
              <a:rPr kumimoji="0" lang="ko-KR" altLang="en-US" sz="1250">
                <a:latin typeface="바탕"/>
                <a:ea typeface="+mn-ea"/>
              </a:rPr>
              <a:t>과학 </a:t>
            </a:r>
            <a:r>
              <a:rPr kumimoji="0" lang="en-US" altLang="ko-KR" sz="1250">
                <a:latin typeface="바탕"/>
                <a:ea typeface="+mn-ea"/>
              </a:rPr>
              <a:t>15</a:t>
            </a:r>
            <a:r>
              <a:rPr kumimoji="0" lang="ko-KR" altLang="en-US" sz="1250">
                <a:latin typeface="바탕"/>
                <a:ea typeface="+mn-ea"/>
              </a:rPr>
              <a:t>면</a:t>
            </a:r>
          </a:p>
        </p:txBody>
      </p:sp>
      <p:pic>
        <p:nvPicPr>
          <p:cNvPr id="8" name="그림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627981"/>
            <a:ext cx="56261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593850" y="5691981"/>
            <a:ext cx="59309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rIns="0">
            <a:spAutoFit/>
          </a:bodyPr>
          <a:lstStyle>
            <a:defPPr>
              <a:defRPr lang="ko-K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  <a:cs typeface="+mn-cs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700">
                <a:latin typeface="굴림" panose="020B0600000101010101" pitchFamily="50" charset="-127"/>
              </a:rPr>
              <a:t>(16.9*11.7)cm</a:t>
            </a:r>
            <a:endParaRPr kumimoji="0" lang="ko-KR" altLang="en-US" sz="700">
              <a:latin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428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KIST</a:t>
            </a:r>
            <a:r>
              <a:rPr lang="ko-KR" altLang="en-US" smtClean="0"/>
              <a:t>의 현황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 bwMode="auto">
          <a:xfrm rot="20192551">
            <a:off x="2758966" y="3192517"/>
            <a:ext cx="3752193" cy="945931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800" b="1" dirty="0" err="1" smtClean="0">
                <a:latin typeface="Georgia" pitchFamily="18" charset="0"/>
                <a:ea typeface="굴림" pitchFamily="50" charset="-127"/>
              </a:rPr>
              <a:t>연구기획분석팀</a:t>
            </a:r>
            <a:endParaRPr kumimoji="1" lang="ko-KR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0567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도전과제 들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8988" y="1005642"/>
            <a:ext cx="7772400" cy="359085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ko-KR" altLang="en-US" sz="2000" b="1" dirty="0" smtClean="0"/>
              <a:t>다양한 형태로 흩어져 있는 데이터를 어떻게 모으고 관리할 것인가</a:t>
            </a:r>
            <a:r>
              <a:rPr lang="en-US" altLang="ko-KR" sz="2000" b="1" dirty="0" smtClean="0"/>
              <a:t>?</a:t>
            </a:r>
          </a:p>
          <a:p>
            <a:pPr>
              <a:spcBef>
                <a:spcPts val="1200"/>
              </a:spcBef>
            </a:pPr>
            <a:r>
              <a:rPr lang="ko-KR" altLang="en-US" sz="2000" b="1" dirty="0" smtClean="0"/>
              <a:t>무엇이 </a:t>
            </a:r>
            <a:r>
              <a:rPr lang="ko-KR" altLang="en-US" sz="2000" b="1" dirty="0"/>
              <a:t>사람들로 하여금 </a:t>
            </a:r>
            <a:r>
              <a:rPr lang="en-US" altLang="ko-KR" sz="2000" b="1" dirty="0"/>
              <a:t>Data</a:t>
            </a:r>
            <a:r>
              <a:rPr lang="ko-KR" altLang="en-US" sz="2000" b="1"/>
              <a:t>를 공유하게 만들까</a:t>
            </a:r>
            <a:r>
              <a:rPr lang="en-US" altLang="ko-KR" sz="2000" b="1" dirty="0"/>
              <a:t>?  </a:t>
            </a:r>
            <a:endParaRPr lang="en-US" altLang="ko-KR" sz="1600" b="1" dirty="0" smtClean="0"/>
          </a:p>
          <a:p>
            <a:pPr>
              <a:spcBef>
                <a:spcPts val="1200"/>
              </a:spcBef>
            </a:pPr>
            <a:r>
              <a:rPr lang="ko-KR" altLang="en-US" sz="2000" b="1" dirty="0" smtClean="0"/>
              <a:t>어떻게 체계적으로 대량의 </a:t>
            </a:r>
            <a:r>
              <a:rPr lang="en-US" altLang="ko-KR" sz="2000" b="1" dirty="0" smtClean="0"/>
              <a:t>data</a:t>
            </a:r>
            <a:r>
              <a:rPr lang="ko-KR" altLang="en-US" sz="2000" b="1" smtClean="0"/>
              <a:t>를 취해 분석할 수 있는가</a:t>
            </a:r>
            <a:r>
              <a:rPr lang="en-US" altLang="ko-KR" sz="2000" b="1" dirty="0" smtClean="0"/>
              <a:t>?</a:t>
            </a:r>
          </a:p>
          <a:p>
            <a:pPr>
              <a:spcBef>
                <a:spcPts val="1200"/>
              </a:spcBef>
            </a:pPr>
            <a:r>
              <a:rPr lang="ko-KR" altLang="en-US" sz="2000" b="1" dirty="0" smtClean="0"/>
              <a:t>어떻게 데이터로부터 손쉽게 지식을 창출할 수 있는가</a:t>
            </a:r>
            <a:r>
              <a:rPr lang="en-US" altLang="ko-KR" sz="2000" b="1" dirty="0" smtClean="0"/>
              <a:t>? </a:t>
            </a:r>
          </a:p>
        </p:txBody>
      </p:sp>
      <p:pic>
        <p:nvPicPr>
          <p:cNvPr id="4" name="Picture 2" descr="http://www.cirrusinsight.com/wp-content/uploads/2014/08/small-business-obstacles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358" y="2654520"/>
            <a:ext cx="5604641" cy="420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68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세가지 제안</a:t>
            </a:r>
            <a:endParaRPr lang="ko-KR" altLang="en-US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307345"/>
              </p:ext>
            </p:extLst>
          </p:nvPr>
        </p:nvGraphicFramePr>
        <p:xfrm>
          <a:off x="705872" y="1085850"/>
          <a:ext cx="7938632" cy="48044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69316"/>
                <a:gridCol w="3969316"/>
              </a:tblGrid>
              <a:tr h="54700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도전과제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제안내용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779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다양한 형태로 흩어져 있는 데이터를 어떻게 모으고 관리할 것인가</a:t>
                      </a:r>
                      <a:r>
                        <a:rPr lang="en-US" altLang="ko-KR" sz="1600" dirty="0" smtClean="0"/>
                        <a:t>?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 smtClean="0"/>
                        <a:t>미래 </a:t>
                      </a:r>
                      <a:r>
                        <a:rPr lang="en-US" altLang="ko-KR" sz="1800" dirty="0" smtClean="0"/>
                        <a:t>KIST</a:t>
                      </a:r>
                      <a:r>
                        <a:rPr lang="ko-KR" altLang="en-US" sz="1800" smtClean="0"/>
                        <a:t>의 경쟁력 제고를 위해 </a:t>
                      </a:r>
                      <a:r>
                        <a:rPr lang="en-US" altLang="ko-KR" sz="1800" dirty="0" smtClean="0"/>
                        <a:t>KIST </a:t>
                      </a:r>
                      <a:r>
                        <a:rPr lang="ko-KR" altLang="en-US" sz="1800" smtClean="0"/>
                        <a:t>내의 </a:t>
                      </a:r>
                      <a:r>
                        <a:rPr lang="ko-KR" altLang="en-US" sz="1800" b="1" smtClean="0">
                          <a:solidFill>
                            <a:srgbClr val="C00000"/>
                          </a:solidFill>
                        </a:rPr>
                        <a:t>과학기술 데이터 축적∙관리 체계 구축 </a:t>
                      </a:r>
                      <a:endParaRPr lang="en-US" altLang="ko-KR" sz="18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latinLnBrk="1"/>
                      <a:endParaRPr lang="ko-KR" altLang="en-US" dirty="0"/>
                    </a:p>
                  </a:txBody>
                  <a:tcPr anchor="ctr"/>
                </a:tc>
              </a:tr>
              <a:tr h="76744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 smtClean="0"/>
                        <a:t>무엇이 사람들로 하여금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를 공유하게 만들까</a:t>
                      </a:r>
                      <a:r>
                        <a:rPr lang="en-US" altLang="ko-KR" sz="1600" dirty="0" smtClean="0"/>
                        <a:t>? </a:t>
                      </a:r>
                      <a:endParaRPr lang="ko-KR" altLang="en-US" sz="1600" b="0"/>
                    </a:p>
                  </a:txBody>
                  <a:tcPr anchor="ctr">
                    <a:solidFill>
                      <a:srgbClr val="CDCDE6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어떻게 체계적으로 대량의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를 취해 분석할 수 있는가</a:t>
                      </a:r>
                      <a:r>
                        <a:rPr lang="en-US" altLang="ko-KR" sz="1600" dirty="0" smtClean="0"/>
                        <a:t>?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88174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어떻게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로부터 손쉽게 지식을 창출할 수 있는가</a:t>
                      </a:r>
                      <a:r>
                        <a:rPr lang="en-US" altLang="ko-KR" sz="1600" dirty="0" smtClean="0"/>
                        <a:t>? 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 err="1" smtClean="0"/>
                        <a:t>빅데이터를</a:t>
                      </a:r>
                      <a:r>
                        <a:rPr lang="ko-KR" altLang="en-US" sz="1800" dirty="0" smtClean="0"/>
                        <a:t> 통한 기술개발의 성공사례 개발을 위한 </a:t>
                      </a:r>
                      <a:r>
                        <a:rPr lang="ko-KR" altLang="en-US" sz="1800" b="1" dirty="0" smtClean="0">
                          <a:solidFill>
                            <a:srgbClr val="C00000"/>
                          </a:solidFill>
                        </a:rPr>
                        <a:t>시범사업 추진</a:t>
                      </a:r>
                      <a:endParaRPr lang="en-US" altLang="ko-KR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rgbClr val="E8E8F3"/>
                    </a:solidFill>
                  </a:tcPr>
                </a:tc>
              </a:tr>
              <a:tr h="3200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 smtClean="0"/>
                        <a:t>Data-driven Research </a:t>
                      </a:r>
                      <a:r>
                        <a:rPr lang="ko-KR" altLang="en-US" sz="1800" smtClean="0"/>
                        <a:t>능력 제고를 위한 </a:t>
                      </a:r>
                      <a:r>
                        <a:rPr lang="en-US" altLang="ko-KR" sz="1800" b="1" dirty="0" smtClean="0">
                          <a:solidFill>
                            <a:srgbClr val="C00000"/>
                          </a:solidFill>
                        </a:rPr>
                        <a:t>data science </a:t>
                      </a:r>
                      <a:r>
                        <a:rPr lang="ko-KR" altLang="en-US" sz="1800" b="1" smtClean="0">
                          <a:solidFill>
                            <a:srgbClr val="C00000"/>
                          </a:solidFill>
                        </a:rPr>
                        <a:t>육성 </a:t>
                      </a:r>
                    </a:p>
                    <a:p>
                      <a:pPr latinLnBrk="1"/>
                      <a:endParaRPr lang="ko-KR" altLang="en-US" dirty="0"/>
                    </a:p>
                  </a:txBody>
                  <a:tcPr anchor="ctr">
                    <a:solidFill>
                      <a:srgbClr val="E8E8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9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세가지 제안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2637" y="933453"/>
            <a:ext cx="7920491" cy="3344634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ko-KR" altLang="en-US" dirty="0" smtClean="0"/>
              <a:t>미래 </a:t>
            </a:r>
            <a:r>
              <a:rPr lang="en-US" altLang="ko-KR" dirty="0" smtClean="0"/>
              <a:t>KIST</a:t>
            </a:r>
            <a:r>
              <a:rPr lang="ko-KR" altLang="en-US" smtClean="0"/>
              <a:t>의 경쟁력 제고를 위해 </a:t>
            </a:r>
            <a:r>
              <a:rPr lang="en-US" altLang="ko-KR" b="1" dirty="0" smtClean="0">
                <a:solidFill>
                  <a:srgbClr val="C00000"/>
                </a:solidFill>
              </a:rPr>
              <a:t>KIST </a:t>
            </a:r>
            <a:r>
              <a:rPr lang="ko-KR" altLang="en-US" b="1" smtClean="0">
                <a:solidFill>
                  <a:srgbClr val="C00000"/>
                </a:solidFill>
              </a:rPr>
              <a:t>내의 과학기술 데이터 축적∙관리 체계</a:t>
            </a:r>
            <a:r>
              <a:rPr lang="ko-KR" altLang="en-US" b="1" smtClean="0"/>
              <a:t> </a:t>
            </a:r>
            <a:r>
              <a:rPr lang="ko-KR" altLang="en-US" smtClean="0"/>
              <a:t>구축</a:t>
            </a:r>
            <a:r>
              <a:rPr lang="ko-KR" altLang="en-US" b="1" smtClean="0"/>
              <a:t> </a:t>
            </a:r>
            <a:endParaRPr lang="en-US" altLang="ko-KR" b="1" dirty="0" smtClean="0"/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ko-KR" altLang="en-US" dirty="0" err="1" smtClean="0"/>
              <a:t>빅데이터를</a:t>
            </a:r>
            <a:r>
              <a:rPr lang="ko-KR" altLang="en-US" dirty="0" smtClean="0"/>
              <a:t> 통한 기술개발의 성공사례 개발을 위한 </a:t>
            </a:r>
            <a:r>
              <a:rPr lang="ko-KR" altLang="en-US" b="1" dirty="0" smtClean="0">
                <a:solidFill>
                  <a:srgbClr val="C00000"/>
                </a:solidFill>
              </a:rPr>
              <a:t>시범사업</a:t>
            </a:r>
            <a:r>
              <a:rPr lang="ko-KR" altLang="en-US" b="1" dirty="0" smtClean="0"/>
              <a:t> </a:t>
            </a:r>
            <a:r>
              <a:rPr lang="ko-KR" altLang="en-US" dirty="0" smtClean="0"/>
              <a:t>추진</a:t>
            </a:r>
            <a:endParaRPr lang="en-US" altLang="ko-KR" dirty="0" smtClean="0"/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altLang="ko-KR" dirty="0" smtClean="0"/>
              <a:t>Data-driven Research </a:t>
            </a:r>
            <a:r>
              <a:rPr lang="ko-KR" altLang="en-US" smtClean="0"/>
              <a:t>능력 제고를 위한 </a:t>
            </a:r>
            <a:r>
              <a:rPr lang="en-US" altLang="ko-KR" b="1" dirty="0" smtClean="0">
                <a:solidFill>
                  <a:srgbClr val="C00000"/>
                </a:solidFill>
              </a:rPr>
              <a:t>data science </a:t>
            </a:r>
            <a:r>
              <a:rPr lang="ko-KR" altLang="en-US" b="1" smtClean="0">
                <a:solidFill>
                  <a:srgbClr val="C00000"/>
                </a:solidFill>
              </a:rPr>
              <a:t>육성</a:t>
            </a:r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954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그림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588" y="4842644"/>
            <a:ext cx="2935241" cy="1638803"/>
          </a:xfrm>
          <a:prstGeom prst="rect">
            <a:avLst/>
          </a:prstGeom>
        </p:spPr>
      </p:pic>
      <p:sp>
        <p:nvSpPr>
          <p:cNvPr id="28" name="모서리가 둥근 직사각형 27"/>
          <p:cNvSpPr/>
          <p:nvPr/>
        </p:nvSpPr>
        <p:spPr bwMode="auto">
          <a:xfrm>
            <a:off x="7307671" y="2605021"/>
            <a:ext cx="1465384" cy="1519206"/>
          </a:xfrm>
          <a:prstGeom prst="roundRect">
            <a:avLst>
              <a:gd name="adj" fmla="val 11373"/>
            </a:avLst>
          </a:prstGeom>
          <a:solidFill>
            <a:srgbClr val="FFFFB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000" dirty="0" smtClean="0">
                <a:latin typeface="+mn-ea"/>
              </a:rPr>
              <a:t>특성 분석 센터 </a:t>
            </a:r>
            <a:endParaRPr kumimoji="1" lang="ko-KR" altLang="en-US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K</a:t>
            </a:r>
            <a:r>
              <a:rPr lang="en-US" altLang="ko-KR" dirty="0" smtClean="0"/>
              <a:t>IST </a:t>
            </a:r>
            <a:r>
              <a:rPr lang="en-US" altLang="ko-KR" dirty="0" smtClean="0">
                <a:solidFill>
                  <a:srgbClr val="C00000"/>
                </a:solidFill>
              </a:rPr>
              <a:t>A</a:t>
            </a:r>
            <a:r>
              <a:rPr lang="en-US" altLang="ko-KR" dirty="0" smtClean="0"/>
              <a:t>dvanced </a:t>
            </a:r>
            <a:r>
              <a:rPr lang="en-US" altLang="ko-KR" dirty="0" smtClean="0">
                <a:solidFill>
                  <a:srgbClr val="C00000"/>
                </a:solidFill>
              </a:rPr>
              <a:t>R</a:t>
            </a:r>
            <a:r>
              <a:rPr lang="en-US" altLang="ko-KR" dirty="0" smtClean="0"/>
              <a:t>esearch </a:t>
            </a:r>
            <a:r>
              <a:rPr lang="en-US" altLang="ko-KR" dirty="0" smtClean="0">
                <a:solidFill>
                  <a:srgbClr val="C00000"/>
                </a:solidFill>
              </a:rPr>
              <a:t>S</a:t>
            </a:r>
            <a:r>
              <a:rPr lang="en-US" altLang="ko-KR" dirty="0" smtClean="0"/>
              <a:t>ystem (KARS)</a:t>
            </a:r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 bwMode="auto">
          <a:xfrm>
            <a:off x="2061410" y="1735812"/>
            <a:ext cx="2895600" cy="52938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1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Data Access Interface 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1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(Bulk Downloadable)</a:t>
            </a:r>
            <a:endParaRPr kumimoji="1" lang="ko-KR" altLang="en-US" sz="11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7" name="모서리가 둥근 직사각형 6"/>
          <p:cNvSpPr/>
          <p:nvPr/>
        </p:nvSpPr>
        <p:spPr bwMode="auto">
          <a:xfrm>
            <a:off x="2061410" y="1063442"/>
            <a:ext cx="2895600" cy="501444"/>
          </a:xfrm>
          <a:prstGeom prst="roundRect">
            <a:avLst/>
          </a:prstGeom>
          <a:solidFill>
            <a:srgbClr val="FFDB69"/>
          </a:solidFill>
          <a:ln w="28575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1" dirty="0" smtClean="0">
                <a:solidFill>
                  <a:srgbClr val="C00000"/>
                </a:solidFill>
                <a:latin typeface="+mn-ea"/>
              </a:rPr>
              <a:t>KIST R&amp;D Big </a:t>
            </a:r>
            <a:r>
              <a:rPr kumimoji="1" lang="en-US" altLang="ko-KR" sz="1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latin typeface="+mn-ea"/>
              </a:rPr>
              <a:t>Data </a:t>
            </a:r>
            <a:r>
              <a:rPr kumimoji="1" lang="en-US" altLang="ko-KR" sz="1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latin typeface="+mn-ea"/>
              </a:rPr>
              <a:t>Platform</a:t>
            </a: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1" baseline="0" dirty="0" smtClean="0">
                <a:solidFill>
                  <a:srgbClr val="C00000"/>
                </a:solidFill>
                <a:latin typeface="+mn-ea"/>
              </a:rPr>
              <a:t>(Data Visualizer, Data Mining)</a:t>
            </a:r>
            <a:endParaRPr kumimoji="1" lang="ko-KR" altLang="en-US" sz="1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latin typeface="+mn-ea"/>
            </a:endParaRPr>
          </a:p>
        </p:txBody>
      </p:sp>
      <p:sp>
        <p:nvSpPr>
          <p:cNvPr id="9" name="타원 8"/>
          <p:cNvSpPr/>
          <p:nvPr/>
        </p:nvSpPr>
        <p:spPr bwMode="auto">
          <a:xfrm>
            <a:off x="7362779" y="2956667"/>
            <a:ext cx="591558" cy="31282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7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rPr>
              <a:t>SEM</a:t>
            </a:r>
            <a:endParaRPr kumimoji="1" lang="ko-KR" altLang="en-US" sz="7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0" name="타원 9"/>
          <p:cNvSpPr/>
          <p:nvPr/>
        </p:nvSpPr>
        <p:spPr bwMode="auto">
          <a:xfrm>
            <a:off x="7515179" y="3109067"/>
            <a:ext cx="591558" cy="31282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7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rPr>
              <a:t>TEM</a:t>
            </a:r>
            <a:endParaRPr kumimoji="1" lang="ko-KR" altLang="en-US" sz="7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1" name="타원 10"/>
          <p:cNvSpPr/>
          <p:nvPr/>
        </p:nvSpPr>
        <p:spPr bwMode="auto">
          <a:xfrm>
            <a:off x="7667579" y="3261467"/>
            <a:ext cx="591558" cy="31282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7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rPr>
              <a:t>FTIR/Raman</a:t>
            </a:r>
            <a:endParaRPr kumimoji="1" lang="ko-KR" altLang="en-US" sz="7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4" name="타원 13"/>
          <p:cNvSpPr/>
          <p:nvPr/>
        </p:nvSpPr>
        <p:spPr bwMode="auto">
          <a:xfrm>
            <a:off x="7819979" y="3413867"/>
            <a:ext cx="591558" cy="31282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7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rPr>
              <a:t>XPS</a:t>
            </a:r>
            <a:endParaRPr kumimoji="1" lang="ko-KR" altLang="en-US" sz="7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5" name="타원 14"/>
          <p:cNvSpPr/>
          <p:nvPr/>
        </p:nvSpPr>
        <p:spPr bwMode="auto">
          <a:xfrm>
            <a:off x="7972379" y="3566267"/>
            <a:ext cx="591558" cy="31282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700" dirty="0" smtClean="0">
                <a:latin typeface="+mn-ea"/>
              </a:rPr>
              <a:t>ESCA</a:t>
            </a:r>
            <a:endParaRPr kumimoji="1" lang="ko-KR" altLang="en-US" sz="7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6" name="타원 15"/>
          <p:cNvSpPr/>
          <p:nvPr/>
        </p:nvSpPr>
        <p:spPr bwMode="auto">
          <a:xfrm>
            <a:off x="8124779" y="3718667"/>
            <a:ext cx="591558" cy="31282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700" dirty="0" smtClean="0">
                <a:latin typeface="+mn-ea"/>
              </a:rPr>
              <a:t>X-ray</a:t>
            </a:r>
            <a:endParaRPr kumimoji="1" lang="ko-KR" altLang="en-US" sz="7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7" name="모서리가 둥근 직사각형 16"/>
          <p:cNvSpPr/>
          <p:nvPr/>
        </p:nvSpPr>
        <p:spPr bwMode="auto">
          <a:xfrm>
            <a:off x="7299181" y="2169287"/>
            <a:ext cx="1465384" cy="3125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000" dirty="0" smtClean="0">
                <a:latin typeface="+mn-ea"/>
              </a:rPr>
              <a:t>물성 평가장비 </a:t>
            </a:r>
            <a:r>
              <a:rPr kumimoji="1" lang="en-US" altLang="ko-KR" sz="1000" dirty="0" smtClean="0">
                <a:latin typeface="+mn-ea"/>
              </a:rPr>
              <a:t>(Lab)</a:t>
            </a:r>
            <a:r>
              <a:rPr kumimoji="1" lang="ko-KR" altLang="en-US" sz="1000" smtClean="0">
                <a:latin typeface="+mn-ea"/>
              </a:rPr>
              <a:t> </a:t>
            </a:r>
            <a:endParaRPr kumimoji="1" lang="ko-KR" altLang="en-US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9" name="모서리가 둥근 직사각형 18"/>
          <p:cNvSpPr/>
          <p:nvPr/>
        </p:nvSpPr>
        <p:spPr bwMode="auto">
          <a:xfrm>
            <a:off x="5149516" y="2542673"/>
            <a:ext cx="1569330" cy="470955"/>
          </a:xfrm>
          <a:prstGeom prst="roundRect">
            <a:avLst/>
          </a:prstGeom>
          <a:solidFill>
            <a:srgbClr val="FFDB69"/>
          </a:solidFill>
          <a:ln w="28575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1" dirty="0" smtClean="0">
                <a:solidFill>
                  <a:srgbClr val="C00000"/>
                </a:solidFill>
                <a:latin typeface="+mn-ea"/>
              </a:rPr>
              <a:t>연구 노트 시스템</a:t>
            </a:r>
            <a:endParaRPr kumimoji="1" lang="en-US" altLang="ko-KR" sz="1200" b="1" dirty="0" smtClean="0">
              <a:solidFill>
                <a:srgbClr val="C00000"/>
              </a:solidFill>
              <a:latin typeface="+mn-ea"/>
            </a:endParaRP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200" b="1" dirty="0" smtClean="0">
                <a:solidFill>
                  <a:srgbClr val="C00000"/>
                </a:solidFill>
                <a:latin typeface="+mn-ea"/>
              </a:rPr>
              <a:t>(Metadata/Tag)</a:t>
            </a: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latin typeface="+mn-ea"/>
            </a:endParaRPr>
          </a:p>
        </p:txBody>
      </p:sp>
      <p:sp>
        <p:nvSpPr>
          <p:cNvPr id="20" name="모서리가 둥근 직사각형 19"/>
          <p:cNvSpPr/>
          <p:nvPr/>
        </p:nvSpPr>
        <p:spPr bwMode="auto">
          <a:xfrm>
            <a:off x="7299181" y="1744294"/>
            <a:ext cx="1465384" cy="301800"/>
          </a:xfrm>
          <a:prstGeom prst="roundRect">
            <a:avLst/>
          </a:prstGeom>
          <a:solidFill>
            <a:srgbClr val="CEEA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000" smtClean="0">
                <a:latin typeface="+mn-ea"/>
              </a:rPr>
              <a:t>실험 장비 </a:t>
            </a:r>
            <a:r>
              <a:rPr kumimoji="1" lang="en-US" altLang="ko-KR" sz="1000" dirty="0" smtClean="0">
                <a:latin typeface="+mn-ea"/>
              </a:rPr>
              <a:t>(Lab)</a:t>
            </a:r>
            <a:endParaRPr kumimoji="1" lang="ko-KR" altLang="en-US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3" name="왼쪽/오른쪽 화살표 2"/>
          <p:cNvSpPr/>
          <p:nvPr/>
        </p:nvSpPr>
        <p:spPr bwMode="auto">
          <a:xfrm>
            <a:off x="1323662" y="1806430"/>
            <a:ext cx="708400" cy="403370"/>
          </a:xfrm>
          <a:prstGeom prst="leftRight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6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굴림" pitchFamily="50" charset="-127"/>
            </a:endParaRPr>
          </a:p>
        </p:txBody>
      </p:sp>
      <p:sp>
        <p:nvSpPr>
          <p:cNvPr id="8" name="순서도: 자기 디스크 7"/>
          <p:cNvSpPr/>
          <p:nvPr/>
        </p:nvSpPr>
        <p:spPr bwMode="auto">
          <a:xfrm>
            <a:off x="301620" y="1667048"/>
            <a:ext cx="992695" cy="653846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600" b="1" dirty="0" smtClean="0">
              <a:latin typeface="+mn-ea"/>
            </a:endParaRPr>
          </a:p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900" dirty="0" smtClean="0">
                <a:latin typeface="+mn-ea"/>
              </a:rPr>
              <a:t>외부 </a:t>
            </a:r>
            <a:r>
              <a:rPr kumimoji="1" lang="en-US" altLang="ko-KR" sz="900" dirty="0" smtClean="0">
                <a:latin typeface="+mn-ea"/>
              </a:rPr>
              <a:t>public DB</a:t>
            </a:r>
            <a:endParaRPr kumimoji="1" lang="ko-KR" altLang="en-US" sz="9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2061410" y="2882375"/>
            <a:ext cx="2680981" cy="1133759"/>
            <a:chOff x="1842837" y="3977780"/>
            <a:chExt cx="3052010" cy="1135555"/>
          </a:xfrm>
          <a:solidFill>
            <a:schemeClr val="bg1">
              <a:lumMod val="95000"/>
            </a:schemeClr>
          </a:solidFill>
        </p:grpSpPr>
        <p:sp>
          <p:nvSpPr>
            <p:cNvPr id="21" name="순서도: 자기 디스크 20"/>
            <p:cNvSpPr/>
            <p:nvPr/>
          </p:nvSpPr>
          <p:spPr bwMode="auto">
            <a:xfrm>
              <a:off x="1842837" y="3977781"/>
              <a:ext cx="1147011" cy="652357"/>
            </a:xfrm>
            <a:prstGeom prst="flowChartMagneticDisk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dirty="0" smtClean="0">
                  <a:latin typeface="+mn-ea"/>
                </a:rPr>
                <a:t>KIST R&amp;D Data Bank</a:t>
              </a:r>
              <a:endParaRPr kumimoji="1" lang="ko-KR" altLang="en-US" sz="9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22" name="순서도: 자기 디스크 21"/>
            <p:cNvSpPr/>
            <p:nvPr/>
          </p:nvSpPr>
          <p:spPr bwMode="auto">
            <a:xfrm>
              <a:off x="2508584" y="4460978"/>
              <a:ext cx="1147011" cy="652357"/>
            </a:xfrm>
            <a:prstGeom prst="flowChartMagneticDisk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dirty="0" smtClean="0">
                  <a:latin typeface="+mn-ea"/>
                </a:rPr>
                <a:t>KIST R&amp;D Data Bank</a:t>
              </a:r>
              <a:endParaRPr kumimoji="1" lang="ko-KR" altLang="en-US" sz="9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23" name="순서도: 자기 디스크 22"/>
            <p:cNvSpPr/>
            <p:nvPr/>
          </p:nvSpPr>
          <p:spPr bwMode="auto">
            <a:xfrm>
              <a:off x="3193882" y="3977780"/>
              <a:ext cx="1147011" cy="652357"/>
            </a:xfrm>
            <a:prstGeom prst="flowChartMagneticDisk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dirty="0" smtClean="0">
                  <a:latin typeface="+mn-ea"/>
                </a:rPr>
                <a:t>KIST R&amp;D Data Bank</a:t>
              </a:r>
              <a:endParaRPr kumimoji="1" lang="ko-KR" altLang="en-US" sz="9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24" name="순서도: 자기 디스크 23"/>
            <p:cNvSpPr/>
            <p:nvPr/>
          </p:nvSpPr>
          <p:spPr bwMode="auto">
            <a:xfrm>
              <a:off x="3747836" y="4460978"/>
              <a:ext cx="1147011" cy="652357"/>
            </a:xfrm>
            <a:prstGeom prst="flowChartMagneticDisk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900" dirty="0" smtClean="0">
                  <a:latin typeface="+mn-ea"/>
                </a:rPr>
                <a:t>KIST R&amp;D Data Bank</a:t>
              </a:r>
              <a:endParaRPr kumimoji="1" lang="ko-KR" altLang="en-US" sz="9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</p:grpSp>
      <p:sp>
        <p:nvSpPr>
          <p:cNvPr id="25" name="순서도: 다중 문서 24"/>
          <p:cNvSpPr/>
          <p:nvPr/>
        </p:nvSpPr>
        <p:spPr bwMode="auto">
          <a:xfrm>
            <a:off x="7362779" y="4247420"/>
            <a:ext cx="1309651" cy="690405"/>
          </a:xfrm>
          <a:prstGeom prst="flowChartMultidocument">
            <a:avLst/>
          </a:prstGeom>
          <a:solidFill>
            <a:srgbClr val="C9F1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dirty="0" smtClean="0">
                <a:latin typeface="+mn-ea"/>
              </a:rPr>
              <a:t>Simulation </a:t>
            </a:r>
            <a:r>
              <a:rPr kumimoji="1" lang="en-US" altLang="ko-KR" sz="1000" dirty="0">
                <a:latin typeface="+mn-ea"/>
              </a:rPr>
              <a:t>Platforms</a:t>
            </a:r>
            <a:endParaRPr kumimoji="1" lang="ko-KR" altLang="en-US" sz="1000">
              <a:latin typeface="+mn-ea"/>
            </a:endParaRPr>
          </a:p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23662" y="1889281"/>
            <a:ext cx="7432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</a:rPr>
              <a:t>Data </a:t>
            </a:r>
            <a:r>
              <a:rPr lang="ko-KR" altLang="en-US" sz="900" smtClean="0">
                <a:solidFill>
                  <a:schemeClr val="bg1"/>
                </a:solidFill>
              </a:rPr>
              <a:t>연동</a:t>
            </a:r>
            <a:endParaRPr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30" name="왼쪽 중괄호 29"/>
          <p:cNvSpPr/>
          <p:nvPr/>
        </p:nvSpPr>
        <p:spPr bwMode="auto">
          <a:xfrm>
            <a:off x="6989900" y="1923488"/>
            <a:ext cx="232610" cy="2800467"/>
          </a:xfrm>
          <a:prstGeom prst="leftBrace">
            <a:avLst>
              <a:gd name="adj1" fmla="val 70402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cxnSp>
        <p:nvCxnSpPr>
          <p:cNvPr id="33" name="구부러진 연결선 32"/>
          <p:cNvCxnSpPr>
            <a:stCxn id="30" idx="1"/>
            <a:endCxn id="19" idx="3"/>
          </p:cNvCxnSpPr>
          <p:nvPr/>
        </p:nvCxnSpPr>
        <p:spPr bwMode="auto">
          <a:xfrm rot="10800000">
            <a:off x="6718846" y="2778152"/>
            <a:ext cx="271054" cy="54557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구부러진 연결선 45"/>
          <p:cNvCxnSpPr>
            <a:stCxn id="19" idx="1"/>
            <a:endCxn id="24" idx="4"/>
          </p:cNvCxnSpPr>
          <p:nvPr/>
        </p:nvCxnSpPr>
        <p:spPr bwMode="auto">
          <a:xfrm rot="10800000" flipV="1">
            <a:off x="4742392" y="2778150"/>
            <a:ext cx="407125" cy="91232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" name="위쪽/아래쪽 화살표 58"/>
          <p:cNvSpPr/>
          <p:nvPr/>
        </p:nvSpPr>
        <p:spPr bwMode="auto">
          <a:xfrm>
            <a:off x="3348630" y="2320894"/>
            <a:ext cx="321158" cy="457257"/>
          </a:xfrm>
          <a:prstGeom prst="upDown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cxnSp>
        <p:nvCxnSpPr>
          <p:cNvPr id="62" name="직선 연결선 61"/>
          <p:cNvCxnSpPr>
            <a:stCxn id="7" idx="2"/>
            <a:endCxn id="4" idx="0"/>
          </p:cNvCxnSpPr>
          <p:nvPr/>
        </p:nvCxnSpPr>
        <p:spPr bwMode="auto">
          <a:xfrm>
            <a:off x="3509210" y="1564886"/>
            <a:ext cx="0" cy="1709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구부러진 연결선 65"/>
          <p:cNvCxnSpPr>
            <a:stCxn id="7" idx="3"/>
            <a:endCxn id="19" idx="0"/>
          </p:cNvCxnSpPr>
          <p:nvPr/>
        </p:nvCxnSpPr>
        <p:spPr bwMode="auto">
          <a:xfrm>
            <a:off x="4957010" y="1314164"/>
            <a:ext cx="977171" cy="1228509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모서리가 둥근 직사각형 71"/>
          <p:cNvSpPr/>
          <p:nvPr/>
        </p:nvSpPr>
        <p:spPr bwMode="auto">
          <a:xfrm>
            <a:off x="2061409" y="4454691"/>
            <a:ext cx="2895600" cy="27443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dirty="0" smtClean="0">
                <a:solidFill>
                  <a:schemeClr val="bg1"/>
                </a:solidFill>
                <a:latin typeface="+mn-ea"/>
              </a:rPr>
              <a:t>비정형 </a:t>
            </a:r>
            <a:r>
              <a:rPr kumimoji="1" lang="en-US" altLang="ko-KR" sz="11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Data Collection System</a:t>
            </a:r>
            <a:endParaRPr kumimoji="1" lang="ko-KR" altLang="en-US" sz="11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75" name="위쪽 화살표 74"/>
          <p:cNvSpPr/>
          <p:nvPr/>
        </p:nvSpPr>
        <p:spPr bwMode="auto">
          <a:xfrm>
            <a:off x="3365657" y="4076355"/>
            <a:ext cx="322791" cy="306188"/>
          </a:xfrm>
          <a:prstGeom prst="up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5830641" y="295739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①</a:t>
            </a:r>
          </a:p>
        </p:txBody>
      </p:sp>
      <p:sp>
        <p:nvSpPr>
          <p:cNvPr id="78" name="직사각형 77"/>
          <p:cNvSpPr/>
          <p:nvPr/>
        </p:nvSpPr>
        <p:spPr>
          <a:xfrm>
            <a:off x="8123231" y="286277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②</a:t>
            </a:r>
          </a:p>
        </p:txBody>
      </p:sp>
      <p:sp>
        <p:nvSpPr>
          <p:cNvPr id="79" name="직사각형 78"/>
          <p:cNvSpPr/>
          <p:nvPr/>
        </p:nvSpPr>
        <p:spPr>
          <a:xfrm>
            <a:off x="4906349" y="450791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③</a:t>
            </a:r>
          </a:p>
        </p:txBody>
      </p:sp>
      <p:sp>
        <p:nvSpPr>
          <p:cNvPr id="80" name="직사각형 79"/>
          <p:cNvSpPr/>
          <p:nvPr/>
        </p:nvSpPr>
        <p:spPr>
          <a:xfrm>
            <a:off x="4227261" y="304332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④</a:t>
            </a:r>
          </a:p>
        </p:txBody>
      </p:sp>
      <p:sp>
        <p:nvSpPr>
          <p:cNvPr id="81" name="직사각형 80"/>
          <p:cNvSpPr/>
          <p:nvPr/>
        </p:nvSpPr>
        <p:spPr>
          <a:xfrm>
            <a:off x="1470113" y="158311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⑤</a:t>
            </a:r>
          </a:p>
        </p:txBody>
      </p:sp>
      <p:sp>
        <p:nvSpPr>
          <p:cNvPr id="82" name="직사각형 81"/>
          <p:cNvSpPr/>
          <p:nvPr/>
        </p:nvSpPr>
        <p:spPr>
          <a:xfrm>
            <a:off x="4906349" y="97747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⑥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59573" y="5387197"/>
            <a:ext cx="3493264" cy="1046440"/>
          </a:xfrm>
          <a:prstGeom prst="rect">
            <a:avLst/>
          </a:prstGeom>
          <a:solidFill>
            <a:srgbClr val="E8E8F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sz="1400" b="1" dirty="0" smtClean="0">
                <a:solidFill>
                  <a:srgbClr val="C00000"/>
                </a:solidFill>
              </a:rPr>
              <a:t>&lt;Basic Concept of the System&gt;</a:t>
            </a:r>
          </a:p>
          <a:p>
            <a:pPr marL="285750" indent="-1968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100" dirty="0" smtClean="0"/>
              <a:t>일상적 연구활동 </a:t>
            </a:r>
            <a:r>
              <a:rPr lang="en-US" altLang="ko-KR" sz="1100" dirty="0" smtClean="0"/>
              <a:t>(</a:t>
            </a:r>
            <a:r>
              <a:rPr lang="ko-KR" altLang="en-US" sz="1100" smtClean="0"/>
              <a:t>연구노트작성</a:t>
            </a:r>
            <a:r>
              <a:rPr lang="en-US" altLang="ko-KR" sz="1100" dirty="0" smtClean="0"/>
              <a:t>)</a:t>
            </a:r>
            <a:r>
              <a:rPr lang="ko-KR" altLang="en-US" sz="1100" smtClean="0"/>
              <a:t> </a:t>
            </a:r>
            <a:r>
              <a:rPr lang="ko-KR" altLang="en-US" sz="1100" dirty="0" smtClean="0"/>
              <a:t>자체가 </a:t>
            </a:r>
            <a:r>
              <a:rPr lang="en-US" altLang="ko-KR" sz="1100" dirty="0" smtClean="0"/>
              <a:t>DB</a:t>
            </a:r>
            <a:r>
              <a:rPr lang="ko-KR" altLang="en-US" sz="1100" smtClean="0"/>
              <a:t>화 </a:t>
            </a:r>
            <a:endParaRPr lang="en-US" altLang="ko-KR" sz="1100" dirty="0" smtClean="0"/>
          </a:p>
          <a:p>
            <a:pPr marL="285750" indent="-1968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100" dirty="0" smtClean="0"/>
              <a:t>기존의 비정형 데이터 및 </a:t>
            </a:r>
            <a:r>
              <a:rPr lang="en-US" altLang="ko-KR" sz="1100" dirty="0" smtClean="0"/>
              <a:t>KIST </a:t>
            </a:r>
            <a:r>
              <a:rPr lang="ko-KR" altLang="en-US" sz="1100" smtClean="0"/>
              <a:t>외부 </a:t>
            </a:r>
            <a:r>
              <a:rPr lang="en-US" altLang="ko-KR" sz="1100" dirty="0" smtClean="0"/>
              <a:t>DB</a:t>
            </a:r>
            <a:r>
              <a:rPr lang="ko-KR" altLang="en-US" sz="1100" smtClean="0"/>
              <a:t>의 통합  </a:t>
            </a:r>
            <a:endParaRPr lang="en-US" altLang="ko-KR" sz="1100" dirty="0" smtClean="0"/>
          </a:p>
          <a:p>
            <a:pPr marL="285750" indent="-1968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sz="1100" dirty="0" smtClean="0"/>
              <a:t>축적된 </a:t>
            </a:r>
            <a:r>
              <a:rPr lang="en-US" altLang="ko-KR" sz="1100" dirty="0" smtClean="0"/>
              <a:t>data</a:t>
            </a:r>
            <a:r>
              <a:rPr lang="ko-KR" altLang="en-US" sz="1100" smtClean="0"/>
              <a:t>의 활용 플랫폼 제공</a:t>
            </a:r>
            <a:endParaRPr lang="en-US" altLang="ko-KR" sz="1100" dirty="0" smtClean="0"/>
          </a:p>
        </p:txBody>
      </p:sp>
      <p:sp>
        <p:nvSpPr>
          <p:cNvPr id="42" name="직사각형 41"/>
          <p:cNvSpPr/>
          <p:nvPr/>
        </p:nvSpPr>
        <p:spPr>
          <a:xfrm>
            <a:off x="8040363" y="435462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②</a:t>
            </a:r>
          </a:p>
        </p:txBody>
      </p:sp>
      <p:cxnSp>
        <p:nvCxnSpPr>
          <p:cNvPr id="6" name="구부러진 연결선 5"/>
          <p:cNvCxnSpPr>
            <a:endCxn id="77" idx="2"/>
          </p:cNvCxnSpPr>
          <p:nvPr/>
        </p:nvCxnSpPr>
        <p:spPr bwMode="auto">
          <a:xfrm flipV="1">
            <a:off x="4781162" y="3326726"/>
            <a:ext cx="1257228" cy="534303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6982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    </a:t>
            </a:r>
            <a:r>
              <a:rPr lang="ko-KR" altLang="en-US" sz="2800" dirty="0" smtClean="0"/>
              <a:t>연구노트 시스템</a:t>
            </a:r>
            <a:endParaRPr lang="ko-KR" alt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2638" y="933452"/>
            <a:ext cx="7969476" cy="5353048"/>
          </a:xfrm>
        </p:spPr>
        <p:txBody>
          <a:bodyPr/>
          <a:lstStyle/>
          <a:p>
            <a:r>
              <a:rPr lang="ko-KR" altLang="en-US" sz="1800" b="1" dirty="0" smtClean="0">
                <a:solidFill>
                  <a:srgbClr val="C00000"/>
                </a:solidFill>
              </a:rPr>
              <a:t>기능 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실험 </a:t>
            </a:r>
            <a:r>
              <a:rPr lang="en-US" altLang="ko-KR" sz="1600" dirty="0" smtClean="0"/>
              <a:t>data (</a:t>
            </a:r>
            <a:r>
              <a:rPr lang="ko-KR" altLang="en-US" sz="1600" smtClean="0"/>
              <a:t>분야별 </a:t>
            </a:r>
            <a:r>
              <a:rPr lang="en-US" altLang="ko-KR" sz="1600" dirty="0" smtClean="0"/>
              <a:t>workflow </a:t>
            </a:r>
            <a:r>
              <a:rPr lang="ko-KR" altLang="en-US" sz="1600" smtClean="0"/>
              <a:t>분석을 통한 특화</a:t>
            </a:r>
            <a:r>
              <a:rPr lang="en-US" altLang="ko-KR" sz="1600" dirty="0" smtClean="0"/>
              <a:t>) </a:t>
            </a:r>
          </a:p>
          <a:p>
            <a:pPr lvl="1"/>
            <a:r>
              <a:rPr lang="ko-KR" altLang="en-US" sz="1600" dirty="0" smtClean="0"/>
              <a:t>계산 </a:t>
            </a:r>
            <a:r>
              <a:rPr lang="en-US" altLang="ko-KR" sz="1600" dirty="0" smtClean="0"/>
              <a:t>data : </a:t>
            </a:r>
            <a:r>
              <a:rPr lang="ko-KR" altLang="en-US" sz="1600" smtClean="0"/>
              <a:t>계산 </a:t>
            </a:r>
            <a:r>
              <a:rPr lang="en-US" altLang="ko-KR" sz="1600" dirty="0" smtClean="0"/>
              <a:t>HW/</a:t>
            </a:r>
            <a:r>
              <a:rPr lang="ko-KR" altLang="en-US" sz="1600" smtClean="0"/>
              <a:t>플랫폼과 연동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정형 </a:t>
            </a:r>
            <a:r>
              <a:rPr lang="en-US" altLang="ko-KR" sz="1600" dirty="0" smtClean="0"/>
              <a:t>metadata + </a:t>
            </a:r>
            <a:r>
              <a:rPr lang="ko-KR" altLang="en-US" sz="1600" smtClean="0"/>
              <a:t>비정형 </a:t>
            </a:r>
            <a:r>
              <a:rPr lang="en-US" altLang="ko-KR" sz="1600" dirty="0" smtClean="0"/>
              <a:t>tagging </a:t>
            </a:r>
          </a:p>
          <a:p>
            <a:pPr lvl="1"/>
            <a:r>
              <a:rPr lang="ko-KR" altLang="en-US" sz="1600" dirty="0" smtClean="0"/>
              <a:t>프로젝트 기반의 </a:t>
            </a:r>
            <a:r>
              <a:rPr lang="en-US" altLang="ko-KR" sz="1600" dirty="0" smtClean="0"/>
              <a:t>data </a:t>
            </a:r>
            <a:r>
              <a:rPr lang="ko-KR" altLang="en-US" sz="1600" smtClean="0"/>
              <a:t>관리 및 공유</a:t>
            </a:r>
            <a:endParaRPr lang="en-US" altLang="ko-KR" sz="1600" dirty="0" smtClean="0"/>
          </a:p>
          <a:p>
            <a:pPr>
              <a:spcBef>
                <a:spcPts val="1800"/>
              </a:spcBef>
            </a:pPr>
            <a:r>
              <a:rPr lang="ko-KR" altLang="en-US" sz="1800" b="1" dirty="0" smtClean="0">
                <a:solidFill>
                  <a:srgbClr val="C00000"/>
                </a:solidFill>
              </a:rPr>
              <a:t>사용자 유인요소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편리하고 효율적인 연구자료 관리 환경 제공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연구자간</a:t>
            </a:r>
            <a:r>
              <a:rPr lang="en-US" altLang="ko-KR" sz="1600" dirty="0" smtClean="0"/>
              <a:t> networking</a:t>
            </a:r>
            <a:r>
              <a:rPr lang="ko-KR" altLang="en-US" sz="1600" smtClean="0"/>
              <a:t>을 지원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관련 </a:t>
            </a:r>
            <a:r>
              <a:rPr lang="en-US" altLang="ko-KR" sz="1600" dirty="0" smtClean="0"/>
              <a:t>reference </a:t>
            </a:r>
            <a:r>
              <a:rPr lang="ko-KR" altLang="en-US" sz="1600" smtClean="0"/>
              <a:t>자료 제공</a:t>
            </a:r>
            <a:endParaRPr lang="en-US" altLang="ko-KR" sz="1600" dirty="0" smtClean="0"/>
          </a:p>
          <a:p>
            <a:pPr>
              <a:spcBef>
                <a:spcPts val="1800"/>
              </a:spcBef>
            </a:pPr>
            <a:r>
              <a:rPr lang="ko-KR" altLang="en-US" sz="1800" b="1" dirty="0" smtClean="0">
                <a:solidFill>
                  <a:srgbClr val="C00000"/>
                </a:solidFill>
              </a:rPr>
              <a:t>혜택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연구자 관점 </a:t>
            </a:r>
            <a:r>
              <a:rPr lang="en-US" altLang="ko-KR" sz="1600" dirty="0" smtClean="0"/>
              <a:t>: </a:t>
            </a:r>
            <a:r>
              <a:rPr lang="ko-KR" altLang="en-US" sz="1600" smtClean="0"/>
              <a:t>연구노트를 작성함으로써 다양한 연구지원 서비스를 받게 됨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데이터</a:t>
            </a:r>
            <a:r>
              <a:rPr lang="en-US" altLang="ko-KR" sz="1600" dirty="0" smtClean="0"/>
              <a:t> </a:t>
            </a:r>
            <a:r>
              <a:rPr lang="ko-KR" altLang="en-US" sz="1600" smtClean="0"/>
              <a:t>관점 </a:t>
            </a:r>
            <a:r>
              <a:rPr lang="en-US" altLang="ko-KR" sz="1600" dirty="0" smtClean="0"/>
              <a:t>: </a:t>
            </a:r>
            <a:r>
              <a:rPr lang="ko-KR" altLang="en-US" sz="1600" smtClean="0"/>
              <a:t>연구자의 연구행위 자체가 </a:t>
            </a:r>
            <a:r>
              <a:rPr lang="en-US" altLang="ko-KR" sz="1600" dirty="0" smtClean="0"/>
              <a:t>data</a:t>
            </a:r>
            <a:r>
              <a:rPr lang="ko-KR" altLang="en-US" sz="1600" smtClean="0"/>
              <a:t>로 축적</a:t>
            </a:r>
            <a:endParaRPr lang="en-US" altLang="ko-KR" sz="1600" dirty="0" smtClean="0"/>
          </a:p>
          <a:p>
            <a:pPr lvl="1"/>
            <a:r>
              <a:rPr lang="en-US" altLang="ko-KR" sz="1600" dirty="0" smtClean="0"/>
              <a:t>KIST IP</a:t>
            </a:r>
            <a:r>
              <a:rPr lang="ko-KR" altLang="en-US" sz="1600" smtClean="0"/>
              <a:t> </a:t>
            </a:r>
            <a:r>
              <a:rPr lang="ko-KR" altLang="en-US" sz="1600" dirty="0" smtClean="0"/>
              <a:t>관점 </a:t>
            </a:r>
            <a:r>
              <a:rPr lang="en-US" altLang="ko-KR" sz="1600" dirty="0" smtClean="0"/>
              <a:t>: </a:t>
            </a:r>
            <a:r>
              <a:rPr lang="ko-KR" altLang="en-US" sz="1600" smtClean="0"/>
              <a:t>연구노트를 통한 지적재산 보호</a:t>
            </a:r>
            <a:r>
              <a:rPr lang="en-US" altLang="ko-KR" sz="1600" dirty="0" smtClean="0"/>
              <a:t> </a:t>
            </a:r>
            <a:r>
              <a:rPr lang="ko-KR" altLang="en-US" sz="1600" smtClean="0"/>
              <a:t> </a:t>
            </a:r>
            <a:endParaRPr lang="en-US" altLang="ko-KR" sz="1600" dirty="0" smtClean="0"/>
          </a:p>
          <a:p>
            <a:pPr lvl="1"/>
            <a:endParaRPr lang="en-US" altLang="ko-KR" sz="1600" dirty="0" smtClean="0"/>
          </a:p>
          <a:p>
            <a:pPr lvl="1"/>
            <a:endParaRPr lang="en-US" altLang="ko-KR" sz="1600" dirty="0" smtClean="0"/>
          </a:p>
        </p:txBody>
      </p:sp>
      <p:sp>
        <p:nvSpPr>
          <p:cNvPr id="6" name="직사각형 5"/>
          <p:cNvSpPr/>
          <p:nvPr/>
        </p:nvSpPr>
        <p:spPr>
          <a:xfrm>
            <a:off x="686934" y="120316"/>
            <a:ext cx="512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200" b="1" dirty="0"/>
              <a:t>①</a:t>
            </a:r>
          </a:p>
        </p:txBody>
      </p:sp>
    </p:spTree>
    <p:extLst>
      <p:ext uri="{BB962C8B-B14F-4D97-AF65-F5344CB8AC3E}">
        <p14:creationId xmlns:p14="http://schemas.microsoft.com/office/powerpoint/2010/main" val="38760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     </a:t>
            </a:r>
            <a:r>
              <a:rPr lang="ko-KR" altLang="en-US" sz="2800" dirty="0" smtClean="0"/>
              <a:t>특성분석센터 </a:t>
            </a:r>
            <a:r>
              <a:rPr lang="en-US" altLang="ko-KR" sz="2800" dirty="0" smtClean="0"/>
              <a:t>Data Infra </a:t>
            </a:r>
            <a:r>
              <a:rPr lang="en-US" altLang="ko-KR" sz="2800" dirty="0" smtClean="0">
                <a:solidFill>
                  <a:srgbClr val="FF0000"/>
                </a:solidFill>
              </a:rPr>
              <a:t>/ </a:t>
            </a:r>
            <a:r>
              <a:rPr lang="ko-KR" altLang="en-US" sz="2800" smtClean="0">
                <a:solidFill>
                  <a:srgbClr val="FF0000"/>
                </a:solidFill>
              </a:rPr>
              <a:t>초안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4474" y="925288"/>
            <a:ext cx="7895998" cy="4943475"/>
          </a:xfrm>
        </p:spPr>
        <p:txBody>
          <a:bodyPr/>
          <a:lstStyle/>
          <a:p>
            <a:r>
              <a:rPr lang="ko-KR" altLang="en-US" sz="1800" b="1" dirty="0" smtClean="0">
                <a:solidFill>
                  <a:srgbClr val="C00000"/>
                </a:solidFill>
              </a:rPr>
              <a:t>기능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연구노트와 분석 데이터의 연동 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연구노트 작성만으로 분석 자료의 </a:t>
            </a:r>
            <a:r>
              <a:rPr lang="en-US" altLang="ko-KR" sz="1600" dirty="0" smtClean="0"/>
              <a:t>tagging </a:t>
            </a:r>
            <a:r>
              <a:rPr lang="ko-KR" altLang="en-US" sz="1600" smtClean="0"/>
              <a:t>및 m</a:t>
            </a:r>
            <a:r>
              <a:rPr lang="en-US" altLang="ko-KR" sz="1600" dirty="0" smtClean="0"/>
              <a:t>eta data </a:t>
            </a:r>
            <a:r>
              <a:rPr lang="ko-KR" altLang="en-US" sz="1600" smtClean="0"/>
              <a:t>입력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분석장비의 </a:t>
            </a:r>
            <a:r>
              <a:rPr lang="en-US" altLang="ko-KR" sz="1600" dirty="0"/>
              <a:t>data </a:t>
            </a:r>
            <a:r>
              <a:rPr lang="ko-KR" altLang="en-US" sz="1600"/>
              <a:t>전송 </a:t>
            </a:r>
            <a:r>
              <a:rPr lang="en-US" altLang="ko-KR" sz="1600" dirty="0"/>
              <a:t>infra : </a:t>
            </a:r>
            <a:r>
              <a:rPr lang="ko-KR" altLang="en-US" sz="1600" smtClean="0"/>
              <a:t>분석결과는 </a:t>
            </a:r>
            <a:r>
              <a:rPr lang="en-US" altLang="ko-KR" sz="1600" dirty="0" smtClean="0"/>
              <a:t>data </a:t>
            </a:r>
            <a:r>
              <a:rPr lang="en-US" altLang="ko-KR" sz="1600" dirty="0"/>
              <a:t>bank</a:t>
            </a:r>
            <a:r>
              <a:rPr lang="ko-KR" altLang="en-US" sz="1600"/>
              <a:t>에 </a:t>
            </a:r>
            <a:r>
              <a:rPr lang="ko-KR" altLang="en-US" sz="1600" smtClean="0"/>
              <a:t>축적 관리 </a:t>
            </a:r>
            <a:endParaRPr lang="en-US" altLang="ko-KR" sz="1600" dirty="0" smtClean="0"/>
          </a:p>
          <a:p>
            <a:pPr>
              <a:spcBef>
                <a:spcPts val="1800"/>
              </a:spcBef>
            </a:pPr>
            <a:r>
              <a:rPr lang="ko-KR" altLang="en-US" sz="1800" b="1" dirty="0" smtClean="0">
                <a:solidFill>
                  <a:srgbClr val="C00000"/>
                </a:solidFill>
              </a:rPr>
              <a:t>사용자 유인요소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기존 자료를 통한 분석조건의 최적화 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연구자료 관리의 체계성과 편리성 제공</a:t>
            </a:r>
            <a:endParaRPr lang="en-US" altLang="ko-KR" sz="1600" dirty="0" smtClean="0"/>
          </a:p>
          <a:p>
            <a:pPr lvl="1"/>
            <a:r>
              <a:rPr lang="ko-KR" altLang="en-US" sz="1600" dirty="0" smtClean="0">
                <a:ea typeface="+mj-ea"/>
              </a:rPr>
              <a:t>분석 예약시스템과 연동</a:t>
            </a:r>
            <a:endParaRPr lang="en-US" altLang="ko-KR" sz="1600" dirty="0" smtClean="0">
              <a:ea typeface="+mj-ea"/>
            </a:endParaRPr>
          </a:p>
          <a:p>
            <a:pPr>
              <a:spcBef>
                <a:spcPts val="1800"/>
              </a:spcBef>
            </a:pPr>
            <a:r>
              <a:rPr lang="ko-KR" altLang="en-US" sz="1800" b="1" dirty="0" smtClean="0">
                <a:solidFill>
                  <a:srgbClr val="C00000"/>
                </a:solidFill>
              </a:rPr>
              <a:t>혜택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사용자 관점 </a:t>
            </a:r>
            <a:r>
              <a:rPr lang="en-US" altLang="ko-KR" sz="1600" dirty="0" smtClean="0"/>
              <a:t>: </a:t>
            </a:r>
            <a:r>
              <a:rPr lang="ko-KR" altLang="en-US" sz="1600" smtClean="0"/>
              <a:t>분석의 편리성과 자료 점검의 </a:t>
            </a:r>
            <a:endParaRPr lang="en-US" altLang="ko-KR" sz="1600" dirty="0"/>
          </a:p>
          <a:p>
            <a:pPr lvl="1"/>
            <a:r>
              <a:rPr lang="ko-KR" altLang="en-US" sz="1600" dirty="0" smtClean="0"/>
              <a:t>분석센터 관점 </a:t>
            </a:r>
            <a:r>
              <a:rPr lang="en-US" altLang="ko-KR" sz="1600" dirty="0" smtClean="0"/>
              <a:t>:</a:t>
            </a:r>
          </a:p>
          <a:p>
            <a:pPr lvl="1"/>
            <a:r>
              <a:rPr lang="ko-KR" altLang="en-US" sz="1600" dirty="0" err="1" smtClean="0"/>
              <a:t>빅데이터</a:t>
            </a:r>
            <a:r>
              <a:rPr lang="ko-KR" altLang="en-US" sz="1600" dirty="0" smtClean="0"/>
              <a:t> 관점 </a:t>
            </a:r>
            <a:r>
              <a:rPr lang="en-US" altLang="ko-KR" sz="1600" dirty="0" smtClean="0"/>
              <a:t>: </a:t>
            </a:r>
            <a:r>
              <a:rPr lang="ko-KR" altLang="en-US" sz="1600" smtClean="0"/>
              <a:t>분석활동의 결과가 활용가능한 데이터로 축적</a:t>
            </a:r>
            <a:endParaRPr lang="en-US" altLang="ko-KR" sz="1600" dirty="0" smtClean="0"/>
          </a:p>
          <a:p>
            <a:pPr lvl="1"/>
            <a:r>
              <a:rPr lang="en-US" altLang="ko-KR" sz="1600" dirty="0" smtClean="0"/>
              <a:t>KIST IP </a:t>
            </a:r>
            <a:r>
              <a:rPr lang="ko-KR" altLang="en-US" sz="1600" smtClean="0"/>
              <a:t>관점 </a:t>
            </a:r>
            <a:r>
              <a:rPr lang="en-US" altLang="ko-KR" sz="1600" dirty="0" smtClean="0"/>
              <a:t>: </a:t>
            </a:r>
            <a:r>
              <a:rPr lang="ko-KR" altLang="en-US" sz="1600" smtClean="0"/>
              <a:t>연구노트의 실효성 증가 </a:t>
            </a:r>
            <a:endParaRPr lang="en-US" altLang="ko-KR" sz="1600" dirty="0"/>
          </a:p>
          <a:p>
            <a:pPr>
              <a:spcBef>
                <a:spcPts val="1800"/>
              </a:spcBef>
            </a:pPr>
            <a:endParaRPr lang="en-US" altLang="ko-KR" sz="1800" b="1" dirty="0" smtClean="0">
              <a:solidFill>
                <a:srgbClr val="C0000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66596" y="99719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/>
              <a:t>②</a:t>
            </a:r>
          </a:p>
        </p:txBody>
      </p:sp>
      <p:sp>
        <p:nvSpPr>
          <p:cNvPr id="5" name="직사각형 4"/>
          <p:cNvSpPr/>
          <p:nvPr/>
        </p:nvSpPr>
        <p:spPr bwMode="auto">
          <a:xfrm rot="20192551">
            <a:off x="2758966" y="3192517"/>
            <a:ext cx="3752193" cy="945931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800" b="1" dirty="0" smtClean="0">
                <a:latin typeface="Georgia" pitchFamily="18" charset="0"/>
                <a:ea typeface="굴림" pitchFamily="50" charset="-127"/>
              </a:rPr>
              <a:t>초안</a:t>
            </a:r>
            <a:endParaRPr kumimoji="1" lang="ko-KR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81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74474" y="129655"/>
            <a:ext cx="7772400" cy="590550"/>
          </a:xfrm>
        </p:spPr>
        <p:txBody>
          <a:bodyPr/>
          <a:lstStyle/>
          <a:p>
            <a:r>
              <a:rPr lang="ko-KR" altLang="en-US" dirty="0" smtClean="0"/>
              <a:t>     </a:t>
            </a:r>
            <a:r>
              <a:rPr lang="ko-KR" altLang="en-US" sz="2800" dirty="0" smtClean="0"/>
              <a:t>계산과학 플랫폼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4474" y="925288"/>
            <a:ext cx="7895998" cy="4943475"/>
          </a:xfrm>
        </p:spPr>
        <p:txBody>
          <a:bodyPr/>
          <a:lstStyle/>
          <a:p>
            <a:r>
              <a:rPr lang="ko-KR" altLang="en-US" sz="1800" b="1" dirty="0" smtClean="0">
                <a:solidFill>
                  <a:srgbClr val="C00000"/>
                </a:solidFill>
              </a:rPr>
              <a:t>기능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웹 기반의 주제별 계산과학 플랫폼 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멀티스케일 계산 환경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실험연구와 매우 유사한 </a:t>
            </a:r>
            <a:r>
              <a:rPr lang="ko-KR" altLang="en-US" sz="1600" dirty="0" err="1" smtClean="0"/>
              <a:t>가상랩</a:t>
            </a:r>
            <a:r>
              <a:rPr lang="ko-KR" altLang="en-US" sz="1600" dirty="0" smtClean="0"/>
              <a:t> </a:t>
            </a:r>
            <a:r>
              <a:rPr lang="en-US" altLang="ko-KR" sz="1600" dirty="0" smtClean="0"/>
              <a:t>(virtual Lab) </a:t>
            </a:r>
            <a:r>
              <a:rPr lang="ko-KR" altLang="en-US" sz="1600" smtClean="0"/>
              <a:t>환경</a:t>
            </a:r>
            <a:endParaRPr lang="en-US" altLang="ko-KR" sz="1600" dirty="0" smtClean="0"/>
          </a:p>
          <a:p>
            <a:pPr lvl="1"/>
            <a:r>
              <a:rPr lang="en-US" altLang="ko-KR" sz="1600" dirty="0" smtClean="0"/>
              <a:t>High throughput </a:t>
            </a:r>
            <a:r>
              <a:rPr lang="ko-KR" altLang="en-US" sz="1600" smtClean="0"/>
              <a:t>계산 환경의 제공</a:t>
            </a:r>
            <a:endParaRPr lang="en-US" altLang="ko-KR" sz="1600" dirty="0" smtClean="0"/>
          </a:p>
          <a:p>
            <a:pPr>
              <a:spcBef>
                <a:spcPts val="1800"/>
              </a:spcBef>
            </a:pPr>
            <a:r>
              <a:rPr lang="ko-KR" altLang="en-US" sz="1800" b="1" dirty="0" smtClean="0">
                <a:solidFill>
                  <a:srgbClr val="C00000"/>
                </a:solidFill>
              </a:rPr>
              <a:t>사용자 유인요소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계산연구의 높은 진입장벽 해소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계산을 위한 </a:t>
            </a:r>
            <a:r>
              <a:rPr lang="en-US" altLang="ko-KR" sz="1600" dirty="0" smtClean="0"/>
              <a:t>HW </a:t>
            </a:r>
            <a:r>
              <a:rPr lang="ko-KR" altLang="en-US" sz="1600" smtClean="0"/>
              <a:t>나 </a:t>
            </a:r>
            <a:r>
              <a:rPr lang="en-US" altLang="ko-KR" sz="1600" dirty="0" smtClean="0"/>
              <a:t>SW</a:t>
            </a:r>
            <a:r>
              <a:rPr lang="ko-KR" altLang="en-US" sz="1600"/>
              <a:t> </a:t>
            </a:r>
            <a:r>
              <a:rPr lang="ko-KR" altLang="en-US" sz="1600" smtClean="0"/>
              <a:t>보유</a:t>
            </a:r>
            <a:r>
              <a:rPr lang="en-US" altLang="ko-KR" sz="1600" dirty="0" smtClean="0"/>
              <a:t>/</a:t>
            </a:r>
            <a:r>
              <a:rPr lang="ko-KR" altLang="en-US" sz="1600" smtClean="0"/>
              <a:t>관리의 </a:t>
            </a:r>
            <a:r>
              <a:rPr lang="en-US" altLang="ko-KR" sz="1600" dirty="0" smtClean="0"/>
              <a:t>overhead </a:t>
            </a:r>
            <a:r>
              <a:rPr lang="ko-KR" altLang="en-US" sz="1600" smtClean="0"/>
              <a:t>제거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프로젝트 기반의 </a:t>
            </a:r>
            <a:r>
              <a:rPr lang="en-US" altLang="ko-KR" sz="1600" dirty="0" smtClean="0"/>
              <a:t>data </a:t>
            </a:r>
            <a:r>
              <a:rPr lang="ko-KR" altLang="en-US" sz="1600" smtClean="0"/>
              <a:t>관리 공유 시스템 제공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직관적인 모델링 도구 및 결과분석 도구 제공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강력한 데이터 가시화 도구 제공 </a:t>
            </a:r>
            <a:endParaRPr lang="en-US" altLang="ko-KR" sz="1600" dirty="0" smtClean="0"/>
          </a:p>
          <a:p>
            <a:pPr>
              <a:spcBef>
                <a:spcPts val="1800"/>
              </a:spcBef>
            </a:pPr>
            <a:r>
              <a:rPr lang="ko-KR" altLang="en-US" sz="1800" b="1" dirty="0" smtClean="0">
                <a:solidFill>
                  <a:srgbClr val="C00000"/>
                </a:solidFill>
              </a:rPr>
              <a:t>혜택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사용자 관점 </a:t>
            </a:r>
            <a:r>
              <a:rPr lang="en-US" altLang="ko-KR" sz="1600" dirty="0" smtClean="0"/>
              <a:t>: </a:t>
            </a:r>
            <a:r>
              <a:rPr lang="ko-KR" altLang="en-US" sz="1600" smtClean="0"/>
              <a:t>누구나 언제 어디서든 높은 수준의 계산연구 구현  </a:t>
            </a:r>
            <a:endParaRPr lang="en-US" altLang="ko-KR" sz="1600" dirty="0"/>
          </a:p>
          <a:p>
            <a:pPr lvl="1"/>
            <a:r>
              <a:rPr lang="ko-KR" altLang="en-US" sz="1600" dirty="0" err="1" smtClean="0"/>
              <a:t>빅데이터</a:t>
            </a:r>
            <a:r>
              <a:rPr lang="ko-KR" altLang="en-US" sz="1600" dirty="0" smtClean="0"/>
              <a:t> 관점 </a:t>
            </a:r>
            <a:r>
              <a:rPr lang="en-US" altLang="ko-KR" sz="1600" dirty="0" smtClean="0"/>
              <a:t>: </a:t>
            </a:r>
            <a:r>
              <a:rPr lang="ko-KR" altLang="en-US" sz="1600" smtClean="0"/>
              <a:t>계산연구의 행위가 데이터 축적으로 연결</a:t>
            </a:r>
            <a:r>
              <a:rPr lang="en-US" altLang="ko-KR" sz="1600" dirty="0" smtClean="0"/>
              <a:t/>
            </a:r>
            <a:br>
              <a:rPr lang="en-US" altLang="ko-KR" sz="1600" dirty="0" smtClean="0"/>
            </a:br>
            <a:r>
              <a:rPr lang="en-US" altLang="ko-KR" sz="1600" dirty="0" smtClean="0"/>
              <a:t>                     </a:t>
            </a:r>
            <a:r>
              <a:rPr lang="ko-KR" altLang="en-US" sz="1600" smtClean="0"/>
              <a:t>데이터를 이용한 다양한 서비스 제공 </a:t>
            </a:r>
            <a:r>
              <a:rPr lang="en-US" altLang="ko-KR" sz="1600" dirty="0" smtClean="0"/>
              <a:t>(network, </a:t>
            </a:r>
            <a:r>
              <a:rPr lang="ko-KR" altLang="en-US" sz="1600" smtClean="0"/>
              <a:t>방법론</a:t>
            </a:r>
            <a:r>
              <a:rPr lang="en-US" altLang="ko-KR" sz="1600" dirty="0"/>
              <a:t> </a:t>
            </a:r>
            <a:r>
              <a:rPr lang="ko-KR" altLang="en-US" sz="1600" smtClean="0"/>
              <a:t>등</a:t>
            </a:r>
            <a:r>
              <a:rPr lang="en-US" altLang="ko-KR" sz="1600" dirty="0" smtClean="0"/>
              <a:t>)</a:t>
            </a:r>
          </a:p>
          <a:p>
            <a:pPr>
              <a:spcBef>
                <a:spcPts val="1800"/>
              </a:spcBef>
            </a:pPr>
            <a:endParaRPr lang="en-US" altLang="ko-KR" sz="1800" b="1" dirty="0" smtClean="0">
              <a:solidFill>
                <a:srgbClr val="C00000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66596" y="99719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/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22724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 smtClean="0">
                <a:latin typeface="Tahoma" pitchFamily="34" charset="0"/>
                <a:cs typeface="Tahoma" pitchFamily="34" charset="0"/>
              </a:rPr>
              <a:t>Basic Structure of the Platform </a:t>
            </a:r>
            <a:endParaRPr lang="ko-KR" altLang="en-US" sz="2800" b="1" dirty="0"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951566" y="1919531"/>
            <a:ext cx="7949741" cy="4575212"/>
            <a:chOff x="951566" y="1919531"/>
            <a:chExt cx="7949741" cy="4575212"/>
          </a:xfrm>
        </p:grpSpPr>
        <p:cxnSp>
          <p:nvCxnSpPr>
            <p:cNvPr id="44" name="직선 연결선 43"/>
            <p:cNvCxnSpPr>
              <a:stCxn id="35" idx="1"/>
            </p:cNvCxnSpPr>
            <p:nvPr/>
          </p:nvCxnSpPr>
          <p:spPr bwMode="auto">
            <a:xfrm flipH="1">
              <a:off x="2669702" y="5475847"/>
              <a:ext cx="1" cy="3321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모서리가 둥근 직사각형 3"/>
            <p:cNvSpPr/>
            <p:nvPr/>
          </p:nvSpPr>
          <p:spPr bwMode="auto">
            <a:xfrm>
              <a:off x="951566" y="5807961"/>
              <a:ext cx="7929707" cy="6867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ko-KR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nsolas" pitchFamily="49" charset="0"/>
                  <a:ea typeface="굴림" pitchFamily="50" charset="-127"/>
                  <a:cs typeface="Consolas" pitchFamily="49" charset="0"/>
                </a:rPr>
                <a:t>Cluster Supercomputer for Computing</a:t>
              </a:r>
              <a:endParaRPr lang="ko-KR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  <a:ea typeface="굴림" pitchFamily="50" charset="-127"/>
                <a:cs typeface="Consolas" pitchFamily="49" charset="0"/>
              </a:endParaRPr>
            </a:p>
          </p:txBody>
        </p:sp>
        <p:sp>
          <p:nvSpPr>
            <p:cNvPr id="5" name="모서리가 둥근 직사각형 4"/>
            <p:cNvSpPr/>
            <p:nvPr/>
          </p:nvSpPr>
          <p:spPr bwMode="auto">
            <a:xfrm>
              <a:off x="971600" y="1919531"/>
              <a:ext cx="7929707" cy="63006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ko-KR" sz="2400" b="1" dirty="0">
                  <a:solidFill>
                    <a:srgbClr val="C4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nsolas" pitchFamily="49" charset="0"/>
                  <a:ea typeface="굴림" pitchFamily="50" charset="-127"/>
                  <a:cs typeface="Consolas" pitchFamily="49" charset="0"/>
                </a:rPr>
                <a:t>Work Flow Control Server</a:t>
              </a:r>
              <a:endParaRPr lang="ko-KR" altLang="en-US" sz="2400" b="1" dirty="0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  <a:ea typeface="굴림" pitchFamily="50" charset="-127"/>
                <a:cs typeface="Consolas" pitchFamily="49" charset="0"/>
              </a:endParaRPr>
            </a:p>
          </p:txBody>
        </p:sp>
        <p:sp>
          <p:nvSpPr>
            <p:cNvPr id="6" name="모서리가 둥근 직사각형 5"/>
            <p:cNvSpPr/>
            <p:nvPr/>
          </p:nvSpPr>
          <p:spPr bwMode="auto">
            <a:xfrm>
              <a:off x="971600" y="3105429"/>
              <a:ext cx="5413755" cy="501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ko-KR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nsolas" pitchFamily="49" charset="0"/>
                  <a:ea typeface="굴림" pitchFamily="50" charset="-127"/>
                  <a:cs typeface="Consolas" pitchFamily="49" charset="0"/>
                </a:rPr>
                <a:t> </a:t>
              </a:r>
              <a:r>
                <a:rPr lang="en-US" altLang="ko-KR" sz="20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nsolas" pitchFamily="49" charset="0"/>
                  <a:ea typeface="굴림" pitchFamily="50" charset="-127"/>
                  <a:cs typeface="Consolas" pitchFamily="49" charset="0"/>
                </a:rPr>
                <a:t>Computation Control</a:t>
              </a:r>
              <a:endParaRPr lang="en-US" altLang="ko-K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  <a:ea typeface="굴림" pitchFamily="50" charset="-127"/>
                <a:cs typeface="Consolas" pitchFamily="49" charset="0"/>
              </a:endParaRPr>
            </a:p>
          </p:txBody>
        </p:sp>
        <p:grpSp>
          <p:nvGrpSpPr>
            <p:cNvPr id="39" name="그룹 38"/>
            <p:cNvGrpSpPr/>
            <p:nvPr/>
          </p:nvGrpSpPr>
          <p:grpSpPr>
            <a:xfrm>
              <a:off x="4329768" y="3774817"/>
              <a:ext cx="1930106" cy="1835808"/>
              <a:chOff x="5146586" y="3965935"/>
              <a:chExt cx="2026823" cy="1902852"/>
            </a:xfrm>
            <a:solidFill>
              <a:schemeClr val="bg1">
                <a:lumMod val="95000"/>
              </a:schemeClr>
            </a:solidFill>
          </p:grpSpPr>
          <p:sp>
            <p:nvSpPr>
              <p:cNvPr id="26" name="순서도: 자기 디스크 25"/>
              <p:cNvSpPr/>
              <p:nvPr/>
            </p:nvSpPr>
            <p:spPr bwMode="auto">
              <a:xfrm>
                <a:off x="5147209" y="4838766"/>
                <a:ext cx="934533" cy="1001633"/>
              </a:xfrm>
              <a:prstGeom prst="flowChartMagneticDisk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altLang="ko-KR" sz="9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nsolas" pitchFamily="49" charset="0"/>
                    <a:ea typeface="굴림" pitchFamily="50" charset="-127"/>
                    <a:cs typeface="Consolas" pitchFamily="49" charset="0"/>
                  </a:rPr>
                  <a:t>TB Parameter DB</a:t>
                </a:r>
                <a:endParaRPr lang="ko-KR" altLang="en-US" sz="9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nsolas" pitchFamily="49" charset="0"/>
                  <a:ea typeface="굴림" pitchFamily="50" charset="-127"/>
                  <a:cs typeface="Consolas" pitchFamily="49" charset="0"/>
                </a:endParaRPr>
              </a:p>
            </p:txBody>
          </p:sp>
          <p:sp>
            <p:nvSpPr>
              <p:cNvPr id="9" name="순서도: 자기 디스크 8"/>
              <p:cNvSpPr/>
              <p:nvPr/>
            </p:nvSpPr>
            <p:spPr bwMode="auto">
              <a:xfrm>
                <a:off x="5146586" y="3965935"/>
                <a:ext cx="934533" cy="1001633"/>
              </a:xfrm>
              <a:prstGeom prst="flowChartMagneticDisk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altLang="ko-KR" sz="9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nsolas" pitchFamily="49" charset="0"/>
                    <a:ea typeface="굴림" pitchFamily="50" charset="-127"/>
                    <a:cs typeface="Consolas" pitchFamily="49" charset="0"/>
                  </a:rPr>
                  <a:t>Crystal Structure DB</a:t>
                </a:r>
                <a:endParaRPr lang="ko-KR" altLang="en-US" sz="9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nsolas" pitchFamily="49" charset="0"/>
                  <a:ea typeface="굴림" pitchFamily="50" charset="-127"/>
                  <a:cs typeface="Consolas" pitchFamily="49" charset="0"/>
                </a:endParaRPr>
              </a:p>
            </p:txBody>
          </p:sp>
          <p:sp>
            <p:nvSpPr>
              <p:cNvPr id="25" name="순서도: 자기 디스크 24"/>
              <p:cNvSpPr/>
              <p:nvPr/>
            </p:nvSpPr>
            <p:spPr bwMode="auto">
              <a:xfrm>
                <a:off x="6238876" y="4867154"/>
                <a:ext cx="934533" cy="1001633"/>
              </a:xfrm>
              <a:prstGeom prst="flowChartMagneticDisk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altLang="ko-KR" sz="9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nsolas" pitchFamily="49" charset="0"/>
                    <a:ea typeface="굴림" pitchFamily="50" charset="-127"/>
                    <a:cs typeface="Consolas" pitchFamily="49" charset="0"/>
                  </a:rPr>
                  <a:t>MD </a:t>
                </a:r>
                <a:r>
                  <a:rPr lang="en-US" altLang="ko-KR" sz="9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nsolas" pitchFamily="49" charset="0"/>
                    <a:ea typeface="굴림" pitchFamily="50" charset="-127"/>
                    <a:cs typeface="Consolas" pitchFamily="49" charset="0"/>
                  </a:rPr>
                  <a:t>Force Field DB</a:t>
                </a:r>
                <a:endParaRPr lang="ko-KR" altLang="en-US" sz="9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nsolas" pitchFamily="49" charset="0"/>
                  <a:ea typeface="굴림" pitchFamily="50" charset="-127"/>
                  <a:cs typeface="Consolas" pitchFamily="49" charset="0"/>
                </a:endParaRPr>
              </a:p>
            </p:txBody>
          </p:sp>
          <p:sp>
            <p:nvSpPr>
              <p:cNvPr id="27" name="순서도: 자기 디스크 26"/>
              <p:cNvSpPr/>
              <p:nvPr/>
            </p:nvSpPr>
            <p:spPr bwMode="auto">
              <a:xfrm>
                <a:off x="6219211" y="3967775"/>
                <a:ext cx="934533" cy="1001633"/>
              </a:xfrm>
              <a:prstGeom prst="flowChartMagneticDisk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altLang="ko-KR" sz="900" b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nsolas" pitchFamily="49" charset="0"/>
                    <a:ea typeface="굴림" pitchFamily="50" charset="-127"/>
                    <a:cs typeface="Consolas" pitchFamily="49" charset="0"/>
                  </a:rPr>
                  <a:t>Computation </a:t>
                </a:r>
                <a:r>
                  <a:rPr lang="en-US" altLang="ko-KR" sz="9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nsolas" pitchFamily="49" charset="0"/>
                    <a:ea typeface="굴림" pitchFamily="50" charset="-127"/>
                    <a:cs typeface="Consolas" pitchFamily="49" charset="0"/>
                  </a:rPr>
                  <a:t>Parameter DB</a:t>
                </a:r>
                <a:endParaRPr lang="ko-KR" altLang="en-US" sz="9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nsolas" pitchFamily="49" charset="0"/>
                  <a:ea typeface="굴림" pitchFamily="50" charset="-127"/>
                  <a:cs typeface="Consolas" pitchFamily="49" charset="0"/>
                </a:endParaRPr>
              </a:p>
            </p:txBody>
          </p:sp>
        </p:grpSp>
        <p:grpSp>
          <p:nvGrpSpPr>
            <p:cNvPr id="3" name="그룹 2"/>
            <p:cNvGrpSpPr/>
            <p:nvPr/>
          </p:nvGrpSpPr>
          <p:grpSpPr>
            <a:xfrm>
              <a:off x="3362731" y="4248784"/>
              <a:ext cx="900101" cy="566837"/>
              <a:chOff x="4175781" y="3495377"/>
              <a:chExt cx="900101" cy="566837"/>
            </a:xfrm>
          </p:grpSpPr>
          <p:sp>
            <p:nvSpPr>
              <p:cNvPr id="28" name="위쪽/아래쪽 화살표 27"/>
              <p:cNvSpPr/>
              <p:nvPr/>
            </p:nvSpPr>
            <p:spPr bwMode="auto">
              <a:xfrm rot="16200000">
                <a:off x="4342413" y="3328745"/>
                <a:ext cx="566837" cy="900101"/>
              </a:xfrm>
              <a:prstGeom prst="upDownArrow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nsolas" pitchFamily="49" charset="0"/>
                  <a:ea typeface="굴림" pitchFamily="50" charset="-127"/>
                  <a:cs typeface="Consolas" pitchFamily="49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387750" y="3637522"/>
                <a:ext cx="4395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latinLnBrk="0"/>
                <a:r>
                  <a:rPr lang="en-US" altLang="ko-KR" sz="12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nsolas" pitchFamily="49" charset="0"/>
                    <a:cs typeface="Consolas" pitchFamily="49" charset="0"/>
                  </a:rPr>
                  <a:t>API</a:t>
                </a:r>
                <a:endParaRPr lang="ko-KR" altLang="en-US" sz="12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nsolas" pitchFamily="49" charset="0"/>
                  <a:cs typeface="Consolas" pitchFamily="49" charset="0"/>
                </a:endParaRPr>
              </a:p>
            </p:txBody>
          </p:sp>
        </p:grpSp>
        <p:grpSp>
          <p:nvGrpSpPr>
            <p:cNvPr id="15" name="그룹 14"/>
            <p:cNvGrpSpPr/>
            <p:nvPr/>
          </p:nvGrpSpPr>
          <p:grpSpPr>
            <a:xfrm>
              <a:off x="971598" y="3765659"/>
              <a:ext cx="2440028" cy="1910021"/>
              <a:chOff x="2889743" y="3070233"/>
              <a:chExt cx="2440028" cy="1910021"/>
            </a:xfrm>
          </p:grpSpPr>
          <p:grpSp>
            <p:nvGrpSpPr>
              <p:cNvPr id="38" name="그룹 37"/>
              <p:cNvGrpSpPr/>
              <p:nvPr/>
            </p:nvGrpSpPr>
            <p:grpSpPr>
              <a:xfrm>
                <a:off x="2979584" y="3070233"/>
                <a:ext cx="2350187" cy="1710190"/>
                <a:chOff x="4607078" y="2213865"/>
                <a:chExt cx="2067145" cy="1471666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21" name="한쪽 모서리는 잘리고 다른 쪽 모서리는 둥근 사각형 20"/>
                <p:cNvSpPr/>
                <p:nvPr/>
              </p:nvSpPr>
              <p:spPr bwMode="auto">
                <a:xfrm>
                  <a:off x="4607078" y="2213865"/>
                  <a:ext cx="1305145" cy="709666"/>
                </a:xfrm>
                <a:prstGeom prst="snipRound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n-US" altLang="ko-KR" sz="9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nsolas" pitchFamily="49" charset="0"/>
                      <a:ea typeface="굴림" pitchFamily="50" charset="-127"/>
                      <a:cs typeface="Consolas" pitchFamily="49" charset="0"/>
                    </a:rPr>
                    <a:t>Computation Codes</a:t>
                  </a:r>
                  <a:endParaRPr lang="ko-KR" altLang="en-US" sz="9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nsolas" pitchFamily="49" charset="0"/>
                    <a:ea typeface="굴림" pitchFamily="50" charset="-127"/>
                    <a:cs typeface="Consolas" pitchFamily="49" charset="0"/>
                  </a:endParaRPr>
                </a:p>
              </p:txBody>
            </p:sp>
            <p:sp>
              <p:nvSpPr>
                <p:cNvPr id="31" name="한쪽 모서리는 잘리고 다른 쪽 모서리는 둥근 사각형 30"/>
                <p:cNvSpPr/>
                <p:nvPr/>
              </p:nvSpPr>
              <p:spPr bwMode="auto">
                <a:xfrm>
                  <a:off x="4759478" y="2366265"/>
                  <a:ext cx="1305145" cy="709666"/>
                </a:xfrm>
                <a:prstGeom prst="snipRound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n-US" altLang="ko-KR" sz="9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nsolas" pitchFamily="49" charset="0"/>
                      <a:ea typeface="굴림" pitchFamily="50" charset="-127"/>
                      <a:cs typeface="Consolas" pitchFamily="49" charset="0"/>
                    </a:rPr>
                    <a:t>Computation Codes</a:t>
                  </a:r>
                  <a:endParaRPr lang="ko-KR" altLang="en-US" sz="9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nsolas" pitchFamily="49" charset="0"/>
                    <a:ea typeface="굴림" pitchFamily="50" charset="-127"/>
                    <a:cs typeface="Consolas" pitchFamily="49" charset="0"/>
                  </a:endParaRPr>
                </a:p>
              </p:txBody>
            </p:sp>
            <p:sp>
              <p:nvSpPr>
                <p:cNvPr id="32" name="한쪽 모서리는 잘리고 다른 쪽 모서리는 둥근 사각형 31"/>
                <p:cNvSpPr/>
                <p:nvPr/>
              </p:nvSpPr>
              <p:spPr bwMode="auto">
                <a:xfrm>
                  <a:off x="4911878" y="2518665"/>
                  <a:ext cx="1305145" cy="709666"/>
                </a:xfrm>
                <a:prstGeom prst="snipRound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n-US" altLang="ko-KR" sz="9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nsolas" pitchFamily="49" charset="0"/>
                      <a:ea typeface="굴림" pitchFamily="50" charset="-127"/>
                      <a:cs typeface="Consolas" pitchFamily="49" charset="0"/>
                    </a:rPr>
                    <a:t>Computation Codes</a:t>
                  </a:r>
                  <a:endParaRPr lang="ko-KR" altLang="en-US" sz="9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nsolas" pitchFamily="49" charset="0"/>
                    <a:ea typeface="굴림" pitchFamily="50" charset="-127"/>
                    <a:cs typeface="Consolas" pitchFamily="49" charset="0"/>
                  </a:endParaRPr>
                </a:p>
              </p:txBody>
            </p:sp>
            <p:sp>
              <p:nvSpPr>
                <p:cNvPr id="33" name="한쪽 모서리는 잘리고 다른 쪽 모서리는 둥근 사각형 32"/>
                <p:cNvSpPr/>
                <p:nvPr/>
              </p:nvSpPr>
              <p:spPr bwMode="auto">
                <a:xfrm>
                  <a:off x="5064278" y="2671065"/>
                  <a:ext cx="1305145" cy="709666"/>
                </a:xfrm>
                <a:prstGeom prst="snipRound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n-US" altLang="ko-KR" sz="9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nsolas" pitchFamily="49" charset="0"/>
                      <a:ea typeface="굴림" pitchFamily="50" charset="-127"/>
                      <a:cs typeface="Consolas" pitchFamily="49" charset="0"/>
                    </a:rPr>
                    <a:t>Computation Codes</a:t>
                  </a:r>
                  <a:endParaRPr lang="ko-KR" altLang="en-US" sz="9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nsolas" pitchFamily="49" charset="0"/>
                    <a:ea typeface="굴림" pitchFamily="50" charset="-127"/>
                    <a:cs typeface="Consolas" pitchFamily="49" charset="0"/>
                  </a:endParaRPr>
                </a:p>
              </p:txBody>
            </p:sp>
            <p:sp>
              <p:nvSpPr>
                <p:cNvPr id="34" name="한쪽 모서리는 잘리고 다른 쪽 모서리는 둥근 사각형 33"/>
                <p:cNvSpPr/>
                <p:nvPr/>
              </p:nvSpPr>
              <p:spPr bwMode="auto">
                <a:xfrm>
                  <a:off x="5216678" y="2823465"/>
                  <a:ext cx="1305145" cy="709666"/>
                </a:xfrm>
                <a:prstGeom prst="snipRound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n-US" altLang="ko-KR" sz="9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nsolas" pitchFamily="49" charset="0"/>
                      <a:ea typeface="굴림" pitchFamily="50" charset="-127"/>
                      <a:cs typeface="Consolas" pitchFamily="49" charset="0"/>
                    </a:rPr>
                    <a:t>Computation Codes</a:t>
                  </a:r>
                  <a:endParaRPr lang="ko-KR" altLang="en-US" sz="9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nsolas" pitchFamily="49" charset="0"/>
                    <a:ea typeface="굴림" pitchFamily="50" charset="-127"/>
                    <a:cs typeface="Consolas" pitchFamily="49" charset="0"/>
                  </a:endParaRPr>
                </a:p>
              </p:txBody>
            </p:sp>
            <p:sp>
              <p:nvSpPr>
                <p:cNvPr id="35" name="한쪽 모서리는 잘리고 다른 쪽 모서리는 둥근 사각형 34"/>
                <p:cNvSpPr/>
                <p:nvPr/>
              </p:nvSpPr>
              <p:spPr bwMode="auto">
                <a:xfrm>
                  <a:off x="5369078" y="2975865"/>
                  <a:ext cx="1305145" cy="709666"/>
                </a:xfrm>
                <a:prstGeom prst="snipRoundRect">
                  <a:avLst/>
                </a:prstGeom>
                <a:grp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r>
                    <a:rPr lang="en-US" altLang="ko-KR" sz="900" b="1" dirty="0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nsolas" pitchFamily="49" charset="0"/>
                      <a:ea typeface="굴림" pitchFamily="50" charset="-127"/>
                      <a:cs typeface="Consolas" pitchFamily="49" charset="0"/>
                    </a:rPr>
                    <a:t>Computation Codes</a:t>
                  </a:r>
                  <a:endParaRPr lang="ko-KR" altLang="en-US" sz="9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nsolas" pitchFamily="49" charset="0"/>
                    <a:ea typeface="굴림" pitchFamily="50" charset="-127"/>
                    <a:cs typeface="Consolas" pitchFamily="49" charset="0"/>
                  </a:endParaRPr>
                </a:p>
              </p:txBody>
            </p:sp>
          </p:grpSp>
          <p:sp>
            <p:nvSpPr>
              <p:cNvPr id="37" name="TextBox 36"/>
              <p:cNvSpPr txBox="1"/>
              <p:nvPr/>
            </p:nvSpPr>
            <p:spPr>
              <a:xfrm>
                <a:off x="2889743" y="4610922"/>
                <a:ext cx="1082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latinLnBrk="0"/>
                <a:r>
                  <a:rPr lang="en-US" altLang="ko-KR" sz="9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nsolas" pitchFamily="49" charset="0"/>
                    <a:cs typeface="Consolas" pitchFamily="49" charset="0"/>
                  </a:rPr>
                  <a:t>LAMMPS, VASP, </a:t>
                </a:r>
              </a:p>
              <a:p>
                <a:pPr algn="ctr" latinLnBrk="0"/>
                <a:r>
                  <a:rPr lang="en-US" altLang="ko-KR" sz="9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nsolas" pitchFamily="49" charset="0"/>
                    <a:cs typeface="Consolas" pitchFamily="49" charset="0"/>
                  </a:rPr>
                  <a:t>in-house Codes</a:t>
                </a:r>
              </a:p>
            </p:txBody>
          </p:sp>
        </p:grpSp>
        <p:sp>
          <p:nvSpPr>
            <p:cNvPr id="29" name="순서도: 자기 디스크 28"/>
            <p:cNvSpPr/>
            <p:nvPr/>
          </p:nvSpPr>
          <p:spPr bwMode="auto">
            <a:xfrm>
              <a:off x="6877097" y="3794232"/>
              <a:ext cx="1560080" cy="1521862"/>
            </a:xfrm>
            <a:prstGeom prst="flowChartMagneticDisk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ko-KR" sz="9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nsolas" pitchFamily="49" charset="0"/>
                  <a:ea typeface="굴림" pitchFamily="50" charset="-127"/>
                  <a:cs typeface="Consolas" pitchFamily="49" charset="0"/>
                </a:rPr>
                <a:t>Computation Results &amp; Experimental Data</a:t>
              </a:r>
            </a:p>
            <a:p>
              <a:pPr algn="ctr"/>
              <a:r>
                <a:rPr lang="en-US" altLang="ko-KR" sz="9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nsolas" pitchFamily="49" charset="0"/>
                  <a:ea typeface="굴림" pitchFamily="50" charset="-127"/>
                  <a:cs typeface="Consolas" pitchFamily="49" charset="0"/>
                </a:rPr>
                <a:t>DB</a:t>
              </a:r>
              <a:endParaRPr lang="ko-KR" altLang="en-US" sz="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  <a:ea typeface="굴림" pitchFamily="50" charset="-127"/>
                <a:cs typeface="Consolas" pitchFamily="49" charset="0"/>
              </a:endParaRPr>
            </a:p>
          </p:txBody>
        </p:sp>
        <p:sp>
          <p:nvSpPr>
            <p:cNvPr id="30" name="모서리가 둥근 직사각형 29"/>
            <p:cNvSpPr/>
            <p:nvPr/>
          </p:nvSpPr>
          <p:spPr bwMode="auto">
            <a:xfrm>
              <a:off x="6564896" y="3097567"/>
              <a:ext cx="2316376" cy="501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ko-KR" sz="20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nsolas" pitchFamily="49" charset="0"/>
                  <a:ea typeface="굴림" pitchFamily="50" charset="-127"/>
                  <a:cs typeface="Consolas" pitchFamily="49" charset="0"/>
                </a:rPr>
                <a:t>Informatics</a:t>
              </a:r>
              <a:endParaRPr lang="en-US" altLang="ko-K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  <a:ea typeface="굴림" pitchFamily="50" charset="-127"/>
                <a:cs typeface="Consolas" pitchFamily="49" charset="0"/>
              </a:endParaRPr>
            </a:p>
          </p:txBody>
        </p:sp>
        <p:cxnSp>
          <p:nvCxnSpPr>
            <p:cNvPr id="17" name="꺾인 연결선 16"/>
            <p:cNvCxnSpPr>
              <a:stCxn id="30" idx="0"/>
              <a:endCxn id="5" idx="2"/>
            </p:cNvCxnSpPr>
            <p:nvPr/>
          </p:nvCxnSpPr>
          <p:spPr bwMode="auto">
            <a:xfrm rot="16200000" flipV="1">
              <a:off x="6055786" y="1430267"/>
              <a:ext cx="547969" cy="2786632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꺾인 연결선 18"/>
            <p:cNvCxnSpPr>
              <a:stCxn id="6" idx="0"/>
              <a:endCxn id="5" idx="2"/>
            </p:cNvCxnSpPr>
            <p:nvPr/>
          </p:nvCxnSpPr>
          <p:spPr bwMode="auto">
            <a:xfrm rot="5400000" flipH="1" flipV="1">
              <a:off x="4029551" y="2198526"/>
              <a:ext cx="555831" cy="1257976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아래쪽 화살표 40"/>
            <p:cNvSpPr/>
            <p:nvPr/>
          </p:nvSpPr>
          <p:spPr bwMode="auto">
            <a:xfrm rot="10800000">
              <a:off x="7470117" y="5378037"/>
              <a:ext cx="368846" cy="359083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ko-KR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굴림" pitchFamily="50" charset="-127"/>
              </a:endParaRPr>
            </a:p>
          </p:txBody>
        </p:sp>
        <p:sp>
          <p:nvSpPr>
            <p:cNvPr id="53" name="아래쪽 화살표 52"/>
            <p:cNvSpPr/>
            <p:nvPr/>
          </p:nvSpPr>
          <p:spPr bwMode="auto">
            <a:xfrm rot="5400000">
              <a:off x="6380472" y="4417892"/>
              <a:ext cx="368846" cy="359083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ko-KR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굴림" pitchFamily="50" charset="-127"/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267919" y="932569"/>
            <a:ext cx="2286899" cy="2103831"/>
            <a:chOff x="6588224" y="769520"/>
            <a:chExt cx="2286899" cy="2103831"/>
          </a:xfrm>
        </p:grpSpPr>
        <p:grpSp>
          <p:nvGrpSpPr>
            <p:cNvPr id="42" name="그룹 41"/>
            <p:cNvGrpSpPr/>
            <p:nvPr/>
          </p:nvGrpSpPr>
          <p:grpSpPr>
            <a:xfrm>
              <a:off x="6588224" y="769520"/>
              <a:ext cx="2088232" cy="1857610"/>
              <a:chOff x="2915816" y="2596352"/>
              <a:chExt cx="3790950" cy="3569447"/>
            </a:xfrm>
          </p:grpSpPr>
          <p:pic>
            <p:nvPicPr>
              <p:cNvPr id="45" name="Picture 9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5816" y="3479749"/>
                <a:ext cx="3790950" cy="2686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2" descr="Full-size image (83 K)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942" t="3426" r="30391" b="72183"/>
              <a:stretch/>
            </p:blipFill>
            <p:spPr bwMode="auto">
              <a:xfrm>
                <a:off x="5278613" y="2596352"/>
                <a:ext cx="1112618" cy="1696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6651436" y="2627130"/>
              <a:ext cx="22236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latinLnBrk="0">
                <a:defRPr/>
              </a:pPr>
              <a:r>
                <a:rPr lang="en-US" altLang="ko-KR" sz="1000" b="1" kern="0" dirty="0" smtClean="0">
                  <a:ln w="6600">
                    <a:solidFill>
                      <a:srgbClr val="7A203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</a:rPr>
                <a:t>Web Based Simulation Platform</a:t>
              </a:r>
              <a:endParaRPr lang="ko-KR" altLang="en-US" sz="1000" b="1" kern="0" smtClean="0">
                <a:ln w="6600">
                  <a:solidFill>
                    <a:srgbClr val="7A203E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339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    </a:t>
            </a:r>
            <a:r>
              <a:rPr lang="ko-KR" altLang="en-US" sz="2800" smtClean="0"/>
              <a:t>비정형 데이터의 수집</a:t>
            </a:r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20" y="2400269"/>
            <a:ext cx="8490536" cy="26239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18460" y="971044"/>
            <a:ext cx="66423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C00000"/>
                </a:solidFill>
              </a:rPr>
              <a:t>Citrination.com</a:t>
            </a:r>
            <a:r>
              <a:rPr lang="en-US" altLang="ko-KR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altLang="ko-KR" dirty="0" smtClean="0"/>
              <a:t>  - Si valley startup (2014) </a:t>
            </a:r>
          </a:p>
          <a:p>
            <a:r>
              <a:rPr lang="en-US" altLang="ko-KR" dirty="0" smtClean="0"/>
              <a:t>  - To extract insights from materials data </a:t>
            </a:r>
          </a:p>
          <a:p>
            <a:r>
              <a:rPr lang="en-US" altLang="ko-KR" dirty="0" smtClean="0"/>
              <a:t>  - By uniting all materials data &amp; algorithms in one platform</a:t>
            </a:r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926197" y="5165502"/>
            <a:ext cx="16351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C00000"/>
                </a:solidFill>
              </a:rPr>
              <a:t>3.1M </a:t>
            </a:r>
            <a:r>
              <a:rPr lang="en-US" altLang="ko-KR" sz="1400" b="1" dirty="0">
                <a:solidFill>
                  <a:srgbClr val="C00000"/>
                </a:solidFill>
              </a:rPr>
              <a:t>r</a:t>
            </a:r>
            <a:r>
              <a:rPr lang="en-US" altLang="ko-KR" sz="1400" b="1" dirty="0" smtClean="0">
                <a:solidFill>
                  <a:srgbClr val="C00000"/>
                </a:solidFill>
              </a:rPr>
              <a:t>ecords</a:t>
            </a:r>
          </a:p>
          <a:p>
            <a:r>
              <a:rPr lang="en-US" altLang="ko-KR" sz="1400" b="1" dirty="0" smtClean="0">
                <a:solidFill>
                  <a:srgbClr val="C00000"/>
                </a:solidFill>
              </a:rPr>
              <a:t>3.2K  datasets</a:t>
            </a:r>
          </a:p>
          <a:p>
            <a:r>
              <a:rPr lang="en-US" altLang="ko-KR" sz="1400" b="1" dirty="0" smtClean="0">
                <a:solidFill>
                  <a:srgbClr val="C00000"/>
                </a:solidFill>
              </a:rPr>
              <a:t>150k documents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788988" y="133350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/>
              <a:t>③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6505" y="5641521"/>
            <a:ext cx="444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관련 국내 기업 </a:t>
            </a:r>
            <a:r>
              <a:rPr lang="en-US" altLang="ko-KR" dirty="0" smtClean="0"/>
              <a:t>: </a:t>
            </a:r>
            <a:r>
              <a:rPr lang="ko-KR" altLang="en-US" smtClean="0"/>
              <a:t>솔트룩스 </a:t>
            </a:r>
            <a:r>
              <a:rPr lang="en-US" altLang="ko-KR" dirty="0" smtClean="0"/>
              <a:t>/ </a:t>
            </a:r>
            <a:r>
              <a:rPr lang="ko-KR" altLang="en-US" smtClean="0"/>
              <a:t>와이즈넛 등</a:t>
            </a:r>
            <a:r>
              <a:rPr lang="en-US" altLang="ko-KR" dirty="0" smtClean="0"/>
              <a:t>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750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   KIST R&amp;D Data Bank</a:t>
            </a:r>
            <a:endParaRPr lang="ko-KR" altLang="en-US" dirty="0"/>
          </a:p>
        </p:txBody>
      </p:sp>
      <p:sp>
        <p:nvSpPr>
          <p:cNvPr id="3" name="내용 개체 틀 2"/>
          <p:cNvSpPr txBox="1">
            <a:spLocks/>
          </p:cNvSpPr>
          <p:nvPr/>
        </p:nvSpPr>
        <p:spPr>
          <a:xfrm>
            <a:off x="782638" y="933452"/>
            <a:ext cx="7969476" cy="535304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ko-KR" altLang="en-US" sz="1800" b="1" kern="0" dirty="0" smtClean="0">
                <a:solidFill>
                  <a:srgbClr val="C00000"/>
                </a:solidFill>
              </a:rPr>
              <a:t>기능 </a:t>
            </a:r>
            <a:endParaRPr lang="en-US" altLang="ko-KR" sz="1800" b="1" kern="0" dirty="0" smtClean="0">
              <a:solidFill>
                <a:srgbClr val="C00000"/>
              </a:solidFill>
            </a:endParaRPr>
          </a:p>
          <a:p>
            <a:pPr lvl="1"/>
            <a:r>
              <a:rPr lang="en-US" altLang="ko-KR" sz="1600" kern="0" dirty="0" smtClean="0"/>
              <a:t>Data</a:t>
            </a:r>
            <a:r>
              <a:rPr lang="ko-KR" altLang="en-US" sz="1600" kern="0" smtClean="0"/>
              <a:t>의 저장 및 백업 </a:t>
            </a:r>
            <a:r>
              <a:rPr lang="en-US" altLang="ko-KR" sz="1600" kern="0" dirty="0" smtClean="0"/>
              <a:t>HW </a:t>
            </a:r>
          </a:p>
          <a:p>
            <a:pPr lvl="1"/>
            <a:endParaRPr lang="en-US" altLang="ko-KR" sz="1600" kern="0" dirty="0" smtClean="0"/>
          </a:p>
          <a:p>
            <a:pPr lvl="1"/>
            <a:endParaRPr lang="en-US" altLang="ko-KR" sz="1600" kern="0" dirty="0" smtClean="0"/>
          </a:p>
        </p:txBody>
      </p:sp>
      <p:sp>
        <p:nvSpPr>
          <p:cNvPr id="4" name="직사각형 3"/>
          <p:cNvSpPr/>
          <p:nvPr/>
        </p:nvSpPr>
        <p:spPr>
          <a:xfrm>
            <a:off x="692125" y="152400"/>
            <a:ext cx="739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 smtClean="0"/>
              <a:t>④ </a:t>
            </a:r>
            <a:endParaRPr lang="ko-KR" altLang="en-US" sz="3200" b="1" dirty="0"/>
          </a:p>
        </p:txBody>
      </p:sp>
      <p:grpSp>
        <p:nvGrpSpPr>
          <p:cNvPr id="11" name="그룹 10"/>
          <p:cNvGrpSpPr/>
          <p:nvPr/>
        </p:nvGrpSpPr>
        <p:grpSpPr>
          <a:xfrm>
            <a:off x="875882" y="2319181"/>
            <a:ext cx="4652237" cy="3442055"/>
            <a:chOff x="965909" y="2955488"/>
            <a:chExt cx="4180758" cy="3000433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909" y="2955488"/>
              <a:ext cx="4180758" cy="30004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187487" y="5573593"/>
              <a:ext cx="1561211" cy="268462"/>
            </a:xfrm>
            <a:prstGeom prst="rect">
              <a:avLst/>
            </a:prstGeom>
            <a:ln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500"/>
                </a:spcBef>
                <a:tabLst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en-US" altLang="ko-KR" sz="1400" b="1" kern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/>
                </a:rPr>
                <a:t>KIST Server Farm</a:t>
              </a:r>
              <a:endParaRPr lang="ko-KR" altLang="en-US" sz="1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5678831" y="1353516"/>
            <a:ext cx="3073283" cy="2525782"/>
            <a:chOff x="5519300" y="1696415"/>
            <a:chExt cx="3073283" cy="2525782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04" r="26249"/>
            <a:stretch/>
          </p:blipFill>
          <p:spPr>
            <a:xfrm>
              <a:off x="5519300" y="1696415"/>
              <a:ext cx="2922571" cy="22252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305995" y="3883643"/>
              <a:ext cx="2286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Secure Cloud Storage</a:t>
              </a:r>
              <a:endParaRPr lang="ko-KR" altLang="en-US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71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788988" y="155287"/>
            <a:ext cx="3097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/>
              <a:t>⑤  외부 </a:t>
            </a:r>
            <a:r>
              <a:rPr lang="en-US" altLang="ko-KR" dirty="0" smtClean="0"/>
              <a:t>DB </a:t>
            </a:r>
            <a:r>
              <a:rPr lang="ko-KR" altLang="en-US" smtClean="0"/>
              <a:t>연동</a:t>
            </a:r>
            <a:endParaRPr lang="ko-KR" altLang="en-US" dirty="0"/>
          </a:p>
        </p:txBody>
      </p:sp>
      <p:grpSp>
        <p:nvGrpSpPr>
          <p:cNvPr id="20" name="그룹 19"/>
          <p:cNvGrpSpPr/>
          <p:nvPr/>
        </p:nvGrpSpPr>
        <p:grpSpPr>
          <a:xfrm>
            <a:off x="5983243" y="1018034"/>
            <a:ext cx="2277888" cy="5279131"/>
            <a:chOff x="6093602" y="892986"/>
            <a:chExt cx="2520000" cy="5820807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2"/>
            <a:srcRect b="9605"/>
            <a:stretch/>
          </p:blipFill>
          <p:spPr>
            <a:xfrm>
              <a:off x="6093602" y="892986"/>
              <a:ext cx="2520000" cy="19124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3"/>
            <a:srcRect b="11289"/>
            <a:stretch/>
          </p:blipFill>
          <p:spPr>
            <a:xfrm>
              <a:off x="6093602" y="4801383"/>
              <a:ext cx="2520000" cy="19124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4"/>
            <a:srcRect b="10596"/>
            <a:stretch/>
          </p:blipFill>
          <p:spPr>
            <a:xfrm>
              <a:off x="6093602" y="2850833"/>
              <a:ext cx="2520000" cy="19051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5"/>
          <a:srcRect b="10735"/>
          <a:stretch/>
        </p:blipFill>
        <p:spPr>
          <a:xfrm>
            <a:off x="702277" y="851996"/>
            <a:ext cx="4511863" cy="2993214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817" y="3957144"/>
            <a:ext cx="4068886" cy="269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74474" y="129655"/>
            <a:ext cx="7772400" cy="590550"/>
          </a:xfrm>
        </p:spPr>
        <p:txBody>
          <a:bodyPr/>
          <a:lstStyle/>
          <a:p>
            <a:r>
              <a:rPr lang="ko-KR" altLang="en-US" dirty="0" smtClean="0"/>
              <a:t>     </a:t>
            </a:r>
            <a:r>
              <a:rPr lang="ko-KR" altLang="en-US" sz="2800" dirty="0" err="1" smtClean="0"/>
              <a:t>빅데이터</a:t>
            </a:r>
            <a:r>
              <a:rPr lang="ko-KR" altLang="en-US" sz="2800" dirty="0" smtClean="0"/>
              <a:t> 플랫폼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4474" y="851321"/>
            <a:ext cx="7895998" cy="4101941"/>
          </a:xfrm>
        </p:spPr>
        <p:txBody>
          <a:bodyPr/>
          <a:lstStyle/>
          <a:p>
            <a:r>
              <a:rPr lang="ko-KR" altLang="en-US" sz="1800" b="1" dirty="0" smtClean="0">
                <a:solidFill>
                  <a:srgbClr val="C00000"/>
                </a:solidFill>
              </a:rPr>
              <a:t>기능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거대규모 데이터 가시화 </a:t>
            </a:r>
            <a:endParaRPr lang="en-US" altLang="ko-KR" sz="1600" dirty="0"/>
          </a:p>
          <a:p>
            <a:pPr lvl="1"/>
            <a:r>
              <a:rPr lang="ko-KR" altLang="en-US" sz="1600" dirty="0" smtClean="0"/>
              <a:t>대량의 </a:t>
            </a:r>
            <a:r>
              <a:rPr lang="en-US" altLang="ko-KR" sz="1600" dirty="0" smtClean="0"/>
              <a:t>data access </a:t>
            </a:r>
            <a:r>
              <a:rPr lang="ko-KR" altLang="en-US" sz="1600" smtClean="0"/>
              <a:t>기능 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주제별 </a:t>
            </a:r>
            <a:r>
              <a:rPr lang="en-US" altLang="ko-KR" sz="1600" dirty="0" smtClean="0"/>
              <a:t>data mining algorithm</a:t>
            </a:r>
            <a:r>
              <a:rPr lang="ko-KR" altLang="en-US" sz="1600" smtClean="0"/>
              <a:t>의 </a:t>
            </a:r>
            <a:r>
              <a:rPr lang="en-US" altLang="ko-KR" sz="1600" dirty="0" smtClean="0"/>
              <a:t>repository </a:t>
            </a:r>
          </a:p>
          <a:p>
            <a:pPr lvl="1"/>
            <a:r>
              <a:rPr lang="en-US" altLang="ko-KR" sz="1600" dirty="0" smtClean="0"/>
              <a:t>Data mining service </a:t>
            </a:r>
            <a:r>
              <a:rPr lang="ko-KR" altLang="en-US" sz="1600" smtClean="0"/>
              <a:t>플랫폼</a:t>
            </a:r>
            <a:endParaRPr lang="en-US" altLang="ko-KR" sz="1600" dirty="0" smtClean="0"/>
          </a:p>
          <a:p>
            <a:pPr>
              <a:spcBef>
                <a:spcPts val="1800"/>
              </a:spcBef>
            </a:pPr>
            <a:r>
              <a:rPr lang="ko-KR" altLang="en-US" sz="1800" b="1" dirty="0" smtClean="0">
                <a:solidFill>
                  <a:srgbClr val="C00000"/>
                </a:solidFill>
              </a:rPr>
              <a:t>사용자 유인요소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거대규모 데이터의 추이 분석 환경 제공 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데이터 기반의 연구개발 및 설계 시스템 제공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데이터 기반의 </a:t>
            </a:r>
            <a:r>
              <a:rPr lang="ko-KR" altLang="en-US" sz="1600" dirty="0" err="1" smtClean="0"/>
              <a:t>신물질</a:t>
            </a:r>
            <a:r>
              <a:rPr lang="ko-KR" altLang="en-US" sz="1600" dirty="0" smtClean="0"/>
              <a:t> 예측시스템 제공</a:t>
            </a:r>
            <a:endParaRPr lang="en-US" altLang="ko-KR" sz="1600" dirty="0" smtClean="0"/>
          </a:p>
          <a:p>
            <a:pPr>
              <a:spcBef>
                <a:spcPts val="1800"/>
              </a:spcBef>
            </a:pPr>
            <a:r>
              <a:rPr lang="ko-KR" altLang="en-US" sz="1800" b="1" dirty="0" smtClean="0">
                <a:solidFill>
                  <a:srgbClr val="C00000"/>
                </a:solidFill>
              </a:rPr>
              <a:t>혜택</a:t>
            </a:r>
            <a:endParaRPr lang="en-US" altLang="ko-KR" sz="18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600" dirty="0" smtClean="0"/>
              <a:t>사용자 관점 </a:t>
            </a:r>
            <a:r>
              <a:rPr lang="en-US" altLang="ko-KR" sz="1600" dirty="0" smtClean="0"/>
              <a:t>: KIST </a:t>
            </a:r>
            <a:r>
              <a:rPr lang="ko-KR" altLang="en-US" sz="1600" smtClean="0"/>
              <a:t>내 외부의 데이터를 통합적으로 활용한 연구개발 실현  </a:t>
            </a:r>
            <a:endParaRPr lang="en-US" altLang="ko-KR" sz="1600" dirty="0"/>
          </a:p>
          <a:p>
            <a:pPr lvl="1"/>
            <a:r>
              <a:rPr lang="ko-KR" altLang="en-US" sz="1600" dirty="0" err="1" smtClean="0"/>
              <a:t>빅데이터</a:t>
            </a:r>
            <a:r>
              <a:rPr lang="ko-KR" altLang="en-US" sz="1600" dirty="0" smtClean="0"/>
              <a:t> 관점 </a:t>
            </a:r>
            <a:r>
              <a:rPr lang="en-US" altLang="ko-KR" sz="1600" dirty="0" smtClean="0"/>
              <a:t>: </a:t>
            </a:r>
            <a:r>
              <a:rPr lang="ko-KR" altLang="en-US" sz="1600" smtClean="0"/>
              <a:t>글로벌 스케일의 데이터 활용 시스템 구축 </a:t>
            </a:r>
            <a:endParaRPr lang="en-US" altLang="ko-KR" sz="1600" dirty="0" smtClean="0"/>
          </a:p>
          <a:p>
            <a:pPr>
              <a:spcBef>
                <a:spcPts val="1800"/>
              </a:spcBef>
            </a:pPr>
            <a:endParaRPr lang="en-US" altLang="ko-KR" sz="1800" b="1" dirty="0" smtClean="0">
              <a:solidFill>
                <a:srgbClr val="C00000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774474" y="129655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b="1" dirty="0"/>
              <a:t>⑥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t="5577"/>
          <a:stretch/>
        </p:blipFill>
        <p:spPr>
          <a:xfrm>
            <a:off x="1160728" y="5084378"/>
            <a:ext cx="3348896" cy="152222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164" y="5084378"/>
            <a:ext cx="2797346" cy="15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세가지 제안</a:t>
            </a:r>
            <a:endParaRPr lang="ko-KR" altLang="en-US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040327"/>
              </p:ext>
            </p:extLst>
          </p:nvPr>
        </p:nvGraphicFramePr>
        <p:xfrm>
          <a:off x="705872" y="1085850"/>
          <a:ext cx="7938632" cy="48044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69316"/>
                <a:gridCol w="3969316"/>
              </a:tblGrid>
              <a:tr h="54700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도전과제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제안내용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779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다양한 형태로 흩어져 있는 데이터를 어떻게 모으고 관리할 것인가</a:t>
                      </a:r>
                      <a:r>
                        <a:rPr lang="en-US" altLang="ko-KR" sz="1600" dirty="0" smtClean="0"/>
                        <a:t>?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 smtClean="0"/>
                        <a:t>미래 </a:t>
                      </a:r>
                      <a:r>
                        <a:rPr lang="en-US" altLang="ko-KR" sz="1800" dirty="0" smtClean="0"/>
                        <a:t>KIST</a:t>
                      </a:r>
                      <a:r>
                        <a:rPr lang="ko-KR" altLang="en-US" sz="1800" smtClean="0"/>
                        <a:t>의 경쟁력 제고를 위해 </a:t>
                      </a:r>
                      <a:r>
                        <a:rPr lang="en-US" altLang="ko-KR" sz="1800" dirty="0" smtClean="0"/>
                        <a:t>KIST </a:t>
                      </a:r>
                      <a:r>
                        <a:rPr lang="ko-KR" altLang="en-US" sz="1800" smtClean="0"/>
                        <a:t>내의 </a:t>
                      </a:r>
                      <a:r>
                        <a:rPr lang="ko-KR" altLang="en-US" sz="1800" b="1" smtClean="0">
                          <a:solidFill>
                            <a:srgbClr val="C00000"/>
                          </a:solidFill>
                        </a:rPr>
                        <a:t>과학기술 </a:t>
                      </a:r>
                      <a:r>
                        <a:rPr lang="ko-KR" altLang="en-US" sz="1800" b="1" dirty="0" smtClean="0">
                          <a:solidFill>
                            <a:srgbClr val="C00000"/>
                          </a:solidFill>
                        </a:rPr>
                        <a:t>데이터 축적∙관리 체계 구축 </a:t>
                      </a:r>
                      <a:endParaRPr lang="en-US" altLang="ko-KR" sz="18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</a:tr>
              <a:tr h="76744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 smtClean="0"/>
                        <a:t>무엇이 사람들로 하여금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를 공유하게 만들까</a:t>
                      </a:r>
                      <a:r>
                        <a:rPr lang="en-US" altLang="ko-KR" sz="1600" dirty="0" smtClean="0"/>
                        <a:t>? </a:t>
                      </a:r>
                      <a:endParaRPr lang="ko-KR" altLang="en-US" sz="1600" b="0"/>
                    </a:p>
                  </a:txBody>
                  <a:tcPr anchor="ctr">
                    <a:solidFill>
                      <a:srgbClr val="CDCDE6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어떻게 체계적으로 대량의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를 취해 분석할 수 있는가</a:t>
                      </a:r>
                      <a:r>
                        <a:rPr lang="en-US" altLang="ko-KR" sz="1600" dirty="0" smtClean="0"/>
                        <a:t>?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88174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어떻게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로부터 손쉽게 지식을 창출할 수 있는가</a:t>
                      </a:r>
                      <a:r>
                        <a:rPr lang="en-US" altLang="ko-KR" sz="1600" dirty="0" smtClean="0"/>
                        <a:t>? 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 err="1" smtClean="0"/>
                        <a:t>빅데이터를</a:t>
                      </a:r>
                      <a:r>
                        <a:rPr lang="ko-KR" altLang="en-US" sz="1800" dirty="0" smtClean="0"/>
                        <a:t> 통한 기술개발의 성공사례 개발을 위한 </a:t>
                      </a:r>
                      <a:r>
                        <a:rPr lang="ko-KR" altLang="en-US" sz="1800" b="1" dirty="0" smtClean="0">
                          <a:solidFill>
                            <a:srgbClr val="C00000"/>
                          </a:solidFill>
                        </a:rPr>
                        <a:t>시범사업 추진</a:t>
                      </a:r>
                      <a:endParaRPr lang="en-US" altLang="ko-KR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rgbClr val="E8E8F3"/>
                    </a:solidFill>
                  </a:tcPr>
                </a:tc>
              </a:tr>
              <a:tr h="3200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 smtClean="0"/>
                        <a:t>Data-driven Research </a:t>
                      </a:r>
                      <a:r>
                        <a:rPr lang="ko-KR" altLang="en-US" sz="1800" smtClean="0"/>
                        <a:t>능력 제고를 위한 </a:t>
                      </a:r>
                      <a:r>
                        <a:rPr lang="en-US" altLang="ko-KR" sz="1800" b="1" dirty="0" smtClean="0">
                          <a:solidFill>
                            <a:srgbClr val="C00000"/>
                          </a:solidFill>
                        </a:rPr>
                        <a:t>data science </a:t>
                      </a:r>
                      <a:r>
                        <a:rPr lang="ko-KR" altLang="en-US" sz="1800" b="1" smtClean="0">
                          <a:solidFill>
                            <a:srgbClr val="C00000"/>
                          </a:solidFill>
                        </a:rPr>
                        <a:t>육성 </a:t>
                      </a:r>
                    </a:p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solidFill>
                      <a:srgbClr val="E8E8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275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60" y="1444771"/>
            <a:ext cx="8373255" cy="3516767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빅데이터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679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시범사업 제안 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1365755" y="1810928"/>
            <a:ext cx="1828802" cy="805330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병원 임상 데이터</a:t>
            </a:r>
          </a:p>
        </p:txBody>
      </p:sp>
      <p:sp>
        <p:nvSpPr>
          <p:cNvPr id="4" name="타원 3"/>
          <p:cNvSpPr/>
          <p:nvPr/>
        </p:nvSpPr>
        <p:spPr bwMode="auto">
          <a:xfrm>
            <a:off x="1448387" y="2048221"/>
            <a:ext cx="749138" cy="520076"/>
          </a:xfrm>
          <a:prstGeom prst="ellipse">
            <a:avLst/>
          </a:prstGeom>
          <a:solidFill>
            <a:sysClr val="windowText" lastClr="000000">
              <a:alpha val="50196"/>
            </a:sysClr>
          </a:solidFill>
          <a:ln>
            <a:noFill/>
          </a:ln>
          <a:ex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PACS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(</a:t>
            </a:r>
            <a:r>
              <a:rPr kumimoji="0" lang="ko-KR" altLang="en-US" sz="1000" b="0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의료영상</a:t>
            </a:r>
            <a:r>
              <a:rPr kumimoji="0" lang="en-US" altLang="ko-KR" sz="1000" b="0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)</a:t>
            </a:r>
            <a:endParaRPr kumimoji="0" lang="ko-KR" altLang="en-US" sz="1000" b="0" i="0" u="none" strike="noStrike" kern="0" cap="none" spc="0" normalizeH="0" baseline="0" noProof="0" dirty="0" smtClean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타원 4"/>
          <p:cNvSpPr/>
          <p:nvPr/>
        </p:nvSpPr>
        <p:spPr bwMode="auto">
          <a:xfrm>
            <a:off x="2289687" y="2048222"/>
            <a:ext cx="749138" cy="520076"/>
          </a:xfrm>
          <a:prstGeom prst="ellipse">
            <a:avLst/>
          </a:prstGeom>
          <a:solidFill>
            <a:srgbClr val="CE9B2C"/>
          </a:solidFill>
          <a:ln>
            <a:noFill/>
          </a:ln>
          <a:ex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EMR/notes</a:t>
            </a:r>
            <a:endParaRPr kumimoji="0" lang="ko-KR" altLang="en-US" sz="1000" b="0" i="0" u="none" strike="noStrike" kern="0" cap="none" spc="0" normalizeH="0" baseline="0" noProof="0" dirty="0" smtClean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" name="오른쪽 화살표 5"/>
          <p:cNvSpPr/>
          <p:nvPr/>
        </p:nvSpPr>
        <p:spPr>
          <a:xfrm rot="910110">
            <a:off x="3426021" y="2165630"/>
            <a:ext cx="355235" cy="233484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905028" y="1923842"/>
            <a:ext cx="1851827" cy="1193747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표준화</a:t>
            </a:r>
            <a:r>
              <a:rPr kumimoji="0" lang="en-US" altLang="ko-K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규격화를 통한</a:t>
            </a:r>
            <a:endParaRPr kumimoji="0" lang="en-US" altLang="ko-KR" sz="11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구조적 데이터 변환</a:t>
            </a:r>
            <a:endParaRPr kumimoji="0" lang="en-US" altLang="ko-KR" sz="11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임상 빅데이터 </a:t>
            </a:r>
            <a:r>
              <a:rPr kumimoji="0" lang="en-US" altLang="ko-K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DB </a:t>
            </a:r>
            <a:r>
              <a:rPr kumimoji="0" lang="ko-KR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구축</a:t>
            </a:r>
            <a:r>
              <a:rPr kumimoji="0" lang="en-US" altLang="ko-K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)</a:t>
            </a:r>
          </a:p>
        </p:txBody>
      </p:sp>
      <p:sp>
        <p:nvSpPr>
          <p:cNvPr id="8" name="오른쪽 화살표 7"/>
          <p:cNvSpPr/>
          <p:nvPr/>
        </p:nvSpPr>
        <p:spPr>
          <a:xfrm>
            <a:off x="5934473" y="2399114"/>
            <a:ext cx="355235" cy="233484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6698790" y="1906553"/>
            <a:ext cx="1982167" cy="1193747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의료기관 주도적 </a:t>
            </a: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AI </a:t>
            </a:r>
            <a:r>
              <a:rPr kumimoji="0" lang="ko-KR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의료서비스를 위한 </a:t>
            </a:r>
            <a:r>
              <a:rPr kumimoji="0" lang="ko-KR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플랫폼</a:t>
            </a:r>
            <a:r>
              <a:rPr kumimoji="0" lang="ko-KR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제공</a:t>
            </a:r>
            <a:endParaRPr kumimoji="0" lang="en-US" altLang="ko-KR" sz="1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진단 지원</a:t>
            </a:r>
            <a:endParaRPr kumimoji="0" lang="en-US" altLang="ko-KR" sz="1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발병 예측</a:t>
            </a:r>
            <a:endParaRPr kumimoji="0" lang="en-US" altLang="ko-KR" sz="1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  <a:p>
            <a:pPr marL="171450" marR="0" lvl="0" indent="-1714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예후 예측</a:t>
            </a:r>
          </a:p>
        </p:txBody>
      </p:sp>
      <p:sp>
        <p:nvSpPr>
          <p:cNvPr id="10" name="모서리가 둥근 직사각형 9"/>
          <p:cNvSpPr/>
          <p:nvPr/>
        </p:nvSpPr>
        <p:spPr>
          <a:xfrm>
            <a:off x="480847" y="1300975"/>
            <a:ext cx="6281005" cy="410629"/>
          </a:xfrm>
          <a:prstGeom prst="round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국내 의료기관 통합형 표준 임상 빅데이터 </a:t>
            </a:r>
            <a:r>
              <a:rPr kumimoji="0" lang="en-US" altLang="ko-KR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DB</a:t>
            </a:r>
            <a:r>
              <a:rPr kumimoji="0" lang="ko-KR" alt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구축 사업</a:t>
            </a:r>
          </a:p>
        </p:txBody>
      </p:sp>
      <p:sp>
        <p:nvSpPr>
          <p:cNvPr id="11" name="모서리가 둥근 직사각형 10"/>
          <p:cNvSpPr/>
          <p:nvPr/>
        </p:nvSpPr>
        <p:spPr>
          <a:xfrm>
            <a:off x="1365755" y="2692744"/>
            <a:ext cx="1828802" cy="805330"/>
          </a:xfrm>
          <a:prstGeom prst="roundRect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병원 임상 데이터</a:t>
            </a:r>
          </a:p>
        </p:txBody>
      </p:sp>
      <p:sp>
        <p:nvSpPr>
          <p:cNvPr id="12" name="타원 11"/>
          <p:cNvSpPr/>
          <p:nvPr/>
        </p:nvSpPr>
        <p:spPr bwMode="auto">
          <a:xfrm>
            <a:off x="1448387" y="2930037"/>
            <a:ext cx="749138" cy="520076"/>
          </a:xfrm>
          <a:prstGeom prst="ellipse">
            <a:avLst/>
          </a:prstGeom>
          <a:solidFill>
            <a:sysClr val="windowText" lastClr="000000">
              <a:alpha val="50196"/>
            </a:sysClr>
          </a:solidFill>
          <a:ln>
            <a:noFill/>
          </a:ln>
          <a:ex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PACS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(</a:t>
            </a:r>
            <a:r>
              <a:rPr kumimoji="0" lang="ko-KR" altLang="en-US" sz="1000" b="0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의료영상</a:t>
            </a:r>
            <a:r>
              <a:rPr kumimoji="0" lang="en-US" altLang="ko-KR" sz="1000" b="0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)</a:t>
            </a:r>
            <a:endParaRPr kumimoji="0" lang="ko-KR" altLang="en-US" sz="1000" b="0" i="0" u="none" strike="noStrike" kern="0" cap="none" spc="0" normalizeH="0" baseline="0" noProof="0" dirty="0" smtClean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타원 12"/>
          <p:cNvSpPr/>
          <p:nvPr/>
        </p:nvSpPr>
        <p:spPr bwMode="auto">
          <a:xfrm>
            <a:off x="2289687" y="2930038"/>
            <a:ext cx="749138" cy="520076"/>
          </a:xfrm>
          <a:prstGeom prst="ellipse">
            <a:avLst/>
          </a:prstGeom>
          <a:solidFill>
            <a:srgbClr val="CE9B2C"/>
          </a:solidFill>
          <a:ln>
            <a:noFill/>
          </a:ln>
          <a:ex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0" cap="none" spc="0" normalizeH="0" baseline="0" noProof="0" dirty="0" smtClean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</a:rPr>
              <a:t>EMR/notes</a:t>
            </a:r>
            <a:endParaRPr kumimoji="0" lang="ko-KR" altLang="en-US" sz="1000" b="0" i="0" u="none" strike="noStrike" kern="0" cap="none" spc="0" normalizeH="0" baseline="0" noProof="0" dirty="0" smtClean="0">
              <a:ln>
                <a:solidFill>
                  <a:srgbClr val="5B9BD5">
                    <a:alpha val="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오른쪽 화살표 13"/>
          <p:cNvSpPr/>
          <p:nvPr/>
        </p:nvSpPr>
        <p:spPr>
          <a:xfrm rot="20410403">
            <a:off x="3426020" y="2849743"/>
            <a:ext cx="355235" cy="233484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3372175" y="5292154"/>
            <a:ext cx="355235" cy="233484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오른쪽 화살표 15"/>
          <p:cNvSpPr/>
          <p:nvPr/>
        </p:nvSpPr>
        <p:spPr>
          <a:xfrm>
            <a:off x="5934473" y="5300543"/>
            <a:ext cx="355235" cy="233484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480847" y="4202404"/>
            <a:ext cx="6281005" cy="410629"/>
          </a:xfrm>
          <a:prstGeom prst="round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KIST </a:t>
            </a:r>
            <a:r>
              <a:rPr kumimoji="0" lang="ko-KR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개인 맞춤형 상시 의료서비스의 테스트베드 구축 사업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0"/>
          <a:stretch/>
        </p:blipFill>
        <p:spPr bwMode="auto">
          <a:xfrm>
            <a:off x="891042" y="4725312"/>
            <a:ext cx="1199942" cy="73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15" y="5307147"/>
            <a:ext cx="1263736" cy="83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186" y="4640470"/>
            <a:ext cx="1266519" cy="842235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830" y="5220524"/>
            <a:ext cx="1542616" cy="853113"/>
          </a:xfrm>
          <a:prstGeom prst="rect">
            <a:avLst/>
          </a:prstGeom>
        </p:spPr>
      </p:pic>
      <p:grpSp>
        <p:nvGrpSpPr>
          <p:cNvPr id="22" name="그룹 21"/>
          <p:cNvGrpSpPr/>
          <p:nvPr/>
        </p:nvGrpSpPr>
        <p:grpSpPr>
          <a:xfrm>
            <a:off x="4017914" y="4756600"/>
            <a:ext cx="1661401" cy="1321370"/>
            <a:chOff x="3438744" y="1035858"/>
            <a:chExt cx="3075428" cy="2445995"/>
          </a:xfrm>
        </p:grpSpPr>
        <p:pic>
          <p:nvPicPr>
            <p:cNvPr id="23" name="Picture 4" descr="cloud에 대한 이미지 검색결과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4440" y="1035858"/>
              <a:ext cx="2177722" cy="1444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그림 23" descr="http://www.workforceinstitute.org/wp-content/uploads/2013/03/cloud-mobile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4" t="1128" r="62074" b="73545"/>
            <a:stretch/>
          </p:blipFill>
          <p:spPr bwMode="auto">
            <a:xfrm>
              <a:off x="3438744" y="2427890"/>
              <a:ext cx="764627" cy="1001110"/>
            </a:xfrm>
            <a:custGeom>
              <a:avLst/>
              <a:gdLst>
                <a:gd name="connsiteX0" fmla="*/ 0 w 764627"/>
                <a:gd name="connsiteY0" fmla="*/ 0 h 1001110"/>
                <a:gd name="connsiteX1" fmla="*/ 764627 w 764627"/>
                <a:gd name="connsiteY1" fmla="*/ 0 h 1001110"/>
                <a:gd name="connsiteX2" fmla="*/ 764627 w 764627"/>
                <a:gd name="connsiteY2" fmla="*/ 1001110 h 1001110"/>
                <a:gd name="connsiteX3" fmla="*/ 725315 w 764627"/>
                <a:gd name="connsiteY3" fmla="*/ 1001110 h 1001110"/>
                <a:gd name="connsiteX4" fmla="*/ 676057 w 764627"/>
                <a:gd name="connsiteY4" fmla="*/ 861547 h 1001110"/>
                <a:gd name="connsiteX5" fmla="*/ 518401 w 764627"/>
                <a:gd name="connsiteY5" fmla="*/ 719657 h 1001110"/>
                <a:gd name="connsiteX6" fmla="*/ 518401 w 764627"/>
                <a:gd name="connsiteY6" fmla="*/ 1001110 h 1001110"/>
                <a:gd name="connsiteX7" fmla="*/ 0 w 764627"/>
                <a:gd name="connsiteY7" fmla="*/ 1001110 h 100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627" h="1001110">
                  <a:moveTo>
                    <a:pt x="0" y="0"/>
                  </a:moveTo>
                  <a:lnTo>
                    <a:pt x="764627" y="0"/>
                  </a:lnTo>
                  <a:lnTo>
                    <a:pt x="764627" y="1001110"/>
                  </a:lnTo>
                  <a:lnTo>
                    <a:pt x="725315" y="1001110"/>
                  </a:lnTo>
                  <a:lnTo>
                    <a:pt x="676057" y="861547"/>
                  </a:lnTo>
                  <a:lnTo>
                    <a:pt x="518401" y="719657"/>
                  </a:lnTo>
                  <a:lnTo>
                    <a:pt x="518401" y="1001110"/>
                  </a:lnTo>
                  <a:lnTo>
                    <a:pt x="0" y="100111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그림 24" descr="http://www.workforceinstitute.org/wp-content/uploads/2013/03/cloud-mobile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4" t="1128" r="62074" b="73545"/>
            <a:stretch/>
          </p:blipFill>
          <p:spPr bwMode="auto">
            <a:xfrm>
              <a:off x="4203371" y="2480743"/>
              <a:ext cx="764627" cy="1001110"/>
            </a:xfrm>
            <a:custGeom>
              <a:avLst/>
              <a:gdLst>
                <a:gd name="connsiteX0" fmla="*/ 0 w 764627"/>
                <a:gd name="connsiteY0" fmla="*/ 0 h 1001110"/>
                <a:gd name="connsiteX1" fmla="*/ 764627 w 764627"/>
                <a:gd name="connsiteY1" fmla="*/ 0 h 1001110"/>
                <a:gd name="connsiteX2" fmla="*/ 764627 w 764627"/>
                <a:gd name="connsiteY2" fmla="*/ 1001110 h 1001110"/>
                <a:gd name="connsiteX3" fmla="*/ 725315 w 764627"/>
                <a:gd name="connsiteY3" fmla="*/ 1001110 h 1001110"/>
                <a:gd name="connsiteX4" fmla="*/ 676057 w 764627"/>
                <a:gd name="connsiteY4" fmla="*/ 861547 h 1001110"/>
                <a:gd name="connsiteX5" fmla="*/ 518401 w 764627"/>
                <a:gd name="connsiteY5" fmla="*/ 719657 h 1001110"/>
                <a:gd name="connsiteX6" fmla="*/ 518401 w 764627"/>
                <a:gd name="connsiteY6" fmla="*/ 1001110 h 1001110"/>
                <a:gd name="connsiteX7" fmla="*/ 0 w 764627"/>
                <a:gd name="connsiteY7" fmla="*/ 1001110 h 100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627" h="1001110">
                  <a:moveTo>
                    <a:pt x="0" y="0"/>
                  </a:moveTo>
                  <a:lnTo>
                    <a:pt x="764627" y="0"/>
                  </a:lnTo>
                  <a:lnTo>
                    <a:pt x="764627" y="1001110"/>
                  </a:lnTo>
                  <a:lnTo>
                    <a:pt x="725315" y="1001110"/>
                  </a:lnTo>
                  <a:lnTo>
                    <a:pt x="676057" y="861547"/>
                  </a:lnTo>
                  <a:lnTo>
                    <a:pt x="518401" y="719657"/>
                  </a:lnTo>
                  <a:lnTo>
                    <a:pt x="518401" y="1001110"/>
                  </a:lnTo>
                  <a:lnTo>
                    <a:pt x="0" y="100111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그림 25" descr="http://www.workforceinstitute.org/wp-content/uploads/2013/03/cloud-mobile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4" t="1128" r="62074" b="73545"/>
            <a:stretch/>
          </p:blipFill>
          <p:spPr bwMode="auto">
            <a:xfrm>
              <a:off x="4967997" y="2480743"/>
              <a:ext cx="764627" cy="1001110"/>
            </a:xfrm>
            <a:custGeom>
              <a:avLst/>
              <a:gdLst>
                <a:gd name="connsiteX0" fmla="*/ 0 w 764627"/>
                <a:gd name="connsiteY0" fmla="*/ 0 h 1001110"/>
                <a:gd name="connsiteX1" fmla="*/ 764627 w 764627"/>
                <a:gd name="connsiteY1" fmla="*/ 0 h 1001110"/>
                <a:gd name="connsiteX2" fmla="*/ 764627 w 764627"/>
                <a:gd name="connsiteY2" fmla="*/ 1001110 h 1001110"/>
                <a:gd name="connsiteX3" fmla="*/ 725315 w 764627"/>
                <a:gd name="connsiteY3" fmla="*/ 1001110 h 1001110"/>
                <a:gd name="connsiteX4" fmla="*/ 676057 w 764627"/>
                <a:gd name="connsiteY4" fmla="*/ 861547 h 1001110"/>
                <a:gd name="connsiteX5" fmla="*/ 518401 w 764627"/>
                <a:gd name="connsiteY5" fmla="*/ 719657 h 1001110"/>
                <a:gd name="connsiteX6" fmla="*/ 518401 w 764627"/>
                <a:gd name="connsiteY6" fmla="*/ 1001110 h 1001110"/>
                <a:gd name="connsiteX7" fmla="*/ 0 w 764627"/>
                <a:gd name="connsiteY7" fmla="*/ 1001110 h 100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627" h="1001110">
                  <a:moveTo>
                    <a:pt x="0" y="0"/>
                  </a:moveTo>
                  <a:lnTo>
                    <a:pt x="764627" y="0"/>
                  </a:lnTo>
                  <a:lnTo>
                    <a:pt x="764627" y="1001110"/>
                  </a:lnTo>
                  <a:lnTo>
                    <a:pt x="725315" y="1001110"/>
                  </a:lnTo>
                  <a:lnTo>
                    <a:pt x="676057" y="861547"/>
                  </a:lnTo>
                  <a:lnTo>
                    <a:pt x="518401" y="719657"/>
                  </a:lnTo>
                  <a:lnTo>
                    <a:pt x="518401" y="1001110"/>
                  </a:lnTo>
                  <a:lnTo>
                    <a:pt x="0" y="100111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그림 26" descr="http://www.workforceinstitute.org/wp-content/uploads/2013/03/cloud-mobile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4" t="1128" r="62074" b="73545"/>
            <a:stretch/>
          </p:blipFill>
          <p:spPr bwMode="auto">
            <a:xfrm>
              <a:off x="5749545" y="2480743"/>
              <a:ext cx="764627" cy="1001110"/>
            </a:xfrm>
            <a:custGeom>
              <a:avLst/>
              <a:gdLst>
                <a:gd name="connsiteX0" fmla="*/ 0 w 764627"/>
                <a:gd name="connsiteY0" fmla="*/ 0 h 1001110"/>
                <a:gd name="connsiteX1" fmla="*/ 764627 w 764627"/>
                <a:gd name="connsiteY1" fmla="*/ 0 h 1001110"/>
                <a:gd name="connsiteX2" fmla="*/ 764627 w 764627"/>
                <a:gd name="connsiteY2" fmla="*/ 1001110 h 1001110"/>
                <a:gd name="connsiteX3" fmla="*/ 725315 w 764627"/>
                <a:gd name="connsiteY3" fmla="*/ 1001110 h 1001110"/>
                <a:gd name="connsiteX4" fmla="*/ 676057 w 764627"/>
                <a:gd name="connsiteY4" fmla="*/ 861547 h 1001110"/>
                <a:gd name="connsiteX5" fmla="*/ 518401 w 764627"/>
                <a:gd name="connsiteY5" fmla="*/ 719657 h 1001110"/>
                <a:gd name="connsiteX6" fmla="*/ 518401 w 764627"/>
                <a:gd name="connsiteY6" fmla="*/ 1001110 h 1001110"/>
                <a:gd name="connsiteX7" fmla="*/ 0 w 764627"/>
                <a:gd name="connsiteY7" fmla="*/ 1001110 h 100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627" h="1001110">
                  <a:moveTo>
                    <a:pt x="0" y="0"/>
                  </a:moveTo>
                  <a:lnTo>
                    <a:pt x="764627" y="0"/>
                  </a:lnTo>
                  <a:lnTo>
                    <a:pt x="764627" y="1001110"/>
                  </a:lnTo>
                  <a:lnTo>
                    <a:pt x="725315" y="1001110"/>
                  </a:lnTo>
                  <a:lnTo>
                    <a:pt x="676057" y="861547"/>
                  </a:lnTo>
                  <a:lnTo>
                    <a:pt x="518401" y="719657"/>
                  </a:lnTo>
                  <a:lnTo>
                    <a:pt x="518401" y="1001110"/>
                  </a:lnTo>
                  <a:lnTo>
                    <a:pt x="0" y="100111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직선 연결선 27"/>
            <p:cNvCxnSpPr/>
            <p:nvPr/>
          </p:nvCxnSpPr>
          <p:spPr>
            <a:xfrm flipV="1">
              <a:off x="3736428" y="2254469"/>
              <a:ext cx="370489" cy="378372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  <p:cxnSp>
          <p:nvCxnSpPr>
            <p:cNvPr id="29" name="직선 연결선 28"/>
            <p:cNvCxnSpPr/>
            <p:nvPr/>
          </p:nvCxnSpPr>
          <p:spPr>
            <a:xfrm flipV="1">
              <a:off x="4469524" y="2344410"/>
              <a:ext cx="4229" cy="375142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  <p:cxnSp>
          <p:nvCxnSpPr>
            <p:cNvPr id="30" name="직선 연결선 29"/>
            <p:cNvCxnSpPr/>
            <p:nvPr/>
          </p:nvCxnSpPr>
          <p:spPr>
            <a:xfrm flipV="1">
              <a:off x="5229922" y="2336979"/>
              <a:ext cx="4229" cy="375142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  <p:cxnSp>
          <p:nvCxnSpPr>
            <p:cNvPr id="31" name="직선 연결선 30"/>
            <p:cNvCxnSpPr/>
            <p:nvPr/>
          </p:nvCxnSpPr>
          <p:spPr>
            <a:xfrm flipH="1" flipV="1">
              <a:off x="5832215" y="2293172"/>
              <a:ext cx="155991" cy="42638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403608" y="975869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smtClean="0">
                <a:solidFill>
                  <a:prstClr val="black"/>
                </a:solidFill>
                <a:latin typeface="Calibri" panose="020F0502020204030204"/>
              </a:rPr>
              <a:t>의료분야</a:t>
            </a:r>
            <a:endParaRPr lang="ko-KR" altLang="en-US" sz="1600" b="1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0352" y="3860422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 smtClean="0">
                <a:solidFill>
                  <a:prstClr val="black"/>
                </a:solidFill>
                <a:latin typeface="Calibri" panose="020F0502020204030204"/>
              </a:rPr>
              <a:t>헬스케어분야</a:t>
            </a:r>
            <a:endParaRPr lang="ko-KR" altLang="en-US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직사각형 33"/>
          <p:cNvSpPr/>
          <p:nvPr/>
        </p:nvSpPr>
        <p:spPr bwMode="auto">
          <a:xfrm rot="20192551">
            <a:off x="2758966" y="3192517"/>
            <a:ext cx="3752193" cy="945931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800" b="1" dirty="0" smtClean="0">
                <a:latin typeface="Georgia" pitchFamily="18" charset="0"/>
                <a:ea typeface="굴림" pitchFamily="50" charset="-127"/>
              </a:rPr>
              <a:t>합치고 응용까지</a:t>
            </a:r>
            <a:endParaRPr kumimoji="1" lang="ko-KR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457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시범사업 제안 </a:t>
            </a:r>
            <a:r>
              <a:rPr lang="en-US" altLang="ko-KR" dirty="0" smtClean="0"/>
              <a:t>2</a:t>
            </a:r>
            <a:endParaRPr lang="ko-KR" altLang="en-US"/>
          </a:p>
        </p:txBody>
      </p:sp>
      <p:sp>
        <p:nvSpPr>
          <p:cNvPr id="3" name="직사각형 2"/>
          <p:cNvSpPr/>
          <p:nvPr/>
        </p:nvSpPr>
        <p:spPr bwMode="auto">
          <a:xfrm rot="20192551">
            <a:off x="2758966" y="3192517"/>
            <a:ext cx="3752193" cy="945931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800" b="1" dirty="0" smtClean="0">
                <a:latin typeface="Georgia" pitchFamily="18" charset="0"/>
                <a:ea typeface="굴림" pitchFamily="50" charset="-127"/>
              </a:rPr>
              <a:t>천연물 </a:t>
            </a:r>
            <a:r>
              <a:rPr kumimoji="1" lang="en-US" altLang="ko-KR" sz="2800" b="1" dirty="0" smtClean="0">
                <a:latin typeface="Georgia" pitchFamily="18" charset="0"/>
                <a:ea typeface="굴림" pitchFamily="50" charset="-127"/>
              </a:rPr>
              <a:t>/ </a:t>
            </a:r>
            <a:r>
              <a:rPr kumimoji="1" lang="ko-KR" altLang="en-US" sz="2800" b="1" smtClean="0">
                <a:latin typeface="Georgia" pitchFamily="18" charset="0"/>
                <a:ea typeface="굴림" pitchFamily="50" charset="-127"/>
              </a:rPr>
              <a:t>농학</a:t>
            </a: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212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800" dirty="0" smtClean="0"/>
              <a:t>시범사업  </a:t>
            </a:r>
            <a:r>
              <a:rPr lang="en-US" altLang="ko-KR" sz="2800" dirty="0" smtClean="0"/>
              <a:t>: </a:t>
            </a:r>
            <a:r>
              <a:rPr lang="ko-KR" altLang="en-US" sz="2800" smtClean="0"/>
              <a:t>화학 촉매 설계</a:t>
            </a:r>
            <a:endParaRPr lang="ko-KR" altLang="en-US" sz="2800"/>
          </a:p>
        </p:txBody>
      </p:sp>
      <p:sp>
        <p:nvSpPr>
          <p:cNvPr id="3" name="모서리가 둥근 직사각형 2"/>
          <p:cNvSpPr/>
          <p:nvPr/>
        </p:nvSpPr>
        <p:spPr bwMode="auto">
          <a:xfrm>
            <a:off x="1072054" y="4351282"/>
            <a:ext cx="2317531" cy="370490"/>
          </a:xfrm>
          <a:prstGeom prst="roundRect">
            <a:avLst/>
          </a:prstGeom>
          <a:solidFill>
            <a:srgbClr val="C9F1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구조</a:t>
            </a:r>
            <a:r>
              <a:rPr kumimoji="1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/</a:t>
            </a:r>
            <a:r>
              <a:rPr kumimoji="1" lang="ko-KR" altLang="en-US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조성</a:t>
            </a:r>
            <a:r>
              <a:rPr kumimoji="1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/</a:t>
            </a:r>
            <a:r>
              <a:rPr kumimoji="1" lang="ko-KR" altLang="en-US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표면</a:t>
            </a:r>
          </a:p>
        </p:txBody>
      </p:sp>
      <p:sp>
        <p:nvSpPr>
          <p:cNvPr id="4" name="모서리가 둥근 직사각형 3"/>
          <p:cNvSpPr/>
          <p:nvPr/>
        </p:nvSpPr>
        <p:spPr bwMode="auto">
          <a:xfrm>
            <a:off x="1072054" y="3865179"/>
            <a:ext cx="2317531" cy="370490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ea"/>
                <a:ea typeface="+mj-ea"/>
              </a:rPr>
              <a:t>전자구조</a:t>
            </a:r>
          </a:p>
        </p:txBody>
      </p:sp>
      <p:sp>
        <p:nvSpPr>
          <p:cNvPr id="5" name="모서리가 둥근 직사각형 4"/>
          <p:cNvSpPr/>
          <p:nvPr/>
        </p:nvSpPr>
        <p:spPr bwMode="auto">
          <a:xfrm>
            <a:off x="1072054" y="3379076"/>
            <a:ext cx="2317531" cy="370490"/>
          </a:xfrm>
          <a:prstGeom prst="roundRect">
            <a:avLst/>
          </a:prstGeom>
          <a:solidFill>
            <a:srgbClr val="C9F1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흡착에너지</a:t>
            </a:r>
            <a:endParaRPr kumimoji="1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6" name="모서리가 둥근 직사각형 5"/>
          <p:cNvSpPr/>
          <p:nvPr/>
        </p:nvSpPr>
        <p:spPr bwMode="auto">
          <a:xfrm>
            <a:off x="1072054" y="2892973"/>
            <a:ext cx="2317531" cy="370490"/>
          </a:xfrm>
          <a:prstGeom prst="roundRect">
            <a:avLst/>
          </a:prstGeom>
          <a:solidFill>
            <a:srgbClr val="C9F1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열역학 특성</a:t>
            </a:r>
            <a:endParaRPr kumimoji="1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7" name="모서리가 둥근 직사각형 6"/>
          <p:cNvSpPr/>
          <p:nvPr/>
        </p:nvSpPr>
        <p:spPr bwMode="auto">
          <a:xfrm>
            <a:off x="1072053" y="2406870"/>
            <a:ext cx="2317531" cy="370490"/>
          </a:xfrm>
          <a:prstGeom prst="roundRect">
            <a:avLst/>
          </a:prstGeom>
          <a:solidFill>
            <a:srgbClr val="C9F1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반응 </a:t>
            </a:r>
            <a:r>
              <a:rPr kumimoji="1" lang="en-US" altLang="ko-K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rPr>
              <a:t>KINETICS</a:t>
            </a:r>
            <a:endParaRPr kumimoji="1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8" name="모서리가 둥근 직사각형 7"/>
          <p:cNvSpPr/>
          <p:nvPr/>
        </p:nvSpPr>
        <p:spPr bwMode="auto">
          <a:xfrm>
            <a:off x="1072052" y="1920767"/>
            <a:ext cx="2317531" cy="370490"/>
          </a:xfrm>
          <a:prstGeom prst="roundRect">
            <a:avLst/>
          </a:prstGeom>
          <a:solidFill>
            <a:srgbClr val="FFDB6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b="1" dirty="0" smtClean="0">
                <a:latin typeface="+mj-ea"/>
                <a:ea typeface="+mj-ea"/>
              </a:rPr>
              <a:t>촉매특성</a:t>
            </a:r>
            <a:endParaRPr kumimoji="1" lang="ko-KR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/>
          <a:srcRect l="7706" t="35880" r="37247" b="1351"/>
          <a:stretch/>
        </p:blipFill>
        <p:spPr>
          <a:xfrm>
            <a:off x="4836554" y="4022834"/>
            <a:ext cx="3225549" cy="2402719"/>
          </a:xfrm>
          <a:prstGeom prst="rect">
            <a:avLst/>
          </a:prstGeom>
        </p:spPr>
      </p:pic>
      <p:cxnSp>
        <p:nvCxnSpPr>
          <p:cNvPr id="12" name="직선 화살표 연결선 11"/>
          <p:cNvCxnSpPr>
            <a:stCxn id="4" idx="3"/>
            <a:endCxn id="10" idx="1"/>
          </p:cNvCxnSpPr>
          <p:nvPr/>
        </p:nvCxnSpPr>
        <p:spPr bwMode="auto">
          <a:xfrm>
            <a:off x="3389585" y="4050424"/>
            <a:ext cx="1446969" cy="11737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직선 화살표 연결선 15"/>
          <p:cNvCxnSpPr>
            <a:stCxn id="25" idx="1"/>
            <a:endCxn id="5" idx="3"/>
          </p:cNvCxnSpPr>
          <p:nvPr/>
        </p:nvCxnSpPr>
        <p:spPr bwMode="auto">
          <a:xfrm flipH="1">
            <a:off x="3389585" y="2256524"/>
            <a:ext cx="1009706" cy="13077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직선 화살표 연결선 17"/>
          <p:cNvCxnSpPr>
            <a:stCxn id="25" idx="1"/>
            <a:endCxn id="8" idx="3"/>
          </p:cNvCxnSpPr>
          <p:nvPr/>
        </p:nvCxnSpPr>
        <p:spPr bwMode="auto">
          <a:xfrm flipH="1" flipV="1">
            <a:off x="3389583" y="2106012"/>
            <a:ext cx="1009708" cy="1505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직선 화살표 연결선 21"/>
          <p:cNvCxnSpPr>
            <a:stCxn id="25" idx="1"/>
            <a:endCxn id="6" idx="3"/>
          </p:cNvCxnSpPr>
          <p:nvPr/>
        </p:nvCxnSpPr>
        <p:spPr bwMode="auto">
          <a:xfrm flipH="1">
            <a:off x="3389585" y="2256524"/>
            <a:ext cx="1009706" cy="8216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직선 화살표 연결선 23"/>
          <p:cNvCxnSpPr>
            <a:stCxn id="25" idx="1"/>
            <a:endCxn id="7" idx="3"/>
          </p:cNvCxnSpPr>
          <p:nvPr/>
        </p:nvCxnSpPr>
        <p:spPr bwMode="auto">
          <a:xfrm flipH="1">
            <a:off x="3389584" y="2256524"/>
            <a:ext cx="1009707" cy="3355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" name="그림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91" y="1342207"/>
            <a:ext cx="4100076" cy="1828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아래쪽 화살표 39"/>
          <p:cNvSpPr/>
          <p:nvPr/>
        </p:nvSpPr>
        <p:spPr bwMode="auto">
          <a:xfrm rot="10800000">
            <a:off x="6203731" y="3353786"/>
            <a:ext cx="354724" cy="486103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4"/>
          <a:srcRect l="85636" t="93355"/>
          <a:stretch/>
        </p:blipFill>
        <p:spPr>
          <a:xfrm>
            <a:off x="7597990" y="6121400"/>
            <a:ext cx="464113" cy="159616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4"/>
          <a:srcRect l="85636" t="93355"/>
          <a:stretch/>
        </p:blipFill>
        <p:spPr>
          <a:xfrm>
            <a:off x="7597989" y="5976863"/>
            <a:ext cx="464113" cy="15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4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세가지 제안</a:t>
            </a:r>
            <a:endParaRPr lang="ko-KR" altLang="en-US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/>
          </p:nvPr>
        </p:nvGraphicFramePr>
        <p:xfrm>
          <a:off x="705872" y="1085850"/>
          <a:ext cx="7938632" cy="48044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69316"/>
                <a:gridCol w="3969316"/>
              </a:tblGrid>
              <a:tr h="54700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도전과제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제안내용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7794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다양한 형태로 흩어져 있는 데이터를 어떻게 모으고 관리할 것인가</a:t>
                      </a:r>
                      <a:r>
                        <a:rPr lang="en-US" altLang="ko-KR" sz="1600" dirty="0" smtClean="0"/>
                        <a:t>?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 smtClean="0"/>
                        <a:t>미래 </a:t>
                      </a:r>
                      <a:r>
                        <a:rPr lang="en-US" altLang="ko-KR" sz="1800" dirty="0" smtClean="0"/>
                        <a:t>KIST</a:t>
                      </a:r>
                      <a:r>
                        <a:rPr lang="ko-KR" altLang="en-US" sz="1800" smtClean="0"/>
                        <a:t>의 경쟁력 제고를 위해 </a:t>
                      </a:r>
                      <a:r>
                        <a:rPr lang="en-US" altLang="ko-KR" sz="1800" dirty="0" smtClean="0"/>
                        <a:t>KIST </a:t>
                      </a:r>
                      <a:r>
                        <a:rPr lang="ko-KR" altLang="en-US" sz="1800" smtClean="0"/>
                        <a:t>내의 </a:t>
                      </a:r>
                      <a:r>
                        <a:rPr lang="ko-KR" altLang="en-US" sz="1800" b="1" smtClean="0">
                          <a:solidFill>
                            <a:srgbClr val="C00000"/>
                          </a:solidFill>
                        </a:rPr>
                        <a:t>과학기술 </a:t>
                      </a:r>
                      <a:r>
                        <a:rPr lang="ko-KR" altLang="en-US" sz="1800" b="1" dirty="0" smtClean="0">
                          <a:solidFill>
                            <a:srgbClr val="C00000"/>
                          </a:solidFill>
                        </a:rPr>
                        <a:t>데이터 축적∙관리 체계 구축 </a:t>
                      </a:r>
                      <a:endParaRPr lang="en-US" altLang="ko-KR" sz="18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</a:tr>
              <a:tr h="76744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 smtClean="0"/>
                        <a:t>무엇이 사람들로 하여금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를 공유하게 만들까</a:t>
                      </a:r>
                      <a:r>
                        <a:rPr lang="en-US" altLang="ko-KR" sz="1600" dirty="0" smtClean="0"/>
                        <a:t>? </a:t>
                      </a:r>
                      <a:endParaRPr lang="ko-KR" altLang="en-US" sz="1600" b="0"/>
                    </a:p>
                  </a:txBody>
                  <a:tcPr anchor="ctr">
                    <a:solidFill>
                      <a:srgbClr val="CDCDE6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어떻게 체계적으로 대량의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를 취해 분석할 수 있는가</a:t>
                      </a:r>
                      <a:r>
                        <a:rPr lang="en-US" altLang="ko-KR" sz="1600" dirty="0" smtClean="0"/>
                        <a:t>?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88174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 smtClean="0"/>
                        <a:t>어떻게 </a:t>
                      </a:r>
                      <a:r>
                        <a:rPr lang="en-US" altLang="ko-KR" sz="1600" dirty="0" smtClean="0"/>
                        <a:t>data</a:t>
                      </a:r>
                      <a:r>
                        <a:rPr lang="ko-KR" altLang="en-US" sz="1600" smtClean="0"/>
                        <a:t>로부터 손쉽게 지식을 창출할 수 있는가</a:t>
                      </a:r>
                      <a:r>
                        <a:rPr lang="en-US" altLang="ko-KR" sz="1600" dirty="0" smtClean="0"/>
                        <a:t>? </a:t>
                      </a:r>
                      <a:endParaRPr lang="en-US" altLang="ko-KR" sz="16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dirty="0" err="1" smtClean="0"/>
                        <a:t>빅데이터를</a:t>
                      </a:r>
                      <a:r>
                        <a:rPr lang="ko-KR" altLang="en-US" sz="1800" dirty="0" smtClean="0"/>
                        <a:t> 통한 기술개발의 성공사례 개발을 위한 </a:t>
                      </a:r>
                      <a:r>
                        <a:rPr lang="ko-KR" altLang="en-US" sz="1800" b="1" dirty="0" smtClean="0">
                          <a:solidFill>
                            <a:srgbClr val="C00000"/>
                          </a:solidFill>
                        </a:rPr>
                        <a:t>시범사업 추진</a:t>
                      </a:r>
                      <a:endParaRPr lang="en-US" altLang="ko-KR" sz="1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rgbClr val="E8E8F3"/>
                    </a:solidFill>
                  </a:tcPr>
                </a:tc>
              </a:tr>
              <a:tr h="3200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 smtClean="0"/>
                        <a:t>Data-driven Research </a:t>
                      </a:r>
                      <a:r>
                        <a:rPr lang="ko-KR" altLang="en-US" sz="1800" smtClean="0"/>
                        <a:t>능력 제고를 위한 </a:t>
                      </a:r>
                      <a:r>
                        <a:rPr lang="en-US" altLang="ko-KR" sz="1800" b="1" dirty="0" smtClean="0">
                          <a:solidFill>
                            <a:srgbClr val="C00000"/>
                          </a:solidFill>
                        </a:rPr>
                        <a:t>data science </a:t>
                      </a:r>
                      <a:r>
                        <a:rPr lang="ko-KR" altLang="en-US" sz="1800" b="1" smtClean="0">
                          <a:solidFill>
                            <a:srgbClr val="C00000"/>
                          </a:solidFill>
                        </a:rPr>
                        <a:t>육성 </a:t>
                      </a:r>
                    </a:p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solidFill>
                      <a:srgbClr val="E8E8F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89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Data Science </a:t>
            </a:r>
            <a:r>
              <a:rPr lang="ko-KR" altLang="en-US" smtClean="0"/>
              <a:t>육성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2638" y="933452"/>
            <a:ext cx="7772400" cy="2432486"/>
          </a:xfrm>
        </p:spPr>
        <p:txBody>
          <a:bodyPr/>
          <a:lstStyle/>
          <a:p>
            <a:r>
              <a:rPr lang="ko-KR" altLang="en-US" sz="2000" b="1" dirty="0" smtClean="0"/>
              <a:t>수리과학연구소와의 협력</a:t>
            </a:r>
            <a:endParaRPr lang="en-US" altLang="ko-KR" sz="2000" b="1" dirty="0" smtClean="0"/>
          </a:p>
          <a:p>
            <a:endParaRPr lang="en-US" altLang="ko-KR" sz="2000" b="1" dirty="0"/>
          </a:p>
          <a:p>
            <a:endParaRPr lang="en-US" altLang="ko-KR" sz="2000" b="1" dirty="0" smtClean="0"/>
          </a:p>
          <a:p>
            <a:pPr>
              <a:spcBef>
                <a:spcPts val="1800"/>
              </a:spcBef>
            </a:pPr>
            <a:r>
              <a:rPr lang="ko-KR" altLang="en-US" sz="2000" b="1" dirty="0" smtClean="0">
                <a:solidFill>
                  <a:srgbClr val="C00000"/>
                </a:solidFill>
              </a:rPr>
              <a:t>자체 연구진 육성</a:t>
            </a:r>
            <a:endParaRPr lang="en-US" altLang="ko-KR" sz="2000" b="1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sz="1800" dirty="0" smtClean="0"/>
              <a:t>수학</a:t>
            </a:r>
            <a:r>
              <a:rPr lang="en-US" altLang="ko-KR" sz="1800" dirty="0" smtClean="0"/>
              <a:t>/</a:t>
            </a:r>
            <a:r>
              <a:rPr lang="ko-KR" altLang="en-US" sz="1800" smtClean="0"/>
              <a:t>통계</a:t>
            </a:r>
            <a:r>
              <a:rPr lang="en-US" altLang="ko-KR" sz="1800" dirty="0" smtClean="0"/>
              <a:t>/</a:t>
            </a:r>
            <a:r>
              <a:rPr lang="ko-KR" altLang="en-US" sz="1800" smtClean="0"/>
              <a:t>데이터</a:t>
            </a:r>
            <a:r>
              <a:rPr lang="en-US" altLang="ko-KR" sz="1800" dirty="0" smtClean="0"/>
              <a:t> </a:t>
            </a:r>
            <a:r>
              <a:rPr lang="ko-KR" altLang="en-US" sz="1800" smtClean="0"/>
              <a:t>분야의 신규 인력 </a:t>
            </a:r>
            <a:endParaRPr lang="en-US" altLang="ko-KR" sz="1800" dirty="0" smtClean="0"/>
          </a:p>
          <a:p>
            <a:pPr lvl="1"/>
            <a:r>
              <a:rPr lang="ko-KR" altLang="en-US" sz="1800" dirty="0" smtClean="0"/>
              <a:t>각 분야의 </a:t>
            </a:r>
            <a:r>
              <a:rPr lang="en-US" altLang="ko-KR" sz="1800" dirty="0" smtClean="0"/>
              <a:t>informatics R&amp;D </a:t>
            </a:r>
            <a:r>
              <a:rPr lang="ko-KR" altLang="en-US" sz="1800" smtClean="0"/>
              <a:t>인력 </a:t>
            </a:r>
            <a:endParaRPr lang="ko-KR" altLang="en-US" sz="180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118" y="1282099"/>
            <a:ext cx="3983585" cy="72133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4118" y="3556440"/>
            <a:ext cx="3203321" cy="2971801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 bwMode="auto">
          <a:xfrm rot="20192551">
            <a:off x="2758966" y="3192517"/>
            <a:ext cx="3752193" cy="945931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800" b="1" dirty="0" err="1" smtClean="0">
                <a:latin typeface="Georgia" pitchFamily="18" charset="0"/>
                <a:ea typeface="굴림" pitchFamily="50" charset="-127"/>
              </a:rPr>
              <a:t>연구기획분석팀</a:t>
            </a:r>
            <a:r>
              <a:rPr kumimoji="1" lang="ko-KR" altLang="en-US" sz="2800" b="1" dirty="0" smtClean="0">
                <a:latin typeface="Georgia" pitchFamily="18" charset="0"/>
                <a:ea typeface="굴림" pitchFamily="50" charset="-127"/>
              </a:rPr>
              <a:t> 보완</a:t>
            </a:r>
            <a:endParaRPr kumimoji="1" lang="ko-KR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937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세가지 제안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2637" y="933453"/>
            <a:ext cx="7920491" cy="3344634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ko-KR" altLang="en-US" dirty="0" smtClean="0"/>
              <a:t>미래 </a:t>
            </a:r>
            <a:r>
              <a:rPr lang="en-US" altLang="ko-KR" dirty="0" smtClean="0"/>
              <a:t>KIST</a:t>
            </a:r>
            <a:r>
              <a:rPr lang="ko-KR" altLang="en-US" smtClean="0"/>
              <a:t>의 경쟁력 제고를 위해 </a:t>
            </a:r>
            <a:r>
              <a:rPr lang="en-US" altLang="ko-KR" b="1" dirty="0" smtClean="0">
                <a:solidFill>
                  <a:srgbClr val="C00000"/>
                </a:solidFill>
              </a:rPr>
              <a:t>KIST </a:t>
            </a:r>
            <a:r>
              <a:rPr lang="ko-KR" altLang="en-US" b="1" smtClean="0">
                <a:solidFill>
                  <a:srgbClr val="C00000"/>
                </a:solidFill>
              </a:rPr>
              <a:t>내의 과학기술 데이터 축적∙관리 체계</a:t>
            </a:r>
            <a:r>
              <a:rPr lang="ko-KR" altLang="en-US" b="1" smtClean="0"/>
              <a:t> </a:t>
            </a:r>
            <a:r>
              <a:rPr lang="ko-KR" altLang="en-US" smtClean="0"/>
              <a:t>구축</a:t>
            </a:r>
            <a:r>
              <a:rPr lang="ko-KR" altLang="en-US" b="1" smtClean="0"/>
              <a:t> </a:t>
            </a:r>
            <a:endParaRPr lang="en-US" altLang="ko-KR" b="1" dirty="0" smtClean="0"/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ko-KR" altLang="en-US" dirty="0" err="1" smtClean="0"/>
              <a:t>빅데이터를</a:t>
            </a:r>
            <a:r>
              <a:rPr lang="ko-KR" altLang="en-US" dirty="0" smtClean="0"/>
              <a:t> 통한 기술개발의 성공사례 개발을 위한 </a:t>
            </a:r>
            <a:r>
              <a:rPr lang="ko-KR" altLang="en-US" b="1" dirty="0" smtClean="0">
                <a:solidFill>
                  <a:srgbClr val="C00000"/>
                </a:solidFill>
              </a:rPr>
              <a:t>시범사업</a:t>
            </a:r>
            <a:r>
              <a:rPr lang="ko-KR" altLang="en-US" b="1" dirty="0" smtClean="0"/>
              <a:t> </a:t>
            </a:r>
            <a:r>
              <a:rPr lang="ko-KR" altLang="en-US" dirty="0" smtClean="0"/>
              <a:t>추진</a:t>
            </a:r>
            <a:endParaRPr lang="en-US" altLang="ko-KR" dirty="0" smtClean="0"/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altLang="ko-KR" dirty="0" smtClean="0"/>
              <a:t>Data-driven Research </a:t>
            </a:r>
            <a:r>
              <a:rPr lang="ko-KR" altLang="en-US" smtClean="0"/>
              <a:t>능력 제고를 위한 </a:t>
            </a:r>
            <a:r>
              <a:rPr lang="en-US" altLang="ko-KR" b="1" dirty="0" smtClean="0">
                <a:solidFill>
                  <a:srgbClr val="C00000"/>
                </a:solidFill>
              </a:rPr>
              <a:t>data science </a:t>
            </a:r>
            <a:r>
              <a:rPr lang="ko-KR" altLang="en-US" b="1" smtClean="0">
                <a:solidFill>
                  <a:srgbClr val="C00000"/>
                </a:solidFill>
              </a:rPr>
              <a:t>육성</a:t>
            </a:r>
            <a:r>
              <a:rPr lang="ko-KR" altLang="en-US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823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참여자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2638" y="933452"/>
            <a:ext cx="7772400" cy="2690281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ko-KR" altLang="en-US" dirty="0" smtClean="0"/>
              <a:t>미래융합기술연구본부 </a:t>
            </a:r>
            <a:r>
              <a:rPr lang="en-US" altLang="ko-KR" dirty="0" smtClean="0"/>
              <a:t>: </a:t>
            </a:r>
            <a:r>
              <a:rPr lang="ko-KR" altLang="en-US" smtClean="0"/>
              <a:t>이광렬</a:t>
            </a:r>
            <a:r>
              <a:rPr lang="en-US" altLang="ko-KR" dirty="0" smtClean="0"/>
              <a:t>/</a:t>
            </a:r>
            <a:r>
              <a:rPr lang="ko-KR" altLang="en-US" smtClean="0"/>
              <a:t>김찬수</a:t>
            </a:r>
            <a:endParaRPr lang="en-US" altLang="ko-KR" dirty="0" smtClean="0"/>
          </a:p>
          <a:p>
            <a:pPr>
              <a:spcBef>
                <a:spcPts val="1200"/>
              </a:spcBef>
            </a:pPr>
            <a:r>
              <a:rPr lang="ko-KR" altLang="en-US" dirty="0" smtClean="0"/>
              <a:t>특성분석센터 </a:t>
            </a:r>
            <a:r>
              <a:rPr lang="en-US" altLang="ko-KR" dirty="0" smtClean="0"/>
              <a:t>: </a:t>
            </a:r>
            <a:r>
              <a:rPr lang="ko-KR" altLang="en-US" smtClean="0"/>
              <a:t>안재평</a:t>
            </a:r>
            <a:endParaRPr lang="en-US" altLang="ko-KR" dirty="0" smtClean="0"/>
          </a:p>
          <a:p>
            <a:pPr>
              <a:spcBef>
                <a:spcPts val="1200"/>
              </a:spcBef>
            </a:pPr>
            <a:r>
              <a:rPr lang="ko-KR" altLang="en-US" dirty="0" err="1" smtClean="0"/>
              <a:t>의과학연구소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smtClean="0"/>
              <a:t>김승종</a:t>
            </a:r>
            <a:r>
              <a:rPr lang="en-US" altLang="ko-KR" dirty="0" smtClean="0"/>
              <a:t>/</a:t>
            </a:r>
            <a:r>
              <a:rPr lang="ko-KR" altLang="en-US" smtClean="0"/>
              <a:t>이득희</a:t>
            </a:r>
            <a:endParaRPr lang="en-US" altLang="ko-KR" dirty="0" smtClean="0"/>
          </a:p>
          <a:p>
            <a:pPr>
              <a:spcBef>
                <a:spcPts val="1200"/>
              </a:spcBef>
            </a:pPr>
            <a:r>
              <a:rPr lang="ko-KR" altLang="en-US" dirty="0" smtClean="0"/>
              <a:t>강릉분원 천연물연구소 </a:t>
            </a:r>
            <a:r>
              <a:rPr lang="en-US" altLang="ko-KR" dirty="0" smtClean="0"/>
              <a:t>: </a:t>
            </a:r>
            <a:r>
              <a:rPr lang="ko-KR" altLang="en-US" smtClean="0"/>
              <a:t>최용수</a:t>
            </a:r>
            <a:endParaRPr lang="en-US" altLang="ko-KR" dirty="0" smtClean="0"/>
          </a:p>
          <a:p>
            <a:pPr>
              <a:spcBef>
                <a:spcPts val="1200"/>
              </a:spcBef>
            </a:pPr>
            <a:r>
              <a:rPr lang="ko-KR" altLang="en-US" dirty="0" err="1" smtClean="0"/>
              <a:t>연구기획분석팀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smtClean="0"/>
              <a:t>강대신</a:t>
            </a:r>
            <a:r>
              <a:rPr lang="en-US" altLang="ko-KR" dirty="0" smtClean="0"/>
              <a:t>/</a:t>
            </a:r>
            <a:r>
              <a:rPr lang="ko-KR" altLang="en-US" smtClean="0"/>
              <a:t>오정수</a:t>
            </a:r>
            <a:endParaRPr lang="en-US" altLang="ko-KR" dirty="0" smtClean="0"/>
          </a:p>
          <a:p>
            <a:pPr>
              <a:spcBef>
                <a:spcPts val="1200"/>
              </a:spcBef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040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대부분이 디지털 데이터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07" y="951138"/>
            <a:ext cx="7328581" cy="549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세상이 바뀌었다</a:t>
            </a:r>
            <a:r>
              <a:rPr lang="en-US" altLang="ko-KR" dirty="0" smtClean="0"/>
              <a:t>!</a:t>
            </a:r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720" y="3580581"/>
            <a:ext cx="3136831" cy="179934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698" y="1479117"/>
            <a:ext cx="3556050" cy="469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big data에 대한 이미지 검색결과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67" y="1822600"/>
            <a:ext cx="4083339" cy="170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08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중요한 변화</a:t>
            </a:r>
            <a:r>
              <a:rPr lang="en-US" altLang="ko-KR" dirty="0" smtClean="0"/>
              <a:t>,</a:t>
            </a:r>
            <a:r>
              <a:rPr lang="ko-KR" altLang="en-US" smtClean="0"/>
              <a:t> 셋</a:t>
            </a:r>
            <a:r>
              <a:rPr lang="en-US" altLang="ko-KR" dirty="0" smtClean="0"/>
              <a:t>.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88988" y="1052736"/>
            <a:ext cx="8031484" cy="1872208"/>
          </a:xfrm>
        </p:spPr>
        <p:txBody>
          <a:bodyPr/>
          <a:lstStyle/>
          <a:p>
            <a:r>
              <a:rPr lang="en-US" altLang="ko-KR" sz="2000" b="1" dirty="0" smtClean="0">
                <a:solidFill>
                  <a:srgbClr val="C00000"/>
                </a:solidFill>
              </a:rPr>
              <a:t>Internet</a:t>
            </a:r>
            <a:r>
              <a:rPr lang="en-US" altLang="ko-KR" sz="2000" dirty="0" smtClean="0"/>
              <a:t> made information free</a:t>
            </a:r>
          </a:p>
          <a:p>
            <a:r>
              <a:rPr lang="en-US" altLang="ko-KR" sz="2000" b="1" dirty="0" smtClean="0">
                <a:solidFill>
                  <a:srgbClr val="C00000"/>
                </a:solidFill>
              </a:rPr>
              <a:t>Mobile devices and network </a:t>
            </a:r>
            <a:r>
              <a:rPr lang="en-US" altLang="ko-KR" sz="2000" dirty="0" smtClean="0"/>
              <a:t>made global reach and continuous connectivity</a:t>
            </a:r>
          </a:p>
          <a:p>
            <a:r>
              <a:rPr lang="en-US" altLang="ko-KR" sz="2000" b="1" dirty="0" smtClean="0">
                <a:solidFill>
                  <a:srgbClr val="C00000"/>
                </a:solidFill>
              </a:rPr>
              <a:t>Cloud computing </a:t>
            </a:r>
            <a:r>
              <a:rPr lang="en-US" altLang="ko-KR" sz="2000" dirty="0" smtClean="0"/>
              <a:t>provide infinite computing power and storage inexpensive and pay-as-you-do basis </a:t>
            </a:r>
            <a:endParaRPr lang="ko-KR" altLang="en-US" sz="2000" dirty="0"/>
          </a:p>
        </p:txBody>
      </p:sp>
      <p:pic>
        <p:nvPicPr>
          <p:cNvPr id="17414" name="Picture 6" descr="network에 대한 이미지 검색결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212976"/>
            <a:ext cx="440688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3212976"/>
            <a:ext cx="3312368" cy="27671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8104" y="6268130"/>
            <a:ext cx="35317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b="1" dirty="0" smtClean="0"/>
              <a:t>How Google Works</a:t>
            </a:r>
            <a:r>
              <a:rPr lang="en-US" altLang="ko-KR" sz="900" dirty="0" smtClean="0"/>
              <a:t>, E. Schmidt &amp; J. Rosenberg (Google, 2014)</a:t>
            </a:r>
          </a:p>
          <a:p>
            <a:pPr algn="r"/>
            <a:r>
              <a:rPr lang="ko-KR" altLang="en-US" sz="900" dirty="0" err="1" smtClean="0"/>
              <a:t>구글은</a:t>
            </a:r>
            <a:r>
              <a:rPr lang="ko-KR" altLang="en-US" sz="900" dirty="0" smtClean="0"/>
              <a:t> 어떻게 일하는가</a:t>
            </a:r>
            <a:r>
              <a:rPr lang="en-US" altLang="ko-KR" sz="900" dirty="0" smtClean="0"/>
              <a:t>? </a:t>
            </a:r>
            <a:r>
              <a:rPr lang="ko-KR" altLang="en-US" sz="900" smtClean="0"/>
              <a:t>박병화 역 </a:t>
            </a:r>
            <a:r>
              <a:rPr lang="en-US" altLang="ko-KR" sz="900" dirty="0" smtClean="0"/>
              <a:t>(</a:t>
            </a:r>
            <a:r>
              <a:rPr lang="ko-KR" altLang="en-US" sz="900" smtClean="0"/>
              <a:t>김영사</a:t>
            </a:r>
            <a:r>
              <a:rPr lang="en-US" altLang="ko-KR" sz="900" dirty="0" smtClean="0"/>
              <a:t>, 2014)</a:t>
            </a:r>
          </a:p>
          <a:p>
            <a:pPr algn="r"/>
            <a:r>
              <a:rPr lang="en-US" altLang="ko-KR" sz="900" dirty="0"/>
              <a:t>http://www.slideshare.net/alleciel/how-google-works-korean</a:t>
            </a:r>
            <a:endParaRPr lang="ko-KR" altLang="en-US" sz="900"/>
          </a:p>
        </p:txBody>
      </p:sp>
    </p:spTree>
    <p:extLst>
      <p:ext uri="{BB962C8B-B14F-4D97-AF65-F5344CB8AC3E}">
        <p14:creationId xmlns:p14="http://schemas.microsoft.com/office/powerpoint/2010/main" val="158752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독감 예측 </a:t>
            </a:r>
            <a:r>
              <a:rPr lang="en-US" altLang="ko-KR" dirty="0" smtClean="0"/>
              <a:t>(google)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52" y="1147401"/>
            <a:ext cx="4293654" cy="306934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89" y="3985817"/>
            <a:ext cx="5206366" cy="25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2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사례 </a:t>
            </a:r>
            <a:r>
              <a:rPr lang="en-US" altLang="ko-KR" dirty="0" smtClean="0"/>
              <a:t>: Deep Mind 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77" y="1021913"/>
            <a:ext cx="8201446" cy="5133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직사각형 4"/>
          <p:cNvSpPr/>
          <p:nvPr/>
        </p:nvSpPr>
        <p:spPr bwMode="auto">
          <a:xfrm>
            <a:off x="3344333" y="6858000"/>
            <a:ext cx="508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62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사례 </a:t>
            </a:r>
            <a:r>
              <a:rPr lang="en-US" altLang="ko-KR" dirty="0" smtClean="0"/>
              <a:t>: Watson</a:t>
            </a:r>
            <a:endParaRPr lang="ko-KR" altLang="en-US" dirty="0"/>
          </a:p>
        </p:txBody>
      </p:sp>
      <p:grpSp>
        <p:nvGrpSpPr>
          <p:cNvPr id="6" name="그룹 5"/>
          <p:cNvGrpSpPr/>
          <p:nvPr/>
        </p:nvGrpSpPr>
        <p:grpSpPr>
          <a:xfrm>
            <a:off x="788988" y="1099300"/>
            <a:ext cx="8023936" cy="5181506"/>
            <a:chOff x="788988" y="1188117"/>
            <a:chExt cx="7508564" cy="4787013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988" y="1188117"/>
              <a:ext cx="7508564" cy="47870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직사각형 4"/>
            <p:cNvSpPr/>
            <p:nvPr/>
          </p:nvSpPr>
          <p:spPr bwMode="auto">
            <a:xfrm>
              <a:off x="6597869" y="1188117"/>
              <a:ext cx="1671145" cy="29384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굴림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455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c-ohp">
  <a:themeElements>
    <a:clrScheme name="Office 테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테마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굴림" pitchFamily="50" charset="-127"/>
          </a:defRPr>
        </a:defPPr>
      </a:lstStyle>
    </a:lnDef>
  </a:objectDefaults>
  <a:extraClrSchemeLst>
    <a:extraClrScheme>
      <a:clrScheme name="Office 테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테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sc-ohp">
  <a:themeElements>
    <a:clrScheme name="Office 테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테마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eorgia" pitchFamily="18" charset="0"/>
            <a:ea typeface="굴림" pitchFamily="50" charset="-127"/>
          </a:defRPr>
        </a:defPPr>
      </a:lstStyle>
    </a:lnDef>
  </a:objectDefaults>
  <a:extraClrSchemeLst>
    <a:extraClrScheme>
      <a:clrScheme name="Office 테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테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테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1889</TotalTime>
  <Words>1535</Words>
  <Application>Microsoft Office PowerPoint</Application>
  <PresentationFormat>화면 슬라이드 쇼(4:3)</PresentationFormat>
  <Paragraphs>337</Paragraphs>
  <Slides>36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36</vt:i4>
      </vt:variant>
    </vt:vector>
  </HeadingPairs>
  <TitlesOfParts>
    <vt:vector size="49" baseType="lpstr">
      <vt:lpstr>Adobe 고딕 Std B</vt:lpstr>
      <vt:lpstr>HY견고딕</vt:lpstr>
      <vt:lpstr>굴림</vt:lpstr>
      <vt:lpstr>맑은 고딕</vt:lpstr>
      <vt:lpstr>바탕</vt:lpstr>
      <vt:lpstr>Arial</vt:lpstr>
      <vt:lpstr>Calibri</vt:lpstr>
      <vt:lpstr>Cambria Math</vt:lpstr>
      <vt:lpstr>Consolas</vt:lpstr>
      <vt:lpstr>Georgia</vt:lpstr>
      <vt:lpstr>Tahoma</vt:lpstr>
      <vt:lpstr>csc-ohp</vt:lpstr>
      <vt:lpstr>1_csc-ohp</vt:lpstr>
      <vt:lpstr>KIST 데이터 기반 연구개발 환경 </vt:lpstr>
      <vt:lpstr>세가지 제안</vt:lpstr>
      <vt:lpstr>빅데이터</vt:lpstr>
      <vt:lpstr>대부분이 디지털 데이터</vt:lpstr>
      <vt:lpstr>세상이 바뀌었다!</vt:lpstr>
      <vt:lpstr>중요한 변화, 셋.</vt:lpstr>
      <vt:lpstr>독감 예측 (google)</vt:lpstr>
      <vt:lpstr>사례 : Deep Mind </vt:lpstr>
      <vt:lpstr>사례 : Watson</vt:lpstr>
      <vt:lpstr>과학기술 빅데이터</vt:lpstr>
      <vt:lpstr>데이터 기반의 소재개발</vt:lpstr>
      <vt:lpstr>Case of Data-Driven Research</vt:lpstr>
      <vt:lpstr>Case of Data-Driven Research</vt:lpstr>
      <vt:lpstr>데이터 기반의 지식창출</vt:lpstr>
      <vt:lpstr>현재의 데이터 흐름</vt:lpstr>
      <vt:lpstr>데이터 먼저….</vt:lpstr>
      <vt:lpstr>KIST의 현황</vt:lpstr>
      <vt:lpstr>도전과제 들</vt:lpstr>
      <vt:lpstr>세가지 제안</vt:lpstr>
      <vt:lpstr>KIST Advanced Research System (KARS)</vt:lpstr>
      <vt:lpstr>    연구노트 시스템</vt:lpstr>
      <vt:lpstr>     특성분석센터 Data Infra / 초안</vt:lpstr>
      <vt:lpstr>     계산과학 플랫폼</vt:lpstr>
      <vt:lpstr>Basic Structure of the Platform </vt:lpstr>
      <vt:lpstr>     비정형 데이터의 수집</vt:lpstr>
      <vt:lpstr>    KIST R&amp;D Data Bank</vt:lpstr>
      <vt:lpstr>⑤  외부 DB 연동</vt:lpstr>
      <vt:lpstr>     빅데이터 플랫폼</vt:lpstr>
      <vt:lpstr>세가지 제안</vt:lpstr>
      <vt:lpstr>시범사업 제안 1</vt:lpstr>
      <vt:lpstr>시범사업 제안 2</vt:lpstr>
      <vt:lpstr>시범사업  : 화학 촉매 설계</vt:lpstr>
      <vt:lpstr>세가지 제안</vt:lpstr>
      <vt:lpstr>Data Science 육성</vt:lpstr>
      <vt:lpstr>세가지 제안</vt:lpstr>
      <vt:lpstr>참여자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시대</dc:title>
  <dc:creator>이광렬</dc:creator>
  <cp:lastModifiedBy>Kwang-Ryeol Lee</cp:lastModifiedBy>
  <cp:revision>154</cp:revision>
  <cp:lastPrinted>2016-12-12T07:15:21Z</cp:lastPrinted>
  <dcterms:created xsi:type="dcterms:W3CDTF">2016-09-09T02:29:42Z</dcterms:created>
  <dcterms:modified xsi:type="dcterms:W3CDTF">2016-12-30T02:28:57Z</dcterms:modified>
</cp:coreProperties>
</file>