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56" r:id="rId6"/>
    <p:sldId id="265" r:id="rId7"/>
    <p:sldId id="267" r:id="rId8"/>
    <p:sldId id="273" r:id="rId9"/>
    <p:sldId id="274" r:id="rId10"/>
    <p:sldId id="272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CF0"/>
    <a:srgbClr val="663300"/>
    <a:srgbClr val="CC3300"/>
    <a:srgbClr val="333333"/>
    <a:srgbClr val="5F5F5F"/>
    <a:srgbClr val="808080"/>
    <a:srgbClr val="2328EF"/>
    <a:srgbClr val="FF66FF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7" autoAdjust="0"/>
    <p:restoredTop sz="99385" autoAdjust="0"/>
  </p:normalViewPr>
  <p:slideViewPr>
    <p:cSldViewPr>
      <p:cViewPr>
        <p:scale>
          <a:sx n="110" d="100"/>
          <a:sy n="110" d="100"/>
        </p:scale>
        <p:origin x="-19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28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9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85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52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1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8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6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4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2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13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E1FC-7F69-422E-9602-C45A5C3C3A3B}" type="datetimeFigureOut">
              <a:rPr lang="ko-KR" altLang="en-US" smtClean="0"/>
              <a:t>2017-01-02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1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20" y="1597672"/>
            <a:ext cx="6474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천연물 농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산업 빅데이터 기반 </a:t>
            </a: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클라우드 구축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1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기획안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661191"/>
            <a:ext cx="3467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한국과학기술연구원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강릉분원 천연물 연구소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2016. 11.28</a:t>
            </a:r>
          </a:p>
        </p:txBody>
      </p:sp>
    </p:spTree>
    <p:extLst>
      <p:ext uri="{BB962C8B-B14F-4D97-AF65-F5344CB8AC3E}">
        <p14:creationId xmlns:p14="http://schemas.microsoft.com/office/powerpoint/2010/main" val="281549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16832"/>
            <a:ext cx="8208912" cy="30777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dirty="0" smtClean="0"/>
              <a:t>천연물 성분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만개 성분</a:t>
            </a:r>
            <a:r>
              <a:rPr lang="en-US" altLang="ko-KR" sz="1400" dirty="0" smtClean="0"/>
              <a:t>: </a:t>
            </a:r>
            <a:r>
              <a:rPr lang="ko-KR" altLang="en-US" sz="1400" b="1" dirty="0" err="1" smtClean="0">
                <a:solidFill>
                  <a:srgbClr val="383CF0"/>
                </a:solidFill>
              </a:rPr>
              <a:t>빅데이터화</a:t>
            </a:r>
            <a:r>
              <a:rPr lang="ko-KR" altLang="en-US" sz="1400" b="1" dirty="0" smtClean="0">
                <a:solidFill>
                  <a:srgbClr val="383CF0"/>
                </a:solidFill>
              </a:rPr>
              <a:t>   </a:t>
            </a:r>
            <a:r>
              <a:rPr lang="ko-KR" altLang="en-US" sz="1400" b="1" dirty="0" smtClean="0">
                <a:solidFill>
                  <a:srgbClr val="383CF0"/>
                </a:solidFill>
              </a:rPr>
              <a:t>장</a:t>
            </a:r>
            <a:r>
              <a:rPr lang="ko-KR" altLang="en-US" sz="1400" b="1" dirty="0">
                <a:solidFill>
                  <a:srgbClr val="383CF0"/>
                </a:solidFill>
              </a:rPr>
              <a:t>내</a:t>
            </a:r>
            <a:r>
              <a:rPr lang="ko-KR" altLang="en-US" sz="1400" b="1" dirty="0" smtClean="0">
                <a:solidFill>
                  <a:srgbClr val="383CF0"/>
                </a:solidFill>
              </a:rPr>
              <a:t>모사 </a:t>
            </a:r>
            <a:r>
              <a:rPr lang="ko-KR" altLang="en-US" sz="1400" b="1" dirty="0" smtClean="0">
                <a:solidFill>
                  <a:srgbClr val="383CF0"/>
                </a:solidFill>
              </a:rPr>
              <a:t>평가시스템 구축 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오믹스</a:t>
            </a:r>
            <a:r>
              <a:rPr lang="ko-KR" altLang="en-US" sz="1400" dirty="0" smtClean="0">
                <a:solidFill>
                  <a:schemeClr val="tx1"/>
                </a:solidFill>
              </a:rPr>
              <a:t> 데이터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만개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 smtClean="0">
                <a:solidFill>
                  <a:srgbClr val="383CF0"/>
                </a:solidFill>
              </a:rPr>
              <a:t>빅데이터</a:t>
            </a:r>
            <a:endParaRPr lang="ko-KR" altLang="en-US" sz="1400" b="1" dirty="0">
              <a:solidFill>
                <a:srgbClr val="383CF0"/>
              </a:solidFill>
            </a:endParaRPr>
          </a:p>
        </p:txBody>
      </p:sp>
      <p:graphicFrame>
        <p:nvGraphicFramePr>
          <p:cNvPr id="2630" name="표 26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15896"/>
              </p:ext>
            </p:extLst>
          </p:nvPr>
        </p:nvGraphicFramePr>
        <p:xfrm>
          <a:off x="466905" y="2564904"/>
          <a:ext cx="839725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311"/>
                <a:gridCol w="720298"/>
                <a:gridCol w="1547374"/>
                <a:gridCol w="1512168"/>
                <a:gridCol w="1584176"/>
                <a:gridCol w="1080120"/>
                <a:gridCol w="1123811"/>
              </a:tblGrid>
              <a:tr h="411480">
                <a:tc>
                  <a:txBody>
                    <a:bodyPr/>
                    <a:lstStyle/>
                    <a:p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천연물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인체모사기반 활성탐색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대사체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err="1" smtClean="0"/>
                        <a:t>오믹스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ko-KR" altLang="en-US" sz="1200" b="1" baseline="0" dirty="0" smtClean="0"/>
                        <a:t>데이터</a:t>
                      </a:r>
                      <a:endParaRPr lang="en-US" altLang="ko-KR" sz="1200" b="1" baseline="0" dirty="0" smtClean="0"/>
                    </a:p>
                    <a:p>
                      <a:pPr latinLnBrk="1"/>
                      <a:r>
                        <a:rPr lang="en-US" altLang="ko-KR" sz="1200" b="1" baseline="0" dirty="0" smtClean="0"/>
                        <a:t>(</a:t>
                      </a:r>
                      <a:r>
                        <a:rPr lang="ko-KR" altLang="en-US" sz="1200" b="1" baseline="0" dirty="0" smtClean="0"/>
                        <a:t>문헌</a:t>
                      </a:r>
                      <a:r>
                        <a:rPr lang="en-US" altLang="ko-KR" sz="1200" b="1" baseline="0" dirty="0" smtClean="0"/>
                        <a:t>+</a:t>
                      </a:r>
                      <a:r>
                        <a:rPr lang="ko-KR" altLang="en-US" sz="1200" b="1" baseline="0" dirty="0" smtClean="0"/>
                        <a:t>생산</a:t>
                      </a:r>
                      <a:r>
                        <a:rPr lang="en-US" altLang="ko-KR" sz="1200" b="1" baseline="0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후보질환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ko-KR" altLang="en-US" sz="1200" b="1" dirty="0" smtClean="0"/>
                        <a:t>천연물 도출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검증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임상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기초모델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100 </a:t>
                      </a:r>
                      <a:r>
                        <a:rPr lang="ko-KR" altLang="en-US" sz="1200" b="1" dirty="0" smtClean="0"/>
                        <a:t>점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3</a:t>
                      </a:r>
                      <a:r>
                        <a:rPr lang="ko-KR" altLang="en-US" sz="1200" b="1" dirty="0" err="1" smtClean="0"/>
                        <a:t>개질환</a:t>
                      </a:r>
                      <a:r>
                        <a:rPr lang="ko-KR" altLang="en-US" sz="1200" b="1" dirty="0" smtClean="0"/>
                        <a:t> 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smtClean="0"/>
                        <a:t>10</a:t>
                      </a:r>
                      <a:r>
                        <a:rPr lang="ko-KR" altLang="en-US" sz="1200" b="1" dirty="0" err="1" smtClean="0"/>
                        <a:t>개모델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대사체전체</a:t>
                      </a:r>
                      <a:r>
                        <a:rPr lang="en-US" altLang="ko-KR" sz="1200" b="1" dirty="0" smtClean="0"/>
                        <a:t>(4</a:t>
                      </a:r>
                      <a:r>
                        <a:rPr lang="ko-KR" altLang="en-US" sz="1200" b="1" dirty="0" smtClean="0"/>
                        <a:t>만개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err="1" smtClean="0"/>
                        <a:t>단백체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en-US" altLang="ko-KR" sz="1200" b="1" dirty="0" smtClean="0"/>
                        <a:t>(5</a:t>
                      </a:r>
                      <a:r>
                        <a:rPr lang="ko-KR" altLang="en-US" sz="1200" b="1" dirty="0" smtClean="0"/>
                        <a:t>천</a:t>
                      </a:r>
                      <a:r>
                        <a:rPr lang="en-US" altLang="ko-KR" sz="1200" b="1" dirty="0" smtClean="0"/>
                        <a:t>+5</a:t>
                      </a:r>
                      <a:r>
                        <a:rPr lang="ko-KR" altLang="en-US" sz="1200" b="1" dirty="0" err="1" smtClean="0"/>
                        <a:t>천개</a:t>
                      </a:r>
                      <a:r>
                        <a:rPr lang="en-US" altLang="ko-KR" sz="1200" b="1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1200" b="1" dirty="0" err="1" smtClean="0"/>
                        <a:t>전사체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en-US" altLang="ko-KR" sz="1200" b="1" dirty="0" smtClean="0"/>
                        <a:t>(4</a:t>
                      </a:r>
                      <a:r>
                        <a:rPr lang="ko-KR" altLang="en-US" sz="1200" b="1" dirty="0" smtClean="0"/>
                        <a:t>백</a:t>
                      </a:r>
                      <a:r>
                        <a:rPr lang="en-US" altLang="ko-KR" sz="1200" b="1" dirty="0" smtClean="0"/>
                        <a:t>+6</a:t>
                      </a:r>
                      <a:r>
                        <a:rPr lang="ko-KR" altLang="en-US" sz="1200" b="1" dirty="0" err="1" smtClean="0"/>
                        <a:t>백개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강화학습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1000 </a:t>
                      </a:r>
                      <a:r>
                        <a:rPr lang="ko-KR" altLang="en-US" sz="1200" b="1" dirty="0" smtClean="0"/>
                        <a:t>점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4</a:t>
                      </a:r>
                      <a:r>
                        <a:rPr lang="ko-KR" altLang="en-US" sz="1200" b="1" dirty="0" err="1" smtClean="0"/>
                        <a:t>개질환</a:t>
                      </a:r>
                      <a:r>
                        <a:rPr lang="ko-KR" altLang="en-US" sz="1200" b="1" dirty="0" smtClean="0"/>
                        <a:t> 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smtClean="0"/>
                        <a:t>20</a:t>
                      </a:r>
                      <a:r>
                        <a:rPr lang="ko-KR" altLang="en-US" sz="1200" b="1" dirty="0" smtClean="0"/>
                        <a:t>개 모델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대사체전체</a:t>
                      </a:r>
                      <a:endParaRPr lang="en-US" altLang="ko-KR" sz="1200" b="1" dirty="0" smtClean="0"/>
                    </a:p>
                    <a:p>
                      <a:pPr latinLnBrk="1"/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만개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err="1" smtClean="0"/>
                        <a:t>단백체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+8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만개</a:t>
                      </a:r>
                      <a:r>
                        <a:rPr lang="en-US" altLang="ko-KR" sz="1200" b="1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1200" b="1" dirty="0" err="1" smtClean="0"/>
                        <a:t>전사체</a:t>
                      </a:r>
                      <a:r>
                        <a:rPr lang="ko-KR" altLang="en-US" sz="1200" b="1" dirty="0" smtClean="0"/>
                        <a:t> 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천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+5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천개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실제적용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5000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점</a:t>
                      </a:r>
                      <a:endParaRPr lang="en-US" altLang="ko-K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개질환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천연물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질환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천연물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단일 혹은 복합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질환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34" name="Group 114"/>
          <p:cNvGrpSpPr>
            <a:grpSpLocks noChangeAspect="1"/>
          </p:cNvGrpSpPr>
          <p:nvPr/>
        </p:nvGrpSpPr>
        <p:grpSpPr bwMode="auto">
          <a:xfrm>
            <a:off x="6972077" y="5008503"/>
            <a:ext cx="699459" cy="677690"/>
            <a:chOff x="1778" y="2305"/>
            <a:chExt cx="789" cy="690"/>
          </a:xfrm>
        </p:grpSpPr>
        <p:grpSp>
          <p:nvGrpSpPr>
            <p:cNvPr id="2635" name="Group 22"/>
            <p:cNvGrpSpPr>
              <a:grpSpLocks/>
            </p:cNvGrpSpPr>
            <p:nvPr/>
          </p:nvGrpSpPr>
          <p:grpSpPr bwMode="auto">
            <a:xfrm>
              <a:off x="1778" y="2305"/>
              <a:ext cx="789" cy="690"/>
              <a:chOff x="28" y="3188"/>
              <a:chExt cx="404" cy="404"/>
            </a:xfrm>
          </p:grpSpPr>
          <p:sp>
            <p:nvSpPr>
              <p:cNvPr id="2637" name="Oval 23"/>
              <p:cNvSpPr>
                <a:spLocks noChangeArrowheads="1"/>
              </p:cNvSpPr>
              <p:nvPr/>
            </p:nvSpPr>
            <p:spPr bwMode="auto">
              <a:xfrm>
                <a:off x="28" y="3188"/>
                <a:ext cx="404" cy="404"/>
              </a:xfrm>
              <a:prstGeom prst="ellipse">
                <a:avLst/>
              </a:prstGeom>
              <a:gradFill rotWithShape="1">
                <a:gsLst>
                  <a:gs pos="0">
                    <a:srgbClr val="B265FF">
                      <a:alpha val="57999"/>
                    </a:srgbClr>
                  </a:gs>
                  <a:gs pos="100000">
                    <a:srgbClr val="F9F3FF"/>
                  </a:gs>
                </a:gsLst>
                <a:lin ang="5400000" scaled="1"/>
              </a:gradFill>
              <a:ln w="3175" algn="ctr">
                <a:solidFill>
                  <a:srgbClr val="B265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38" name="Freeform 24"/>
              <p:cNvSpPr>
                <a:spLocks/>
              </p:cNvSpPr>
              <p:nvPr/>
            </p:nvSpPr>
            <p:spPr bwMode="auto">
              <a:xfrm>
                <a:off x="58" y="3242"/>
                <a:ext cx="110" cy="280"/>
              </a:xfrm>
              <a:custGeom>
                <a:avLst/>
                <a:gdLst>
                  <a:gd name="T0" fmla="*/ 62 w 479"/>
                  <a:gd name="T1" fmla="*/ 15 h 1220"/>
                  <a:gd name="T2" fmla="*/ 39 w 479"/>
                  <a:gd name="T3" fmla="*/ 37 h 1220"/>
                  <a:gd name="T4" fmla="*/ 27 w 479"/>
                  <a:gd name="T5" fmla="*/ 53 h 1220"/>
                  <a:gd name="T6" fmla="*/ 18 w 479"/>
                  <a:gd name="T7" fmla="*/ 68 h 1220"/>
                  <a:gd name="T8" fmla="*/ 11 w 479"/>
                  <a:gd name="T9" fmla="*/ 83 h 1220"/>
                  <a:gd name="T10" fmla="*/ 7 w 479"/>
                  <a:gd name="T11" fmla="*/ 95 h 1220"/>
                  <a:gd name="T12" fmla="*/ 4 w 479"/>
                  <a:gd name="T13" fmla="*/ 106 h 1220"/>
                  <a:gd name="T14" fmla="*/ 2 w 479"/>
                  <a:gd name="T15" fmla="*/ 120 h 1220"/>
                  <a:gd name="T16" fmla="*/ 1 w 479"/>
                  <a:gd name="T17" fmla="*/ 134 h 1220"/>
                  <a:gd name="T18" fmla="*/ 0 w 479"/>
                  <a:gd name="T19" fmla="*/ 151 h 1220"/>
                  <a:gd name="T20" fmla="*/ 5 w 479"/>
                  <a:gd name="T21" fmla="*/ 184 h 1220"/>
                  <a:gd name="T22" fmla="*/ 18 w 479"/>
                  <a:gd name="T23" fmla="*/ 219 h 1220"/>
                  <a:gd name="T24" fmla="*/ 46 w 479"/>
                  <a:gd name="T25" fmla="*/ 258 h 1220"/>
                  <a:gd name="T26" fmla="*/ 97 w 479"/>
                  <a:gd name="T27" fmla="*/ 251 h 1220"/>
                  <a:gd name="T28" fmla="*/ 87 w 479"/>
                  <a:gd name="T29" fmla="*/ 242 h 1220"/>
                  <a:gd name="T30" fmla="*/ 76 w 479"/>
                  <a:gd name="T31" fmla="*/ 234 h 1220"/>
                  <a:gd name="T32" fmla="*/ 65 w 479"/>
                  <a:gd name="T33" fmla="*/ 223 h 1220"/>
                  <a:gd name="T34" fmla="*/ 59 w 479"/>
                  <a:gd name="T35" fmla="*/ 212 h 1220"/>
                  <a:gd name="T36" fmla="*/ 54 w 479"/>
                  <a:gd name="T37" fmla="*/ 204 h 1220"/>
                  <a:gd name="T38" fmla="*/ 49 w 479"/>
                  <a:gd name="T39" fmla="*/ 193 h 1220"/>
                  <a:gd name="T40" fmla="*/ 45 w 479"/>
                  <a:gd name="T41" fmla="*/ 182 h 1220"/>
                  <a:gd name="T42" fmla="*/ 42 w 479"/>
                  <a:gd name="T43" fmla="*/ 167 h 1220"/>
                  <a:gd name="T44" fmla="*/ 39 w 479"/>
                  <a:gd name="T45" fmla="*/ 151 h 1220"/>
                  <a:gd name="T46" fmla="*/ 39 w 479"/>
                  <a:gd name="T47" fmla="*/ 137 h 1220"/>
                  <a:gd name="T48" fmla="*/ 41 w 479"/>
                  <a:gd name="T49" fmla="*/ 120 h 1220"/>
                  <a:gd name="T50" fmla="*/ 46 w 479"/>
                  <a:gd name="T51" fmla="*/ 103 h 1220"/>
                  <a:gd name="T52" fmla="*/ 53 w 479"/>
                  <a:gd name="T53" fmla="*/ 85 h 1220"/>
                  <a:gd name="T54" fmla="*/ 63 w 479"/>
                  <a:gd name="T55" fmla="*/ 69 h 1220"/>
                  <a:gd name="T56" fmla="*/ 73 w 479"/>
                  <a:gd name="T57" fmla="*/ 58 h 1220"/>
                  <a:gd name="T58" fmla="*/ 87 w 479"/>
                  <a:gd name="T59" fmla="*/ 45 h 1220"/>
                  <a:gd name="T60" fmla="*/ 99 w 479"/>
                  <a:gd name="T61" fmla="*/ 36 h 1220"/>
                  <a:gd name="T62" fmla="*/ 106 w 479"/>
                  <a:gd name="T63" fmla="*/ 30 h 1220"/>
                  <a:gd name="T64" fmla="*/ 110 w 479"/>
                  <a:gd name="T65" fmla="*/ 21 h 1220"/>
                  <a:gd name="T66" fmla="*/ 107 w 479"/>
                  <a:gd name="T67" fmla="*/ 10 h 1220"/>
                  <a:gd name="T68" fmla="*/ 95 w 479"/>
                  <a:gd name="T69" fmla="*/ 0 h 1220"/>
                  <a:gd name="T70" fmla="*/ 87 w 479"/>
                  <a:gd name="T71" fmla="*/ 0 h 1220"/>
                  <a:gd name="T72" fmla="*/ 73 w 479"/>
                  <a:gd name="T73" fmla="*/ 7 h 1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1220"/>
                  <a:gd name="T113" fmla="*/ 479 w 479"/>
                  <a:gd name="T114" fmla="*/ 1220 h 12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1220">
                    <a:moveTo>
                      <a:pt x="318" y="30"/>
                    </a:moveTo>
                    <a:lnTo>
                      <a:pt x="269" y="67"/>
                    </a:lnTo>
                    <a:lnTo>
                      <a:pt x="225" y="104"/>
                    </a:lnTo>
                    <a:lnTo>
                      <a:pt x="168" y="162"/>
                    </a:lnTo>
                    <a:lnTo>
                      <a:pt x="140" y="196"/>
                    </a:lnTo>
                    <a:lnTo>
                      <a:pt x="116" y="233"/>
                    </a:lnTo>
                    <a:lnTo>
                      <a:pt x="96" y="265"/>
                    </a:lnTo>
                    <a:lnTo>
                      <a:pt x="78" y="297"/>
                    </a:lnTo>
                    <a:lnTo>
                      <a:pt x="59" y="336"/>
                    </a:lnTo>
                    <a:lnTo>
                      <a:pt x="50" y="363"/>
                    </a:lnTo>
                    <a:lnTo>
                      <a:pt x="41" y="385"/>
                    </a:lnTo>
                    <a:lnTo>
                      <a:pt x="32" y="412"/>
                    </a:lnTo>
                    <a:lnTo>
                      <a:pt x="23" y="441"/>
                    </a:lnTo>
                    <a:lnTo>
                      <a:pt x="19" y="461"/>
                    </a:lnTo>
                    <a:lnTo>
                      <a:pt x="15" y="489"/>
                    </a:lnTo>
                    <a:lnTo>
                      <a:pt x="10" y="522"/>
                    </a:lnTo>
                    <a:lnTo>
                      <a:pt x="6" y="552"/>
                    </a:lnTo>
                    <a:lnTo>
                      <a:pt x="3" y="585"/>
                    </a:lnTo>
                    <a:lnTo>
                      <a:pt x="0" y="621"/>
                    </a:lnTo>
                    <a:lnTo>
                      <a:pt x="1" y="659"/>
                    </a:lnTo>
                    <a:lnTo>
                      <a:pt x="4" y="707"/>
                    </a:lnTo>
                    <a:lnTo>
                      <a:pt x="23" y="800"/>
                    </a:lnTo>
                    <a:lnTo>
                      <a:pt x="39" y="858"/>
                    </a:lnTo>
                    <a:lnTo>
                      <a:pt x="79" y="954"/>
                    </a:lnTo>
                    <a:lnTo>
                      <a:pt x="121" y="1025"/>
                    </a:lnTo>
                    <a:lnTo>
                      <a:pt x="200" y="1122"/>
                    </a:lnTo>
                    <a:lnTo>
                      <a:pt x="299" y="1220"/>
                    </a:lnTo>
                    <a:lnTo>
                      <a:pt x="422" y="1093"/>
                    </a:lnTo>
                    <a:lnTo>
                      <a:pt x="404" y="1077"/>
                    </a:lnTo>
                    <a:lnTo>
                      <a:pt x="378" y="1055"/>
                    </a:lnTo>
                    <a:lnTo>
                      <a:pt x="352" y="1034"/>
                    </a:lnTo>
                    <a:lnTo>
                      <a:pt x="333" y="1018"/>
                    </a:lnTo>
                    <a:lnTo>
                      <a:pt x="312" y="1000"/>
                    </a:lnTo>
                    <a:lnTo>
                      <a:pt x="285" y="970"/>
                    </a:lnTo>
                    <a:lnTo>
                      <a:pt x="269" y="949"/>
                    </a:lnTo>
                    <a:lnTo>
                      <a:pt x="255" y="925"/>
                    </a:lnTo>
                    <a:lnTo>
                      <a:pt x="245" y="908"/>
                    </a:lnTo>
                    <a:lnTo>
                      <a:pt x="236" y="891"/>
                    </a:lnTo>
                    <a:lnTo>
                      <a:pt x="224" y="862"/>
                    </a:lnTo>
                    <a:lnTo>
                      <a:pt x="215" y="841"/>
                    </a:lnTo>
                    <a:lnTo>
                      <a:pt x="206" y="820"/>
                    </a:lnTo>
                    <a:lnTo>
                      <a:pt x="197" y="792"/>
                    </a:lnTo>
                    <a:lnTo>
                      <a:pt x="188" y="757"/>
                    </a:lnTo>
                    <a:lnTo>
                      <a:pt x="182" y="729"/>
                    </a:lnTo>
                    <a:lnTo>
                      <a:pt x="173" y="694"/>
                    </a:lnTo>
                    <a:lnTo>
                      <a:pt x="168" y="658"/>
                    </a:lnTo>
                    <a:lnTo>
                      <a:pt x="167" y="624"/>
                    </a:lnTo>
                    <a:lnTo>
                      <a:pt x="168" y="597"/>
                    </a:lnTo>
                    <a:lnTo>
                      <a:pt x="171" y="559"/>
                    </a:lnTo>
                    <a:lnTo>
                      <a:pt x="179" y="525"/>
                    </a:lnTo>
                    <a:lnTo>
                      <a:pt x="191" y="479"/>
                    </a:lnTo>
                    <a:lnTo>
                      <a:pt x="200" y="447"/>
                    </a:lnTo>
                    <a:lnTo>
                      <a:pt x="217" y="401"/>
                    </a:lnTo>
                    <a:lnTo>
                      <a:pt x="229" y="372"/>
                    </a:lnTo>
                    <a:lnTo>
                      <a:pt x="254" y="333"/>
                    </a:lnTo>
                    <a:lnTo>
                      <a:pt x="276" y="301"/>
                    </a:lnTo>
                    <a:lnTo>
                      <a:pt x="297" y="274"/>
                    </a:lnTo>
                    <a:lnTo>
                      <a:pt x="316" y="251"/>
                    </a:lnTo>
                    <a:lnTo>
                      <a:pt x="353" y="216"/>
                    </a:lnTo>
                    <a:lnTo>
                      <a:pt x="378" y="195"/>
                    </a:lnTo>
                    <a:lnTo>
                      <a:pt x="408" y="172"/>
                    </a:lnTo>
                    <a:lnTo>
                      <a:pt x="432" y="156"/>
                    </a:lnTo>
                    <a:lnTo>
                      <a:pt x="448" y="141"/>
                    </a:lnTo>
                    <a:lnTo>
                      <a:pt x="462" y="129"/>
                    </a:lnTo>
                    <a:lnTo>
                      <a:pt x="472" y="110"/>
                    </a:lnTo>
                    <a:lnTo>
                      <a:pt x="479" y="93"/>
                    </a:lnTo>
                    <a:lnTo>
                      <a:pt x="477" y="67"/>
                    </a:lnTo>
                    <a:lnTo>
                      <a:pt x="467" y="45"/>
                    </a:lnTo>
                    <a:lnTo>
                      <a:pt x="445" y="23"/>
                    </a:lnTo>
                    <a:lnTo>
                      <a:pt x="414" y="2"/>
                    </a:lnTo>
                    <a:lnTo>
                      <a:pt x="398" y="0"/>
                    </a:lnTo>
                    <a:lnTo>
                      <a:pt x="380" y="0"/>
                    </a:lnTo>
                    <a:lnTo>
                      <a:pt x="358" y="6"/>
                    </a:lnTo>
                    <a:lnTo>
                      <a:pt x="318" y="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F3FF">
                      <a:alpha val="57999"/>
                    </a:srgbClr>
                  </a:gs>
                  <a:gs pos="100000">
                    <a:srgbClr val="F4ECFF"/>
                  </a:gs>
                </a:gsLst>
                <a:lin ang="54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636" name="Text Box 25"/>
            <p:cNvSpPr txBox="1">
              <a:spLocks noChangeArrowheads="1"/>
            </p:cNvSpPr>
            <p:nvPr/>
          </p:nvSpPr>
          <p:spPr bwMode="gray">
            <a:xfrm>
              <a:off x="1824" y="2477"/>
              <a:ext cx="692" cy="35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62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endParaRPr lang="ko-KR" altLang="en-US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7" name="제목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2008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인공지능 인체모사 시스템 기반 식</a:t>
            </a:r>
            <a:r>
              <a:rPr lang="en-US" altLang="ko-KR" sz="2400" dirty="0" smtClean="0">
                <a:latin typeface="Calibri Light"/>
              </a:rPr>
              <a:t>·</a:t>
            </a:r>
            <a:r>
              <a:rPr lang="ko-KR" altLang="en-US" sz="2400" dirty="0" smtClean="0"/>
              <a:t>의약 소재 개발</a:t>
            </a:r>
            <a:endParaRPr lang="ko-KR" altLang="en-US" sz="2400" dirty="0"/>
          </a:p>
        </p:txBody>
      </p:sp>
      <p:sp>
        <p:nvSpPr>
          <p:cNvPr id="2523" name="TextBox 2522"/>
          <p:cNvSpPr txBox="1"/>
          <p:nvPr/>
        </p:nvSpPr>
        <p:spPr>
          <a:xfrm>
            <a:off x="2040450" y="4797152"/>
            <a:ext cx="4504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인공지능기반 인체모사 시스템 구축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en-US" altLang="ko-KR" sz="1600" dirty="0" smtClean="0"/>
              <a:t>5000</a:t>
            </a:r>
            <a:r>
              <a:rPr lang="ko-KR" altLang="en-US" sz="1600" dirty="0" smtClean="0"/>
              <a:t>점 천연물 농산물 시료 적용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smtClean="0"/>
              <a:t>건강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천연물 후보군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개 도출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점 단일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혹은 복합제재 </a:t>
            </a:r>
            <a:r>
              <a:rPr lang="ko-KR" altLang="en-US" sz="1600" dirty="0" smtClean="0"/>
              <a:t>질환 적용 및 검증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168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 76"/>
          <p:cNvSpPr/>
          <p:nvPr/>
        </p:nvSpPr>
        <p:spPr>
          <a:xfrm rot="10800000">
            <a:off x="6587756" y="1124744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76" name="Freeform 76"/>
          <p:cNvSpPr/>
          <p:nvPr/>
        </p:nvSpPr>
        <p:spPr>
          <a:xfrm rot="10800000">
            <a:off x="4982371" y="1128936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74" name="Freeform 76"/>
          <p:cNvSpPr/>
          <p:nvPr/>
        </p:nvSpPr>
        <p:spPr>
          <a:xfrm rot="10800000">
            <a:off x="3347396" y="1124744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66" name="Freeform 76"/>
          <p:cNvSpPr/>
          <p:nvPr/>
        </p:nvSpPr>
        <p:spPr>
          <a:xfrm rot="10800000">
            <a:off x="1742011" y="1128936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0" name="부제목 2"/>
          <p:cNvSpPr txBox="1">
            <a:spLocks/>
          </p:cNvSpPr>
          <p:nvPr/>
        </p:nvSpPr>
        <p:spPr>
          <a:xfrm>
            <a:off x="2225912" y="202366"/>
            <a:ext cx="5595073" cy="5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빅데이터 활용을 통한 연구개발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53536" y="4751512"/>
            <a:ext cx="1504845" cy="1485801"/>
            <a:chOff x="2871047" y="4535488"/>
            <a:chExt cx="1504845" cy="1485801"/>
          </a:xfrm>
        </p:grpSpPr>
        <p:sp>
          <p:nvSpPr>
            <p:cNvPr id="128" name="Rounded Rectangle 35"/>
            <p:cNvSpPr/>
            <p:nvPr/>
          </p:nvSpPr>
          <p:spPr>
            <a:xfrm>
              <a:off x="2871047" y="4535488"/>
              <a:ext cx="1504845" cy="560387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기능체 유전체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9" name="Freeform 76"/>
            <p:cNvSpPr/>
            <p:nvPr/>
          </p:nvSpPr>
          <p:spPr>
            <a:xfrm>
              <a:off x="2872083" y="5126038"/>
              <a:ext cx="1499597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환경변화 기능체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생체모사 기능성예측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MOA </a:t>
              </a: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검증 </a:t>
              </a: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DB</a:t>
              </a:r>
              <a:endParaRPr kumimoji="0" lang="ko-KR" altLang="en-US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968996" y="4751512"/>
            <a:ext cx="1507469" cy="1485801"/>
            <a:chOff x="4765210" y="4535488"/>
            <a:chExt cx="1507469" cy="1485801"/>
          </a:xfrm>
        </p:grpSpPr>
        <p:sp>
          <p:nvSpPr>
            <p:cNvPr id="126" name="Rounded Rectangle 33"/>
            <p:cNvSpPr/>
            <p:nvPr/>
          </p:nvSpPr>
          <p:spPr>
            <a:xfrm>
              <a:off x="4765210" y="4535488"/>
              <a:ext cx="1507469" cy="560387"/>
            </a:xfrm>
            <a:prstGeom prst="roundRect">
              <a:avLst>
                <a:gd name="adj" fmla="val 0"/>
              </a:avLst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천연물 자원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0" name="Freeform 76"/>
            <p:cNvSpPr/>
            <p:nvPr/>
          </p:nvSpPr>
          <p:spPr>
            <a:xfrm>
              <a:off x="4773770" y="5126038"/>
              <a:ext cx="1498285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자원 독창성 확보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스토리텔링 자원근거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유효 및 지표성분 </a:t>
              </a:r>
              <a:endParaRPr kumimoji="0" lang="ko-KR" altLang="en-US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573745" y="4751512"/>
            <a:ext cx="1499596" cy="1485801"/>
            <a:chOff x="6674146" y="4535488"/>
            <a:chExt cx="1499596" cy="1485801"/>
          </a:xfrm>
        </p:grpSpPr>
        <p:sp>
          <p:nvSpPr>
            <p:cNvPr id="127" name="Rounded Rectangle 34"/>
            <p:cNvSpPr/>
            <p:nvPr/>
          </p:nvSpPr>
          <p:spPr>
            <a:xfrm>
              <a:off x="6674146" y="4535488"/>
              <a:ext cx="1499596" cy="560387"/>
            </a:xfrm>
            <a:prstGeom prst="roundRect">
              <a:avLst>
                <a:gd name="adj" fmla="val 0"/>
              </a:avLst>
            </a:prstGeom>
            <a:solidFill>
              <a:srgbClr val="84B36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피노믹스</a:t>
              </a:r>
              <a:endParaRPr kumimoji="0" lang="en-US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1" name="Freeform 76"/>
            <p:cNvSpPr/>
            <p:nvPr/>
          </p:nvSpPr>
          <p:spPr>
            <a:xfrm>
              <a:off x="6674146" y="5126038"/>
              <a:ext cx="1499596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품종자원 정보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noProof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최적 재배환경 구명</a:t>
              </a:r>
              <a:endParaRPr lang="en-US" altLang="ko-KR" sz="1200" b="1" kern="0" spc="-15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처방농업  구현</a:t>
              </a:r>
              <a:endParaRPr kumimoji="0" lang="en-US" altLang="ko-KR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750520" y="4751512"/>
            <a:ext cx="1498285" cy="1485801"/>
            <a:chOff x="971708" y="4535488"/>
            <a:chExt cx="1498285" cy="1485801"/>
          </a:xfrm>
        </p:grpSpPr>
        <p:sp>
          <p:nvSpPr>
            <p:cNvPr id="125" name="Freeform 76"/>
            <p:cNvSpPr/>
            <p:nvPr/>
          </p:nvSpPr>
          <p:spPr>
            <a:xfrm>
              <a:off x="971708" y="5126039"/>
              <a:ext cx="1498285" cy="895250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상호연관관계 </a:t>
              </a: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DB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생육 통</a:t>
              </a:r>
              <a:r>
                <a:rPr lang="ko-KR" altLang="en-US" sz="1200" b="1" kern="0" spc="-1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합</a:t>
              </a: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200" b="1" kern="0" spc="-15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오믹스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ko-KR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GXE </a:t>
              </a:r>
              <a:r>
                <a:rPr lang="ko-KR" altLang="en-US" sz="1200" b="1" kern="0" spc="-150" noProof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대사</a:t>
              </a:r>
              <a:r>
                <a:rPr lang="ko-KR" altLang="en-US" sz="1200" b="1" kern="0" spc="-15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971708" y="4535488"/>
              <a:ext cx="1498285" cy="560387"/>
            </a:xfrm>
            <a:prstGeom prst="rect">
              <a:avLst/>
            </a:prstGeom>
            <a:solidFill>
              <a:srgbClr val="7D619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spc="-150" dirty="0" smtClean="0">
                  <a:solidFill>
                    <a:prstClr val="white"/>
                  </a:solidFill>
                  <a:latin typeface="맑은 고딕"/>
                  <a:ea typeface="맑은 고딕"/>
                </a:rPr>
                <a:t>통합 오믹스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135" name="Rounded Rectangle 33"/>
          <p:cNvSpPr/>
          <p:nvPr/>
        </p:nvSpPr>
        <p:spPr>
          <a:xfrm>
            <a:off x="4968372" y="2389531"/>
            <a:ext cx="1507469" cy="560387"/>
          </a:xfrm>
          <a:prstGeom prst="roundRect">
            <a:avLst>
              <a:gd name="adj" fmla="val 0"/>
            </a:avLst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신뢰성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6" name="Rounded Rectangle 34"/>
          <p:cNvSpPr/>
          <p:nvPr/>
        </p:nvSpPr>
        <p:spPr>
          <a:xfrm>
            <a:off x="6573745" y="2389530"/>
            <a:ext cx="1499596" cy="560387"/>
          </a:xfrm>
          <a:prstGeom prst="roundRect">
            <a:avLst>
              <a:gd name="adj" fmla="val 0"/>
            </a:avLst>
          </a:prstGeom>
          <a:solidFill>
            <a:srgbClr val="84B36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서비스 문화</a:t>
            </a:r>
            <a:endParaRPr kumimoji="0" lang="en-US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7" name="Rounded Rectangle 35"/>
          <p:cNvSpPr/>
          <p:nvPr/>
        </p:nvSpPr>
        <p:spPr>
          <a:xfrm>
            <a:off x="3352136" y="2397370"/>
            <a:ext cx="1504845" cy="560387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기호성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1742012" y="2397370"/>
            <a:ext cx="1498285" cy="560387"/>
          </a:xfrm>
          <a:prstGeom prst="rect">
            <a:avLst/>
          </a:prstGeom>
          <a:solidFill>
            <a:srgbClr val="7D619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웰니스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7" name="그룹 6"/>
          <p:cNvGrpSpPr>
            <a:grpSpLocks noChangeAspect="1"/>
          </p:cNvGrpSpPr>
          <p:nvPr/>
        </p:nvGrpSpPr>
        <p:grpSpPr>
          <a:xfrm>
            <a:off x="3372446" y="1516066"/>
            <a:ext cx="537667" cy="537667"/>
            <a:chOff x="3543505" y="1300034"/>
            <a:chExt cx="853440" cy="853440"/>
          </a:xfrm>
        </p:grpSpPr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3668489" y="1532734"/>
              <a:ext cx="5361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맛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4078600" y="1196752"/>
            <a:ext cx="853440" cy="853440"/>
            <a:chOff x="3538712" y="1324612"/>
            <a:chExt cx="853440" cy="853440"/>
          </a:xfrm>
        </p:grpSpPr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712" y="1324612"/>
              <a:ext cx="853440" cy="853440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3655876" y="1531141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모양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식</a:t>
              </a:r>
              <a:r>
                <a:rPr lang="ko-KR" altLang="en-US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2414559" y="1844824"/>
            <a:ext cx="609600" cy="609600"/>
            <a:chOff x="3648854" y="1423949"/>
            <a:chExt cx="609600" cy="609600"/>
          </a:xfrm>
        </p:grpSpPr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3661434" y="15875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당뇨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1691680" y="1628800"/>
            <a:ext cx="853440" cy="853440"/>
            <a:chOff x="3543505" y="1300034"/>
            <a:chExt cx="853440" cy="853440"/>
          </a:xfrm>
        </p:grpSpPr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3650145" y="1593155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항산화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1" name="그룹 150"/>
          <p:cNvGrpSpPr>
            <a:grpSpLocks noChangeAspect="1"/>
          </p:cNvGrpSpPr>
          <p:nvPr/>
        </p:nvGrpSpPr>
        <p:grpSpPr>
          <a:xfrm>
            <a:off x="2106460" y="1006133"/>
            <a:ext cx="657149" cy="657149"/>
            <a:chOff x="3543505" y="1300034"/>
            <a:chExt cx="853440" cy="853440"/>
          </a:xfrm>
        </p:grpSpPr>
        <p:pic>
          <p:nvPicPr>
            <p:cNvPr id="152" name="그림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3661434" y="15113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4" name="그룹 153"/>
          <p:cNvGrpSpPr>
            <a:grpSpLocks noChangeAspect="1"/>
          </p:cNvGrpSpPr>
          <p:nvPr/>
        </p:nvGrpSpPr>
        <p:grpSpPr>
          <a:xfrm>
            <a:off x="1691685" y="1227352"/>
            <a:ext cx="645628" cy="645628"/>
            <a:chOff x="3543505" y="1300034"/>
            <a:chExt cx="853440" cy="853440"/>
          </a:xfrm>
        </p:grpSpPr>
        <p:pic>
          <p:nvPicPr>
            <p:cNvPr id="155" name="그림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648734" y="15748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관절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2495057" y="1106440"/>
            <a:ext cx="896112" cy="896112"/>
            <a:chOff x="3543505" y="1300034"/>
            <a:chExt cx="853440" cy="853440"/>
          </a:xfrm>
        </p:grpSpPr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다이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어트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3882265" y="1647691"/>
            <a:ext cx="853440" cy="853440"/>
            <a:chOff x="3543505" y="1300034"/>
            <a:chExt cx="853440" cy="853440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3636034" y="1582897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가성비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3" name="그룹 162"/>
          <p:cNvGrpSpPr/>
          <p:nvPr/>
        </p:nvGrpSpPr>
        <p:grpSpPr>
          <a:xfrm>
            <a:off x="3646552" y="991384"/>
            <a:ext cx="853440" cy="853440"/>
            <a:chOff x="3543505" y="1300034"/>
            <a:chExt cx="853440" cy="853440"/>
          </a:xfrm>
        </p:grpSpPr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5" name="TextBox 164"/>
            <p:cNvSpPr txBox="1"/>
            <p:nvPr/>
          </p:nvSpPr>
          <p:spPr>
            <a:xfrm>
              <a:off x="3686409" y="1580600"/>
              <a:ext cx="5361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크기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5522519" y="1626300"/>
            <a:ext cx="853440" cy="853440"/>
            <a:chOff x="3543505" y="1300034"/>
            <a:chExt cx="853440" cy="853440"/>
          </a:xfrm>
        </p:grpSpPr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3648734" y="15240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5032610" y="1639456"/>
            <a:ext cx="853440" cy="853440"/>
            <a:chOff x="3543505" y="1300034"/>
            <a:chExt cx="853440" cy="853440"/>
          </a:xfrm>
        </p:grpSpPr>
        <p:pic>
          <p:nvPicPr>
            <p:cNvPr id="170" name="그림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>
            <a:xfrm>
              <a:off x="3661434" y="16002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원산지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2" name="그룹 171"/>
          <p:cNvGrpSpPr>
            <a:grpSpLocks noChangeAspect="1"/>
          </p:cNvGrpSpPr>
          <p:nvPr/>
        </p:nvGrpSpPr>
        <p:grpSpPr>
          <a:xfrm>
            <a:off x="5220073" y="1043585"/>
            <a:ext cx="503286" cy="503286"/>
            <a:chOff x="3659226" y="1419335"/>
            <a:chExt cx="585216" cy="585216"/>
          </a:xfrm>
        </p:grpSpPr>
        <p:pic>
          <p:nvPicPr>
            <p:cNvPr id="173" name="그림 1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26" y="1419335"/>
              <a:ext cx="585216" cy="585216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>
            <a:xfrm>
              <a:off x="3661434" y="1598024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농약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5" name="그룹 174"/>
          <p:cNvGrpSpPr>
            <a:grpSpLocks noChangeAspect="1"/>
          </p:cNvGrpSpPr>
          <p:nvPr/>
        </p:nvGrpSpPr>
        <p:grpSpPr>
          <a:xfrm>
            <a:off x="4904992" y="1263417"/>
            <a:ext cx="725424" cy="725423"/>
            <a:chOff x="3543505" y="1300034"/>
            <a:chExt cx="853440" cy="853440"/>
          </a:xfrm>
        </p:grpSpPr>
        <p:pic>
          <p:nvPicPr>
            <p:cNvPr id="176" name="그림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77" name="TextBox 176"/>
            <p:cNvSpPr txBox="1"/>
            <p:nvPr/>
          </p:nvSpPr>
          <p:spPr>
            <a:xfrm>
              <a:off x="3648734" y="1574811"/>
              <a:ext cx="583008" cy="27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유기농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8" name="그룹 177"/>
          <p:cNvGrpSpPr/>
          <p:nvPr/>
        </p:nvGrpSpPr>
        <p:grpSpPr>
          <a:xfrm>
            <a:off x="5724128" y="1207408"/>
            <a:ext cx="853440" cy="853440"/>
            <a:chOff x="3388833" y="1310690"/>
            <a:chExt cx="853440" cy="853440"/>
          </a:xfrm>
        </p:grpSpPr>
        <p:pic>
          <p:nvPicPr>
            <p:cNvPr id="179" name="그림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833" y="1310690"/>
              <a:ext cx="853440" cy="85344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525905" y="1614488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효능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57984" y="1626300"/>
            <a:ext cx="1343349" cy="866596"/>
            <a:chOff x="6748659" y="1325117"/>
            <a:chExt cx="1343349" cy="866596"/>
          </a:xfrm>
        </p:grpSpPr>
        <p:grpSp>
          <p:nvGrpSpPr>
            <p:cNvPr id="181" name="그룹 180"/>
            <p:cNvGrpSpPr/>
            <p:nvPr/>
          </p:nvGrpSpPr>
          <p:grpSpPr>
            <a:xfrm>
              <a:off x="7238568" y="1325117"/>
              <a:ext cx="853440" cy="853440"/>
              <a:chOff x="3543505" y="1300034"/>
              <a:chExt cx="853440" cy="853440"/>
            </a:xfrm>
          </p:grpSpPr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183" name="TextBox 182"/>
              <p:cNvSpPr txBox="1"/>
              <p:nvPr/>
            </p:nvSpPr>
            <p:spPr>
              <a:xfrm>
                <a:off x="3648734" y="1524010"/>
                <a:ext cx="58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온라인</a:t>
                </a:r>
                <a:endParaRPr lang="en-US" altLang="ko-KR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주문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84" name="그룹 183"/>
            <p:cNvGrpSpPr/>
            <p:nvPr/>
          </p:nvGrpSpPr>
          <p:grpSpPr>
            <a:xfrm>
              <a:off x="6748659" y="1338273"/>
              <a:ext cx="853440" cy="853440"/>
              <a:chOff x="3543505" y="1300034"/>
              <a:chExt cx="853440" cy="853440"/>
            </a:xfrm>
          </p:grpSpPr>
          <p:pic>
            <p:nvPicPr>
              <p:cNvPr id="185" name="그림 1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186" name="TextBox 185"/>
              <p:cNvSpPr txBox="1"/>
              <p:nvPr/>
            </p:nvSpPr>
            <p:spPr>
              <a:xfrm>
                <a:off x="3661434" y="1600210"/>
                <a:ext cx="5830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간편성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87" name="그룹 186"/>
          <p:cNvGrpSpPr/>
          <p:nvPr/>
        </p:nvGrpSpPr>
        <p:grpSpPr>
          <a:xfrm>
            <a:off x="6504137" y="1266716"/>
            <a:ext cx="853440" cy="853440"/>
            <a:chOff x="3543505" y="1300034"/>
            <a:chExt cx="853440" cy="853440"/>
          </a:xfrm>
        </p:grpSpPr>
        <p:pic>
          <p:nvPicPr>
            <p:cNvPr id="188" name="그림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맞춤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레시피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0" name="그룹 189"/>
          <p:cNvGrpSpPr>
            <a:grpSpLocks noChangeAspect="1"/>
          </p:cNvGrpSpPr>
          <p:nvPr/>
        </p:nvGrpSpPr>
        <p:grpSpPr>
          <a:xfrm>
            <a:off x="7506717" y="1340768"/>
            <a:ext cx="665683" cy="665683"/>
            <a:chOff x="3543505" y="1300034"/>
            <a:chExt cx="853440" cy="853440"/>
          </a:xfrm>
        </p:grpSpPr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3636034" y="1578432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요리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3" name="그룹 192"/>
          <p:cNvGrpSpPr/>
          <p:nvPr/>
        </p:nvGrpSpPr>
        <p:grpSpPr>
          <a:xfrm>
            <a:off x="6919169" y="982876"/>
            <a:ext cx="853440" cy="853440"/>
            <a:chOff x="3543505" y="1300034"/>
            <a:chExt cx="853440" cy="853440"/>
          </a:xfrm>
        </p:grpSpPr>
        <p:pic>
          <p:nvPicPr>
            <p:cNvPr id="194" name="그림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95" name="TextBox 194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상품권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" name="그룹 7"/>
          <p:cNvGrpSpPr>
            <a:grpSpLocks noChangeAspect="1"/>
          </p:cNvGrpSpPr>
          <p:nvPr/>
        </p:nvGrpSpPr>
        <p:grpSpPr>
          <a:xfrm>
            <a:off x="310768" y="2916428"/>
            <a:ext cx="964874" cy="840283"/>
            <a:chOff x="837514" y="3210853"/>
            <a:chExt cx="1286499" cy="1120377"/>
          </a:xfrm>
        </p:grpSpPr>
        <p:grpSp>
          <p:nvGrpSpPr>
            <p:cNvPr id="196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197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8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0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01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7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8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9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10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02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3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4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5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6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11" name="TextBox 210"/>
            <p:cNvSpPr txBox="1"/>
            <p:nvPr/>
          </p:nvSpPr>
          <p:spPr>
            <a:xfrm>
              <a:off x="837514" y="3391473"/>
              <a:ext cx="128649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ICT</a:t>
              </a:r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기반 </a:t>
              </a:r>
              <a:endParaRPr lang="en-US" altLang="ko-K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처방농업 </a:t>
              </a:r>
              <a:endParaRPr lang="en-US" altLang="ko-K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  <a:endParaRPr lang="en-US" altLang="ko-K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2" name="Rounded Rectangle 66"/>
          <p:cNvSpPr/>
          <p:nvPr/>
        </p:nvSpPr>
        <p:spPr>
          <a:xfrm rot="16200000">
            <a:off x="7539437" y="1906867"/>
            <a:ext cx="1746797" cy="390956"/>
          </a:xfrm>
          <a:prstGeom prst="roundRect">
            <a:avLst>
              <a:gd name="adj" fmla="val 50000"/>
            </a:avLst>
          </a:prstGeom>
          <a:solidFill>
            <a:srgbClr val="3CA28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8775" marR="0" lvl="0" indent="-3587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HY헤드라인M" pitchFamily="18" charset="-127"/>
                <a:cs typeface="+mn-cs"/>
              </a:rPr>
              <a:t>소비자데이터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HY헤드라인M" pitchFamily="18" charset="-127"/>
              <a:cs typeface="+mn-cs"/>
            </a:endParaRPr>
          </a:p>
        </p:txBody>
      </p:sp>
      <p:sp>
        <p:nvSpPr>
          <p:cNvPr id="213" name="Rounded Rectangle 66"/>
          <p:cNvSpPr/>
          <p:nvPr/>
        </p:nvSpPr>
        <p:spPr>
          <a:xfrm rot="16200000">
            <a:off x="7560645" y="5456467"/>
            <a:ext cx="1746797" cy="390956"/>
          </a:xfrm>
          <a:prstGeom prst="roundRect">
            <a:avLst>
              <a:gd name="adj" fmla="val 50000"/>
            </a:avLst>
          </a:prstGeom>
          <a:solidFill>
            <a:srgbClr val="3CA28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8775" marR="0" lvl="0" indent="-3587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HY헤드라인M" pitchFamily="18" charset="-127"/>
                <a:cs typeface="+mn-cs"/>
              </a:rPr>
              <a:t>과학기반 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HY헤드라인M" pitchFamily="18" charset="-127"/>
              <a:cs typeface="+mn-cs"/>
            </a:endParaRPr>
          </a:p>
        </p:txBody>
      </p:sp>
      <p:sp>
        <p:nvSpPr>
          <p:cNvPr id="214" name="Rounded Rectangle 66"/>
          <p:cNvSpPr/>
          <p:nvPr/>
        </p:nvSpPr>
        <p:spPr>
          <a:xfrm rot="16200000">
            <a:off x="7638830" y="3663769"/>
            <a:ext cx="1588208" cy="390525"/>
          </a:xfrm>
          <a:prstGeom prst="roundRect">
            <a:avLst>
              <a:gd name="adj" fmla="val 50000"/>
            </a:avLst>
          </a:prstGeom>
          <a:solidFill>
            <a:srgbClr val="7CB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스마트</a:t>
            </a:r>
            <a:r>
              <a:rPr kumimoji="0" lang="en-US" altLang="ko-KR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215" name="그룹 214"/>
          <p:cNvGrpSpPr>
            <a:grpSpLocks noChangeAspect="1"/>
          </p:cNvGrpSpPr>
          <p:nvPr/>
        </p:nvGrpSpPr>
        <p:grpSpPr>
          <a:xfrm>
            <a:off x="310566" y="3839616"/>
            <a:ext cx="964874" cy="840283"/>
            <a:chOff x="837514" y="3210853"/>
            <a:chExt cx="1286499" cy="1120377"/>
          </a:xfrm>
        </p:grpSpPr>
        <p:grpSp>
          <p:nvGrpSpPr>
            <p:cNvPr id="216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18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9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0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21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22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28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9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30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31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23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24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5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6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7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17" name="TextBox 216"/>
            <p:cNvSpPr txBox="1"/>
            <p:nvPr/>
          </p:nvSpPr>
          <p:spPr>
            <a:xfrm>
              <a:off x="837514" y="3459206"/>
              <a:ext cx="12864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고기능성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품종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32" name="그룹 231"/>
          <p:cNvGrpSpPr>
            <a:grpSpLocks noChangeAspect="1"/>
          </p:cNvGrpSpPr>
          <p:nvPr/>
        </p:nvGrpSpPr>
        <p:grpSpPr>
          <a:xfrm>
            <a:off x="330027" y="4735770"/>
            <a:ext cx="964874" cy="840283"/>
            <a:chOff x="837514" y="3210853"/>
            <a:chExt cx="1286499" cy="1120377"/>
          </a:xfrm>
        </p:grpSpPr>
        <p:grpSp>
          <p:nvGrpSpPr>
            <p:cNvPr id="233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35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6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7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8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39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5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6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7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8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40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41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2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3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4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34" name="TextBox 233"/>
            <p:cNvSpPr txBox="1"/>
            <p:nvPr/>
          </p:nvSpPr>
          <p:spPr>
            <a:xfrm>
              <a:off x="837514" y="3359558"/>
              <a:ext cx="128649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소비자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맞춤형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</a:t>
              </a:r>
              <a:r>
                <a:rPr lang="ko-KR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</a:t>
              </a:r>
              <a:endPara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9" name="그룹 248"/>
          <p:cNvGrpSpPr>
            <a:grpSpLocks noChangeAspect="1"/>
          </p:cNvGrpSpPr>
          <p:nvPr/>
        </p:nvGrpSpPr>
        <p:grpSpPr>
          <a:xfrm>
            <a:off x="340032" y="1985218"/>
            <a:ext cx="964874" cy="840283"/>
            <a:chOff x="837514" y="3210853"/>
            <a:chExt cx="1286499" cy="1120377"/>
          </a:xfrm>
        </p:grpSpPr>
        <p:grpSp>
          <p:nvGrpSpPr>
            <p:cNvPr id="250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52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3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4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55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56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2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3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4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5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57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8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59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0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1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51" name="TextBox 250"/>
            <p:cNvSpPr txBox="1"/>
            <p:nvPr/>
          </p:nvSpPr>
          <p:spPr>
            <a:xfrm>
              <a:off x="837514" y="3462398"/>
              <a:ext cx="128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표준화된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원료생</a:t>
              </a:r>
              <a:r>
                <a:rPr lang="ko-KR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산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7" name="직사각형 276"/>
          <p:cNvSpPr/>
          <p:nvPr/>
        </p:nvSpPr>
        <p:spPr>
          <a:xfrm>
            <a:off x="3887625" y="3440935"/>
            <a:ext cx="1916112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데이터  연관 분류 </a:t>
            </a:r>
            <a:endParaRPr kumimoji="0" lang="ko-KR" altLang="en-US" sz="1200" b="1" i="0" u="none" strike="noStrike" kern="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5945025" y="3440935"/>
            <a:ext cx="1985962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데이터 통합 처리 분석</a:t>
            </a:r>
            <a:endParaRPr kumimoji="0" lang="ko-KR" altLang="en-US" sz="1200" b="1" i="0" u="none" strike="noStrike" kern="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1796887" y="3440935"/>
            <a:ext cx="1914525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소비 </a:t>
            </a:r>
            <a:r>
              <a: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시장 </a:t>
            </a:r>
            <a:r>
              <a:rPr lang="en-US" altLang="ko-KR" sz="1200" b="1" kern="0" spc="-150" dirty="0">
                <a:solidFill>
                  <a:srgbClr val="C00000"/>
                </a:solidFill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생육 </a:t>
            </a:r>
            <a:r>
              <a:rPr lang="en-US" altLang="ko-KR" sz="1200" b="1" kern="0" spc="-150" dirty="0">
                <a:solidFill>
                  <a:srgbClr val="C00000"/>
                </a:solidFill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재배</a:t>
            </a: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예측 및 판단</a:t>
            </a: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854877" y="3031402"/>
            <a:ext cx="6108895" cy="157898"/>
            <a:chOff x="2025944" y="2815378"/>
            <a:chExt cx="6108895" cy="157898"/>
          </a:xfrm>
        </p:grpSpPr>
        <p:grpSp>
          <p:nvGrpSpPr>
            <p:cNvPr id="12" name="그룹 11"/>
            <p:cNvGrpSpPr/>
            <p:nvPr/>
          </p:nvGrpSpPr>
          <p:grpSpPr>
            <a:xfrm rot="5400000">
              <a:off x="3382409" y="1458913"/>
              <a:ext cx="157897" cy="2870827"/>
              <a:chOff x="4840770" y="3103026"/>
              <a:chExt cx="157897" cy="2870827"/>
            </a:xfrm>
          </p:grpSpPr>
          <p:sp>
            <p:nvSpPr>
              <p:cNvPr id="281" name="이등변 삼각형 280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2" name="이등변 삼각형 281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3" name="이등변 삼각형 282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4" name="이등변 삼각형 283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5" name="이등변 삼각형 284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6" name="이등변 삼각형 285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 rot="5400000">
              <a:off x="6620477" y="1458914"/>
              <a:ext cx="157897" cy="2870827"/>
              <a:chOff x="4840770" y="3103026"/>
              <a:chExt cx="157897" cy="2870827"/>
            </a:xfrm>
          </p:grpSpPr>
          <p:sp>
            <p:nvSpPr>
              <p:cNvPr id="288" name="이등변 삼각형 287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9" name="이등변 삼각형 288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0" name="이등변 삼각형 289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1" name="이등변 삼각형 290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2" name="이등변 삼각형 291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3" name="이등변 삼각형 292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grpSp>
        <p:nvGrpSpPr>
          <p:cNvPr id="294" name="그룹 293"/>
          <p:cNvGrpSpPr/>
          <p:nvPr/>
        </p:nvGrpSpPr>
        <p:grpSpPr>
          <a:xfrm rot="10800000">
            <a:off x="1866724" y="4472737"/>
            <a:ext cx="6108895" cy="157898"/>
            <a:chOff x="2025944" y="2815378"/>
            <a:chExt cx="6108895" cy="157898"/>
          </a:xfrm>
        </p:grpSpPr>
        <p:grpSp>
          <p:nvGrpSpPr>
            <p:cNvPr id="295" name="그룹 294"/>
            <p:cNvGrpSpPr/>
            <p:nvPr/>
          </p:nvGrpSpPr>
          <p:grpSpPr>
            <a:xfrm rot="5400000">
              <a:off x="3382409" y="1458913"/>
              <a:ext cx="157897" cy="2870827"/>
              <a:chOff x="4840770" y="3103026"/>
              <a:chExt cx="157897" cy="2870827"/>
            </a:xfrm>
          </p:grpSpPr>
          <p:sp>
            <p:nvSpPr>
              <p:cNvPr id="303" name="이등변 삼각형 302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4" name="이등변 삼각형 303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5" name="이등변 삼각형 304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6" name="이등변 삼각형 305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7" name="이등변 삼각형 306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8" name="이등변 삼각형 307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296" name="그룹 295"/>
            <p:cNvGrpSpPr/>
            <p:nvPr/>
          </p:nvGrpSpPr>
          <p:grpSpPr>
            <a:xfrm rot="5400000">
              <a:off x="6620477" y="1458914"/>
              <a:ext cx="157897" cy="2870827"/>
              <a:chOff x="4840770" y="3103026"/>
              <a:chExt cx="157897" cy="2870827"/>
            </a:xfrm>
          </p:grpSpPr>
          <p:sp>
            <p:nvSpPr>
              <p:cNvPr id="297" name="이등변 삼각형 296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8" name="이등변 삼각형 297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9" name="이등변 삼각형 298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0" name="이등변 삼각형 299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1" name="이등변 삼각형 300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2" name="이등변 삼각형 301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sp>
        <p:nvSpPr>
          <p:cNvPr id="309" name="이등변 삼각형 308"/>
          <p:cNvSpPr>
            <a:spLocks noChangeAspect="1"/>
          </p:cNvSpPr>
          <p:nvPr/>
        </p:nvSpPr>
        <p:spPr>
          <a:xfrm rot="16200000">
            <a:off x="1119680" y="3480251"/>
            <a:ext cx="718677" cy="617017"/>
          </a:xfrm>
          <a:prstGeom prst="triangl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7" name="그룹 266"/>
          <p:cNvGrpSpPr/>
          <p:nvPr/>
        </p:nvGrpSpPr>
        <p:grpSpPr>
          <a:xfrm>
            <a:off x="3491880" y="1772816"/>
            <a:ext cx="682752" cy="682752"/>
            <a:chOff x="3543505" y="1300034"/>
            <a:chExt cx="682752" cy="682752"/>
          </a:xfrm>
        </p:grpSpPr>
        <p:pic>
          <p:nvPicPr>
            <p:cNvPr id="268" name="그림 2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682752" cy="682752"/>
            </a:xfrm>
            <a:prstGeom prst="rect">
              <a:avLst/>
            </a:prstGeom>
          </p:spPr>
        </p:pic>
        <p:sp>
          <p:nvSpPr>
            <p:cNvPr id="269" name="TextBox 268"/>
            <p:cNvSpPr txBox="1"/>
            <p:nvPr/>
          </p:nvSpPr>
          <p:spPr>
            <a:xfrm>
              <a:off x="3654563" y="1502822"/>
              <a:ext cx="443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색깔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0" name="그룹 269"/>
          <p:cNvGrpSpPr>
            <a:grpSpLocks noChangeAspect="1"/>
          </p:cNvGrpSpPr>
          <p:nvPr/>
        </p:nvGrpSpPr>
        <p:grpSpPr>
          <a:xfrm>
            <a:off x="2146306" y="1442072"/>
            <a:ext cx="645628" cy="645628"/>
            <a:chOff x="3543505" y="1300034"/>
            <a:chExt cx="853440" cy="853440"/>
          </a:xfrm>
        </p:grpSpPr>
        <p:pic>
          <p:nvPicPr>
            <p:cNvPr id="271" name="그림 2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272" name="TextBox 271"/>
            <p:cNvSpPr txBox="1"/>
            <p:nvPr/>
          </p:nvSpPr>
          <p:spPr>
            <a:xfrm>
              <a:off x="3648734" y="1574810"/>
              <a:ext cx="583008" cy="34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3" name="그룹 272"/>
          <p:cNvGrpSpPr>
            <a:grpSpLocks noChangeAspect="1"/>
          </p:cNvGrpSpPr>
          <p:nvPr/>
        </p:nvGrpSpPr>
        <p:grpSpPr>
          <a:xfrm>
            <a:off x="2738264" y="1700808"/>
            <a:ext cx="518160" cy="518160"/>
            <a:chOff x="3648854" y="1423949"/>
            <a:chExt cx="609600" cy="609600"/>
          </a:xfrm>
        </p:grpSpPr>
        <p:pic>
          <p:nvPicPr>
            <p:cNvPr id="280" name="그림 2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310" name="TextBox 309"/>
            <p:cNvSpPr txBox="1"/>
            <p:nvPr/>
          </p:nvSpPr>
          <p:spPr>
            <a:xfrm>
              <a:off x="3661434" y="1587510"/>
              <a:ext cx="583008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주름</a:t>
              </a:r>
              <a:endParaRPr lang="en-US" altLang="ko-KR" sz="9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1" name="그룹 310"/>
          <p:cNvGrpSpPr/>
          <p:nvPr/>
        </p:nvGrpSpPr>
        <p:grpSpPr>
          <a:xfrm>
            <a:off x="7560400" y="1016800"/>
            <a:ext cx="612000" cy="612000"/>
            <a:chOff x="3543505" y="1300034"/>
            <a:chExt cx="853440" cy="853440"/>
          </a:xfrm>
        </p:grpSpPr>
        <p:pic>
          <p:nvPicPr>
            <p:cNvPr id="312" name="그림 3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13" name="TextBox 312"/>
            <p:cNvSpPr txBox="1"/>
            <p:nvPr/>
          </p:nvSpPr>
          <p:spPr>
            <a:xfrm>
              <a:off x="3648733" y="1511311"/>
              <a:ext cx="583008" cy="51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</a:t>
              </a:r>
              <a:r>
                <a:rPr lang="ko-KR" altLang="en-US" sz="9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5" name="Group 114"/>
          <p:cNvGrpSpPr>
            <a:grpSpLocks noChangeAspect="1"/>
          </p:cNvGrpSpPr>
          <p:nvPr/>
        </p:nvGrpSpPr>
        <p:grpSpPr bwMode="auto">
          <a:xfrm>
            <a:off x="375146" y="1058686"/>
            <a:ext cx="846345" cy="820005"/>
            <a:chOff x="1778" y="2305"/>
            <a:chExt cx="789" cy="690"/>
          </a:xfrm>
        </p:grpSpPr>
        <p:grpSp>
          <p:nvGrpSpPr>
            <p:cNvPr id="317" name="Group 22"/>
            <p:cNvGrpSpPr>
              <a:grpSpLocks/>
            </p:cNvGrpSpPr>
            <p:nvPr/>
          </p:nvGrpSpPr>
          <p:grpSpPr bwMode="auto">
            <a:xfrm>
              <a:off x="1778" y="2305"/>
              <a:ext cx="789" cy="690"/>
              <a:chOff x="28" y="3188"/>
              <a:chExt cx="404" cy="404"/>
            </a:xfrm>
          </p:grpSpPr>
          <p:sp>
            <p:nvSpPr>
              <p:cNvPr id="319" name="Oval 23"/>
              <p:cNvSpPr>
                <a:spLocks noChangeArrowheads="1"/>
              </p:cNvSpPr>
              <p:nvPr/>
            </p:nvSpPr>
            <p:spPr bwMode="auto">
              <a:xfrm>
                <a:off x="28" y="3188"/>
                <a:ext cx="404" cy="404"/>
              </a:xfrm>
              <a:prstGeom prst="ellipse">
                <a:avLst/>
              </a:prstGeom>
              <a:gradFill rotWithShape="1">
                <a:gsLst>
                  <a:gs pos="0">
                    <a:srgbClr val="B265FF">
                      <a:alpha val="57999"/>
                    </a:srgbClr>
                  </a:gs>
                  <a:gs pos="100000">
                    <a:srgbClr val="F9F3FF"/>
                  </a:gs>
                </a:gsLst>
                <a:lin ang="5400000" scaled="1"/>
              </a:gradFill>
              <a:ln w="3175" algn="ctr">
                <a:solidFill>
                  <a:srgbClr val="B265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0" name="Freeform 24"/>
              <p:cNvSpPr>
                <a:spLocks/>
              </p:cNvSpPr>
              <p:nvPr/>
            </p:nvSpPr>
            <p:spPr bwMode="auto">
              <a:xfrm>
                <a:off x="58" y="3242"/>
                <a:ext cx="110" cy="280"/>
              </a:xfrm>
              <a:custGeom>
                <a:avLst/>
                <a:gdLst>
                  <a:gd name="T0" fmla="*/ 62 w 479"/>
                  <a:gd name="T1" fmla="*/ 15 h 1220"/>
                  <a:gd name="T2" fmla="*/ 39 w 479"/>
                  <a:gd name="T3" fmla="*/ 37 h 1220"/>
                  <a:gd name="T4" fmla="*/ 27 w 479"/>
                  <a:gd name="T5" fmla="*/ 53 h 1220"/>
                  <a:gd name="T6" fmla="*/ 18 w 479"/>
                  <a:gd name="T7" fmla="*/ 68 h 1220"/>
                  <a:gd name="T8" fmla="*/ 11 w 479"/>
                  <a:gd name="T9" fmla="*/ 83 h 1220"/>
                  <a:gd name="T10" fmla="*/ 7 w 479"/>
                  <a:gd name="T11" fmla="*/ 95 h 1220"/>
                  <a:gd name="T12" fmla="*/ 4 w 479"/>
                  <a:gd name="T13" fmla="*/ 106 h 1220"/>
                  <a:gd name="T14" fmla="*/ 2 w 479"/>
                  <a:gd name="T15" fmla="*/ 120 h 1220"/>
                  <a:gd name="T16" fmla="*/ 1 w 479"/>
                  <a:gd name="T17" fmla="*/ 134 h 1220"/>
                  <a:gd name="T18" fmla="*/ 0 w 479"/>
                  <a:gd name="T19" fmla="*/ 151 h 1220"/>
                  <a:gd name="T20" fmla="*/ 5 w 479"/>
                  <a:gd name="T21" fmla="*/ 184 h 1220"/>
                  <a:gd name="T22" fmla="*/ 18 w 479"/>
                  <a:gd name="T23" fmla="*/ 219 h 1220"/>
                  <a:gd name="T24" fmla="*/ 46 w 479"/>
                  <a:gd name="T25" fmla="*/ 258 h 1220"/>
                  <a:gd name="T26" fmla="*/ 97 w 479"/>
                  <a:gd name="T27" fmla="*/ 251 h 1220"/>
                  <a:gd name="T28" fmla="*/ 87 w 479"/>
                  <a:gd name="T29" fmla="*/ 242 h 1220"/>
                  <a:gd name="T30" fmla="*/ 76 w 479"/>
                  <a:gd name="T31" fmla="*/ 234 h 1220"/>
                  <a:gd name="T32" fmla="*/ 65 w 479"/>
                  <a:gd name="T33" fmla="*/ 223 h 1220"/>
                  <a:gd name="T34" fmla="*/ 59 w 479"/>
                  <a:gd name="T35" fmla="*/ 212 h 1220"/>
                  <a:gd name="T36" fmla="*/ 54 w 479"/>
                  <a:gd name="T37" fmla="*/ 204 h 1220"/>
                  <a:gd name="T38" fmla="*/ 49 w 479"/>
                  <a:gd name="T39" fmla="*/ 193 h 1220"/>
                  <a:gd name="T40" fmla="*/ 45 w 479"/>
                  <a:gd name="T41" fmla="*/ 182 h 1220"/>
                  <a:gd name="T42" fmla="*/ 42 w 479"/>
                  <a:gd name="T43" fmla="*/ 167 h 1220"/>
                  <a:gd name="T44" fmla="*/ 39 w 479"/>
                  <a:gd name="T45" fmla="*/ 151 h 1220"/>
                  <a:gd name="T46" fmla="*/ 39 w 479"/>
                  <a:gd name="T47" fmla="*/ 137 h 1220"/>
                  <a:gd name="T48" fmla="*/ 41 w 479"/>
                  <a:gd name="T49" fmla="*/ 120 h 1220"/>
                  <a:gd name="T50" fmla="*/ 46 w 479"/>
                  <a:gd name="T51" fmla="*/ 103 h 1220"/>
                  <a:gd name="T52" fmla="*/ 53 w 479"/>
                  <a:gd name="T53" fmla="*/ 85 h 1220"/>
                  <a:gd name="T54" fmla="*/ 63 w 479"/>
                  <a:gd name="T55" fmla="*/ 69 h 1220"/>
                  <a:gd name="T56" fmla="*/ 73 w 479"/>
                  <a:gd name="T57" fmla="*/ 58 h 1220"/>
                  <a:gd name="T58" fmla="*/ 87 w 479"/>
                  <a:gd name="T59" fmla="*/ 45 h 1220"/>
                  <a:gd name="T60" fmla="*/ 99 w 479"/>
                  <a:gd name="T61" fmla="*/ 36 h 1220"/>
                  <a:gd name="T62" fmla="*/ 106 w 479"/>
                  <a:gd name="T63" fmla="*/ 30 h 1220"/>
                  <a:gd name="T64" fmla="*/ 110 w 479"/>
                  <a:gd name="T65" fmla="*/ 21 h 1220"/>
                  <a:gd name="T66" fmla="*/ 107 w 479"/>
                  <a:gd name="T67" fmla="*/ 10 h 1220"/>
                  <a:gd name="T68" fmla="*/ 95 w 479"/>
                  <a:gd name="T69" fmla="*/ 0 h 1220"/>
                  <a:gd name="T70" fmla="*/ 87 w 479"/>
                  <a:gd name="T71" fmla="*/ 0 h 1220"/>
                  <a:gd name="T72" fmla="*/ 73 w 479"/>
                  <a:gd name="T73" fmla="*/ 7 h 1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1220"/>
                  <a:gd name="T113" fmla="*/ 479 w 479"/>
                  <a:gd name="T114" fmla="*/ 1220 h 12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1220">
                    <a:moveTo>
                      <a:pt x="318" y="30"/>
                    </a:moveTo>
                    <a:lnTo>
                      <a:pt x="269" y="67"/>
                    </a:lnTo>
                    <a:lnTo>
                      <a:pt x="225" y="104"/>
                    </a:lnTo>
                    <a:lnTo>
                      <a:pt x="168" y="162"/>
                    </a:lnTo>
                    <a:lnTo>
                      <a:pt x="140" y="196"/>
                    </a:lnTo>
                    <a:lnTo>
                      <a:pt x="116" y="233"/>
                    </a:lnTo>
                    <a:lnTo>
                      <a:pt x="96" y="265"/>
                    </a:lnTo>
                    <a:lnTo>
                      <a:pt x="78" y="297"/>
                    </a:lnTo>
                    <a:lnTo>
                      <a:pt x="59" y="336"/>
                    </a:lnTo>
                    <a:lnTo>
                      <a:pt x="50" y="363"/>
                    </a:lnTo>
                    <a:lnTo>
                      <a:pt x="41" y="385"/>
                    </a:lnTo>
                    <a:lnTo>
                      <a:pt x="32" y="412"/>
                    </a:lnTo>
                    <a:lnTo>
                      <a:pt x="23" y="441"/>
                    </a:lnTo>
                    <a:lnTo>
                      <a:pt x="19" y="461"/>
                    </a:lnTo>
                    <a:lnTo>
                      <a:pt x="15" y="489"/>
                    </a:lnTo>
                    <a:lnTo>
                      <a:pt x="10" y="522"/>
                    </a:lnTo>
                    <a:lnTo>
                      <a:pt x="6" y="552"/>
                    </a:lnTo>
                    <a:lnTo>
                      <a:pt x="3" y="585"/>
                    </a:lnTo>
                    <a:lnTo>
                      <a:pt x="0" y="621"/>
                    </a:lnTo>
                    <a:lnTo>
                      <a:pt x="1" y="659"/>
                    </a:lnTo>
                    <a:lnTo>
                      <a:pt x="4" y="707"/>
                    </a:lnTo>
                    <a:lnTo>
                      <a:pt x="23" y="800"/>
                    </a:lnTo>
                    <a:lnTo>
                      <a:pt x="39" y="858"/>
                    </a:lnTo>
                    <a:lnTo>
                      <a:pt x="79" y="954"/>
                    </a:lnTo>
                    <a:lnTo>
                      <a:pt x="121" y="1025"/>
                    </a:lnTo>
                    <a:lnTo>
                      <a:pt x="200" y="1122"/>
                    </a:lnTo>
                    <a:lnTo>
                      <a:pt x="299" y="1220"/>
                    </a:lnTo>
                    <a:lnTo>
                      <a:pt x="422" y="1093"/>
                    </a:lnTo>
                    <a:lnTo>
                      <a:pt x="404" y="1077"/>
                    </a:lnTo>
                    <a:lnTo>
                      <a:pt x="378" y="1055"/>
                    </a:lnTo>
                    <a:lnTo>
                      <a:pt x="352" y="1034"/>
                    </a:lnTo>
                    <a:lnTo>
                      <a:pt x="333" y="1018"/>
                    </a:lnTo>
                    <a:lnTo>
                      <a:pt x="312" y="1000"/>
                    </a:lnTo>
                    <a:lnTo>
                      <a:pt x="285" y="970"/>
                    </a:lnTo>
                    <a:lnTo>
                      <a:pt x="269" y="949"/>
                    </a:lnTo>
                    <a:lnTo>
                      <a:pt x="255" y="925"/>
                    </a:lnTo>
                    <a:lnTo>
                      <a:pt x="245" y="908"/>
                    </a:lnTo>
                    <a:lnTo>
                      <a:pt x="236" y="891"/>
                    </a:lnTo>
                    <a:lnTo>
                      <a:pt x="224" y="862"/>
                    </a:lnTo>
                    <a:lnTo>
                      <a:pt x="215" y="841"/>
                    </a:lnTo>
                    <a:lnTo>
                      <a:pt x="206" y="820"/>
                    </a:lnTo>
                    <a:lnTo>
                      <a:pt x="197" y="792"/>
                    </a:lnTo>
                    <a:lnTo>
                      <a:pt x="188" y="757"/>
                    </a:lnTo>
                    <a:lnTo>
                      <a:pt x="182" y="729"/>
                    </a:lnTo>
                    <a:lnTo>
                      <a:pt x="173" y="694"/>
                    </a:lnTo>
                    <a:lnTo>
                      <a:pt x="168" y="658"/>
                    </a:lnTo>
                    <a:lnTo>
                      <a:pt x="167" y="624"/>
                    </a:lnTo>
                    <a:lnTo>
                      <a:pt x="168" y="597"/>
                    </a:lnTo>
                    <a:lnTo>
                      <a:pt x="171" y="559"/>
                    </a:lnTo>
                    <a:lnTo>
                      <a:pt x="179" y="525"/>
                    </a:lnTo>
                    <a:lnTo>
                      <a:pt x="191" y="479"/>
                    </a:lnTo>
                    <a:lnTo>
                      <a:pt x="200" y="447"/>
                    </a:lnTo>
                    <a:lnTo>
                      <a:pt x="217" y="401"/>
                    </a:lnTo>
                    <a:lnTo>
                      <a:pt x="229" y="372"/>
                    </a:lnTo>
                    <a:lnTo>
                      <a:pt x="254" y="333"/>
                    </a:lnTo>
                    <a:lnTo>
                      <a:pt x="276" y="301"/>
                    </a:lnTo>
                    <a:lnTo>
                      <a:pt x="297" y="274"/>
                    </a:lnTo>
                    <a:lnTo>
                      <a:pt x="316" y="251"/>
                    </a:lnTo>
                    <a:lnTo>
                      <a:pt x="353" y="216"/>
                    </a:lnTo>
                    <a:lnTo>
                      <a:pt x="378" y="195"/>
                    </a:lnTo>
                    <a:lnTo>
                      <a:pt x="408" y="172"/>
                    </a:lnTo>
                    <a:lnTo>
                      <a:pt x="432" y="156"/>
                    </a:lnTo>
                    <a:lnTo>
                      <a:pt x="448" y="141"/>
                    </a:lnTo>
                    <a:lnTo>
                      <a:pt x="462" y="129"/>
                    </a:lnTo>
                    <a:lnTo>
                      <a:pt x="472" y="110"/>
                    </a:lnTo>
                    <a:lnTo>
                      <a:pt x="479" y="93"/>
                    </a:lnTo>
                    <a:lnTo>
                      <a:pt x="477" y="67"/>
                    </a:lnTo>
                    <a:lnTo>
                      <a:pt x="467" y="45"/>
                    </a:lnTo>
                    <a:lnTo>
                      <a:pt x="445" y="23"/>
                    </a:lnTo>
                    <a:lnTo>
                      <a:pt x="414" y="2"/>
                    </a:lnTo>
                    <a:lnTo>
                      <a:pt x="398" y="0"/>
                    </a:lnTo>
                    <a:lnTo>
                      <a:pt x="380" y="0"/>
                    </a:lnTo>
                    <a:lnTo>
                      <a:pt x="358" y="6"/>
                    </a:lnTo>
                    <a:lnTo>
                      <a:pt x="318" y="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F3FF">
                      <a:alpha val="57999"/>
                    </a:srgbClr>
                  </a:gs>
                  <a:gs pos="100000">
                    <a:srgbClr val="F4ECFF"/>
                  </a:gs>
                </a:gsLst>
                <a:lin ang="54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318" name="Text Box 25"/>
            <p:cNvSpPr txBox="1">
              <a:spLocks noChangeArrowheads="1"/>
            </p:cNvSpPr>
            <p:nvPr/>
          </p:nvSpPr>
          <p:spPr bwMode="gray">
            <a:xfrm>
              <a:off x="1824" y="2477"/>
              <a:ext cx="692" cy="35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62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endParaRPr lang="ko-KR" altLang="en-US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6607001" y="1016743"/>
            <a:ext cx="612000" cy="612000"/>
            <a:chOff x="3543505" y="1300034"/>
            <a:chExt cx="853440" cy="853440"/>
          </a:xfrm>
        </p:grpSpPr>
        <p:pic>
          <p:nvPicPr>
            <p:cNvPr id="322" name="그림 3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23" name="TextBox 322"/>
            <p:cNvSpPr txBox="1"/>
            <p:nvPr/>
          </p:nvSpPr>
          <p:spPr>
            <a:xfrm>
              <a:off x="3601504" y="1557585"/>
              <a:ext cx="695337" cy="3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볼거</a:t>
              </a:r>
              <a:r>
                <a:rPr lang="ko-KR" altLang="en-US" sz="8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</a:t>
              </a:r>
              <a:endParaRPr lang="en-US" altLang="ko-KR" sz="8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직선 연결선 108"/>
          <p:cNvCxnSpPr/>
          <p:nvPr/>
        </p:nvCxnSpPr>
        <p:spPr>
          <a:xfrm>
            <a:off x="2503051" y="5792180"/>
            <a:ext cx="0" cy="79273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81"/>
          <p:cNvSpPr/>
          <p:nvPr/>
        </p:nvSpPr>
        <p:spPr>
          <a:xfrm>
            <a:off x="1808099" y="1772816"/>
            <a:ext cx="5608183" cy="4248472"/>
          </a:xfrm>
          <a:prstGeom prst="ellipse">
            <a:avLst/>
          </a:prstGeom>
          <a:solidFill>
            <a:srgbClr val="00B050">
              <a:alpha val="0"/>
            </a:srgbClr>
          </a:solidFill>
          <a:ln w="15875" cap="rnd" cmpd="dbl">
            <a:solidFill>
              <a:srgbClr val="00B05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2915816" y="2132855"/>
            <a:ext cx="3425186" cy="3554023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5875" cmpd="dbl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273334" y="2526938"/>
            <a:ext cx="2742724" cy="2698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AutoShape 54"/>
          <p:cNvSpPr>
            <a:spLocks noChangeArrowheads="1"/>
          </p:cNvSpPr>
          <p:nvPr/>
        </p:nvSpPr>
        <p:spPr bwMode="auto">
          <a:xfrm>
            <a:off x="3530338" y="2852378"/>
            <a:ext cx="2085613" cy="2051050"/>
          </a:xfrm>
          <a:custGeom>
            <a:avLst/>
            <a:gdLst>
              <a:gd name="G0" fmla="+- 4421 0 0"/>
              <a:gd name="G1" fmla="+- 21600 0 4421"/>
              <a:gd name="G2" fmla="+- 21600 0 44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84ACA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 rot="2700000">
            <a:off x="4178807" y="3374328"/>
            <a:ext cx="851870" cy="1030232"/>
            <a:chOff x="3470275" y="5048250"/>
            <a:chExt cx="557213" cy="663575"/>
          </a:xfrm>
        </p:grpSpPr>
        <p:pic>
          <p:nvPicPr>
            <p:cNvPr id="40" name="Picture 4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5" y="5048250"/>
              <a:ext cx="35083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3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" name="Picture 4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5048250"/>
              <a:ext cx="35083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3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851920" y="3356992"/>
            <a:ext cx="142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천연물 바이오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클라우드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2974249" y="4638423"/>
            <a:ext cx="1174014" cy="338828"/>
            <a:chOff x="2378983" y="3684374"/>
            <a:chExt cx="1718874" cy="280023"/>
          </a:xfrm>
        </p:grpSpPr>
        <p:sp>
          <p:nvSpPr>
            <p:cNvPr id="45" name="모서리가 둥근 직사각형 44"/>
            <p:cNvSpPr/>
            <p:nvPr/>
          </p:nvSpPr>
          <p:spPr>
            <a:xfrm rot="10800000">
              <a:off x="2378983" y="3684374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5091" y="3687398"/>
              <a:ext cx="1159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오믹스</a:t>
              </a: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데이</a:t>
              </a:r>
              <a:r>
                <a:rPr kumimoji="1" lang="ko-KR" altLang="en-US" sz="1200" kern="0" dirty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9" name="Freeform 41"/>
          <p:cNvSpPr>
            <a:spLocks/>
          </p:cNvSpPr>
          <p:nvPr/>
        </p:nvSpPr>
        <p:spPr bwMode="auto">
          <a:xfrm>
            <a:off x="4869284" y="1740524"/>
            <a:ext cx="3159100" cy="914831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부제목 2"/>
          <p:cNvSpPr txBox="1">
            <a:spLocks/>
          </p:cNvSpPr>
          <p:nvPr/>
        </p:nvSpPr>
        <p:spPr>
          <a:xfrm>
            <a:off x="2573728" y="274374"/>
            <a:ext cx="4014496" cy="5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빅데이터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구축 인프라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8172400" y="1886285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8403663" y="3108248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8403663" y="3708568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5670682" y="4778075"/>
            <a:ext cx="1277582" cy="88914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flipH="1">
            <a:off x="2123728" y="4874462"/>
            <a:ext cx="1296300" cy="792753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그룹 75"/>
          <p:cNvGrpSpPr/>
          <p:nvPr/>
        </p:nvGrpSpPr>
        <p:grpSpPr>
          <a:xfrm>
            <a:off x="4962858" y="4620132"/>
            <a:ext cx="1174014" cy="282036"/>
            <a:chOff x="3831631" y="3015519"/>
            <a:chExt cx="1718874" cy="233088"/>
          </a:xfrm>
        </p:grpSpPr>
        <p:sp>
          <p:nvSpPr>
            <p:cNvPr id="43" name="모서리가 둥근 직사각형 42"/>
            <p:cNvSpPr/>
            <p:nvPr/>
          </p:nvSpPr>
          <p:spPr>
            <a:xfrm rot="10800000">
              <a:off x="3831631" y="3015519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52431" y="3017482"/>
              <a:ext cx="1269917" cy="22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소재데이터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cxnSp>
        <p:nvCxnSpPr>
          <p:cNvPr id="88" name="직선 연결선 87"/>
          <p:cNvCxnSpPr/>
          <p:nvPr/>
        </p:nvCxnSpPr>
        <p:spPr>
          <a:xfrm flipV="1">
            <a:off x="6660152" y="3721347"/>
            <a:ext cx="2232328" cy="14924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74"/>
          <p:cNvGrpSpPr/>
          <p:nvPr/>
        </p:nvGrpSpPr>
        <p:grpSpPr>
          <a:xfrm>
            <a:off x="5355671" y="3602054"/>
            <a:ext cx="1291415" cy="335169"/>
            <a:chOff x="5220073" y="3770757"/>
            <a:chExt cx="1718874" cy="276999"/>
          </a:xfrm>
        </p:grpSpPr>
        <p:sp>
          <p:nvSpPr>
            <p:cNvPr id="47" name="모서리가 둥근 직사각형 46"/>
            <p:cNvSpPr/>
            <p:nvPr/>
          </p:nvSpPr>
          <p:spPr>
            <a:xfrm rot="10800000">
              <a:off x="5220073" y="3771976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9239" y="3770757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피노믹스</a:t>
              </a: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>
            <a:off x="6804248" y="3233852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품종</a:t>
            </a:r>
            <a:endParaRPr kumimoji="1" lang="en-US" altLang="ko-KR" sz="105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육성</a:t>
            </a:r>
            <a:endParaRPr kumimoji="1" lang="en-US" altLang="ko-KR" sz="105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최적</a:t>
            </a:r>
            <a:endParaRPr kumimoji="1" lang="en-US" altLang="ko-KR" sz="1050" kern="0" spc="-15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재</a:t>
            </a: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배</a:t>
            </a:r>
            <a:endParaRPr kumimoji="1" lang="en-US" altLang="ko-KR" sz="105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 flipV="1">
            <a:off x="179512" y="3716259"/>
            <a:ext cx="2650388" cy="50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모서리가 둥근 직사각형 94"/>
          <p:cNvSpPr/>
          <p:nvPr/>
        </p:nvSpPr>
        <p:spPr>
          <a:xfrm rot="21600000">
            <a:off x="2018280" y="501317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1F497D">
              <a:lumMod val="60000"/>
              <a:lumOff val="40000"/>
            </a:srgbClr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대사</a:t>
            </a:r>
            <a:r>
              <a:rPr kumimoji="1" lang="ko-KR" altLang="en-US" sz="1100" kern="0" spc="-150" noProof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체</a:t>
            </a:r>
            <a:endParaRPr kumimoji="1" lang="en-US" altLang="ko-KR" sz="1100" kern="0" spc="-15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단백질</a:t>
            </a:r>
            <a:endParaRPr kumimoji="1" lang="en-US" altLang="ko-KR" sz="11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이온체</a:t>
            </a:r>
            <a:endParaRPr kumimoji="1" lang="en-US" altLang="ko-KR" sz="11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 rot="21600000">
            <a:off x="6176720" y="503244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1F497D">
              <a:lumMod val="60000"/>
              <a:lumOff val="40000"/>
            </a:srgbClr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천연물</a:t>
            </a:r>
            <a:endParaRPr kumimoji="1" lang="en-US" altLang="ko-KR" sz="11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성</a:t>
            </a:r>
            <a:r>
              <a:rPr kumimoji="1" lang="ko-KR" altLang="en-US" sz="1100" kern="0" spc="-15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분</a:t>
            </a:r>
            <a:endParaRPr kumimoji="1" lang="en-US" altLang="ko-KR" sz="11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5580112" y="141702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 w="25400">
            <a:noFill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유통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서비스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kern="0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문</a:t>
            </a:r>
            <a:r>
              <a:rPr kumimoji="1" lang="ko-KR" altLang="en-US" sz="11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화</a:t>
            </a:r>
            <a:endParaRPr kumimoji="1" lang="en-US" altLang="ko-KR" sz="1100" b="0" i="0" u="none" strike="noStrike" kern="0" cap="none" spc="-10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2496914" y="3582039"/>
            <a:ext cx="1291415" cy="287159"/>
            <a:chOff x="3812571" y="4552332"/>
            <a:chExt cx="1718874" cy="237321"/>
          </a:xfrm>
        </p:grpSpPr>
        <p:sp>
          <p:nvSpPr>
            <p:cNvPr id="72" name="모서리가 둥근 직사각형 71"/>
            <p:cNvSpPr/>
            <p:nvPr/>
          </p:nvSpPr>
          <p:spPr>
            <a:xfrm rot="10800000">
              <a:off x="3812571" y="4556565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96818" y="4552332"/>
              <a:ext cx="1543018" cy="22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기능체 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3941298" y="2626425"/>
            <a:ext cx="1291415" cy="310241"/>
            <a:chOff x="2378983" y="3684374"/>
            <a:chExt cx="1718874" cy="233088"/>
          </a:xfrm>
        </p:grpSpPr>
        <p:sp>
          <p:nvSpPr>
            <p:cNvPr id="71" name="모서리가 둥근 직사각형 70"/>
            <p:cNvSpPr/>
            <p:nvPr/>
          </p:nvSpPr>
          <p:spPr>
            <a:xfrm rot="10800000">
              <a:off x="2378983" y="3684374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33138" y="3691198"/>
              <a:ext cx="203203" cy="20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3" name="모서리가 둥근 직사각형 92"/>
          <p:cNvSpPr/>
          <p:nvPr/>
        </p:nvSpPr>
        <p:spPr>
          <a:xfrm>
            <a:off x="1403648" y="3250848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 </a:t>
            </a:r>
            <a:r>
              <a:rPr kumimoji="1" lang="ko-KR" altLang="en-US" sz="1200" kern="0" spc="-15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천연</a:t>
            </a:r>
            <a:r>
              <a:rPr kumimoji="1" lang="ko-KR" altLang="en-US" sz="1200" kern="0" spc="-150" noProof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물</a:t>
            </a:r>
            <a:endParaRPr kumimoji="1" lang="en-US" altLang="ko-KR" sz="12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2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활성</a:t>
            </a:r>
            <a:endParaRPr kumimoji="1" lang="en-US" altLang="ko-KR" sz="12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98" y="6119099"/>
            <a:ext cx="710862" cy="348077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90" y="6093296"/>
            <a:ext cx="704155" cy="38744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1" y="3247996"/>
            <a:ext cx="843373" cy="346286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90" y="5489244"/>
            <a:ext cx="942978" cy="244012"/>
          </a:xfrm>
          <a:prstGeom prst="rect">
            <a:avLst/>
          </a:prstGeom>
          <a:ln w="15875"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3" name="그룹 22"/>
          <p:cNvGrpSpPr/>
          <p:nvPr/>
        </p:nvGrpSpPr>
        <p:grpSpPr>
          <a:xfrm>
            <a:off x="2404744" y="3936738"/>
            <a:ext cx="727096" cy="500374"/>
            <a:chOff x="2048292" y="4054494"/>
            <a:chExt cx="727096" cy="500374"/>
          </a:xfrm>
        </p:grpSpPr>
        <p:sp>
          <p:nvSpPr>
            <p:cNvPr id="78" name="TextBox 77"/>
            <p:cNvSpPr txBox="1"/>
            <p:nvPr/>
          </p:nvSpPr>
          <p:spPr>
            <a:xfrm>
              <a:off x="2136944" y="4054494"/>
              <a:ext cx="4571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i="1" dirty="0" smtClean="0"/>
                <a:t>iHTac</a:t>
              </a:r>
              <a:endParaRPr lang="ko-KR" altLang="en-US" sz="800" b="1" i="1" dirty="0"/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292" y="4273725"/>
              <a:ext cx="727096" cy="281143"/>
            </a:xfrm>
            <a:prstGeom prst="rect">
              <a:avLst/>
            </a:prstGeom>
            <a:ln w="15875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cxnSp>
        <p:nvCxnSpPr>
          <p:cNvPr id="111" name="직선 연결선 110"/>
          <p:cNvCxnSpPr/>
          <p:nvPr/>
        </p:nvCxnSpPr>
        <p:spPr>
          <a:xfrm>
            <a:off x="6711657" y="5814972"/>
            <a:ext cx="0" cy="79273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2932" y="3839782"/>
            <a:ext cx="1248708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환경변이  활성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대사연관  활성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전통 문헌  정보</a:t>
            </a:r>
            <a:endParaRPr lang="en-US" altLang="ko-KR" sz="1000" dirty="0" smtClean="0"/>
          </a:p>
        </p:txBody>
      </p:sp>
      <p:sp>
        <p:nvSpPr>
          <p:cNvPr id="118" name="Freeform 41"/>
          <p:cNvSpPr>
            <a:spLocks/>
          </p:cNvSpPr>
          <p:nvPr/>
        </p:nvSpPr>
        <p:spPr bwMode="auto">
          <a:xfrm rot="1663249">
            <a:off x="1203954" y="1845534"/>
            <a:ext cx="2990307" cy="813929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2555776" y="1439874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 w="25400">
            <a:noFill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소비자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kern="0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맞</a:t>
            </a:r>
            <a:r>
              <a:rPr kumimoji="1" lang="ko-KR" altLang="en-US" sz="11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춤</a:t>
            </a:r>
            <a:endParaRPr kumimoji="1" lang="en-US" altLang="ko-KR" sz="1100" b="0" i="0" u="none" strike="noStrike" kern="0" cap="none" spc="-10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68144" y="2708920"/>
            <a:ext cx="944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i="1" dirty="0" smtClean="0"/>
              <a:t>스마트 </a:t>
            </a:r>
            <a:r>
              <a:rPr lang="en-US" altLang="ko-KR" sz="800" b="1" i="1" dirty="0" smtClean="0"/>
              <a:t>U-FARM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65" y="1556792"/>
            <a:ext cx="749871" cy="267470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7" name="그룹 26"/>
          <p:cNvGrpSpPr/>
          <p:nvPr/>
        </p:nvGrpSpPr>
        <p:grpSpPr>
          <a:xfrm>
            <a:off x="4889220" y="5319850"/>
            <a:ext cx="906916" cy="413406"/>
            <a:chOff x="4201873" y="5558359"/>
            <a:chExt cx="906916" cy="413406"/>
          </a:xfrm>
        </p:grpSpPr>
        <p:pic>
          <p:nvPicPr>
            <p:cNvPr id="123" name="Picture 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873" y="5783786"/>
              <a:ext cx="906916" cy="187979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124" name="TextBox 123"/>
            <p:cNvSpPr txBox="1"/>
            <p:nvPr/>
          </p:nvSpPr>
          <p:spPr>
            <a:xfrm>
              <a:off x="4312231" y="5558359"/>
              <a:ext cx="7590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i="1" dirty="0"/>
                <a:t>유전체정보</a:t>
              </a:r>
              <a:endParaRPr lang="en-US" altLang="ko-KR" sz="800" b="1" i="1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2553850" y="6035810"/>
            <a:ext cx="1514094" cy="677108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토양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환경관계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상관관</a:t>
            </a:r>
            <a:r>
              <a:rPr lang="ko-KR" altLang="en-US" sz="1000" dirty="0"/>
              <a:t>계</a:t>
            </a:r>
            <a:r>
              <a:rPr lang="ko-KR" altLang="en-US" sz="1000" dirty="0" smtClean="0"/>
              <a:t> 프로파일링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ko-KR" sz="1000" dirty="0" err="1" smtClean="0"/>
              <a:t>GxE</a:t>
            </a:r>
            <a:r>
              <a:rPr lang="ko-KR" altLang="en-US" sz="1000" dirty="0" smtClean="0"/>
              <a:t> 오믹스 정보</a:t>
            </a:r>
            <a:endParaRPr lang="en-US" altLang="ko-KR" sz="10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7596336" y="3865920"/>
            <a:ext cx="1476000" cy="864000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최적 품종 정보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품질증대 스마트 팜  생산기술정보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수확 후 저장 및 가공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72757" y="6009746"/>
            <a:ext cx="1255627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라이브러리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지표 유효 성분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성분구조 정보</a:t>
            </a:r>
            <a:endParaRPr lang="en-US" altLang="ko-KR" sz="1000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1203613" y="2016153"/>
            <a:ext cx="1183575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안정성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원산지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가격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헬스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데이터 신뢰성</a:t>
            </a:r>
            <a:endParaRPr lang="en-US" altLang="ko-KR" sz="1000" dirty="0" smtClean="0"/>
          </a:p>
        </p:txBody>
      </p:sp>
      <p:sp>
        <p:nvSpPr>
          <p:cNvPr id="130" name="TextBox 129"/>
          <p:cNvSpPr txBox="1"/>
          <p:nvPr/>
        </p:nvSpPr>
        <p:spPr>
          <a:xfrm>
            <a:off x="6722383" y="1813540"/>
            <a:ext cx="1306001" cy="861774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유통기간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경로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신속성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공급 수요 대중성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요리 레시피</a:t>
            </a:r>
            <a:endParaRPr lang="en-US" altLang="ko-KR" sz="1000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3974118" y="2629955"/>
            <a:ext cx="115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3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0" cap="none" spc="0" normalizeH="0" baseline="0" noProof="0" dirty="0" smtClean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수요자 데이터</a:t>
            </a:r>
            <a:endParaRPr kumimoji="1" lang="ko-KR" altLang="en-US" sz="1200" b="0" i="0" u="none" strike="noStrike" kern="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62016" y="5256632"/>
            <a:ext cx="759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i="1" dirty="0" smtClean="0"/>
              <a:t>대사체전장</a:t>
            </a:r>
            <a:endParaRPr lang="en-US" altLang="ko-KR" sz="800" b="1" i="1" dirty="0"/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5618" y="1184051"/>
            <a:ext cx="971505" cy="493775"/>
          </a:xfrm>
          <a:prstGeom prst="rect">
            <a:avLst/>
          </a:prstGeom>
          <a:ln w="12700">
            <a:solidFill>
              <a:srgbClr val="2328EF"/>
            </a:solidFill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5" name="TextBox 134"/>
          <p:cNvSpPr txBox="1"/>
          <p:nvPr/>
        </p:nvSpPr>
        <p:spPr>
          <a:xfrm>
            <a:off x="4386337" y="1924735"/>
            <a:ext cx="54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i="1" dirty="0" smtClean="0"/>
              <a:t>NAVER</a:t>
            </a:r>
            <a:endParaRPr lang="en-US" altLang="ko-KR" sz="800" b="1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18" y="2110026"/>
            <a:ext cx="1368560" cy="1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69" y="3189284"/>
            <a:ext cx="728387" cy="463709"/>
          </a:xfrm>
          <a:prstGeom prst="rect">
            <a:avLst/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pSp>
        <p:nvGrpSpPr>
          <p:cNvPr id="5" name="그룹 4"/>
          <p:cNvGrpSpPr/>
          <p:nvPr/>
        </p:nvGrpSpPr>
        <p:grpSpPr>
          <a:xfrm>
            <a:off x="5902011" y="4003552"/>
            <a:ext cx="1079904" cy="504126"/>
            <a:chOff x="5902011" y="4003552"/>
            <a:chExt cx="1079904" cy="50412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230587"/>
              <a:ext cx="965489" cy="277091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80" name="TextBox 79"/>
            <p:cNvSpPr txBox="1"/>
            <p:nvPr/>
          </p:nvSpPr>
          <p:spPr>
            <a:xfrm>
              <a:off x="5902011" y="4003552"/>
              <a:ext cx="1079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i="1" dirty="0" smtClean="0"/>
                <a:t>천연물라이브러</a:t>
              </a:r>
              <a:r>
                <a:rPr lang="ko-KR" altLang="en-US" sz="800" b="1" i="1" dirty="0"/>
                <a:t>리</a:t>
              </a:r>
              <a:endParaRPr lang="en-US" altLang="ko-KR" sz="800" b="1" i="1" dirty="0"/>
            </a:p>
          </p:txBody>
        </p:sp>
      </p:grpSp>
      <p:pic>
        <p:nvPicPr>
          <p:cNvPr id="6" name="Picture 4" descr="Image result for 키스트 스마트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64" y="2942969"/>
            <a:ext cx="669903" cy="360495"/>
          </a:xfrm>
          <a:prstGeom prst="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23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62704" y="1659225"/>
            <a:ext cx="4226964" cy="2273830"/>
            <a:chOff x="201871" y="1676400"/>
            <a:chExt cx="6459703" cy="2259251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09652" y="1693394"/>
              <a:ext cx="6445147" cy="2242257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3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54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57" name="양쪽 모서리가 둥근 사각형 56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58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59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60" name="자유형 59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55" name="TextBox 54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천연물 자원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4731985" y="1654966"/>
            <a:ext cx="4226964" cy="2278089"/>
            <a:chOff x="201871" y="1676400"/>
            <a:chExt cx="6459703" cy="2259251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209652" y="1693394"/>
              <a:ext cx="6445147" cy="2242257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4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45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8" name="양쪽 모서리가 둥근 사각형 47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49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50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1" name="자유형 50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46" name="TextBox 45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표현체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250996" y="4149079"/>
            <a:ext cx="4226964" cy="2286000"/>
            <a:chOff x="201871" y="1669338"/>
            <a:chExt cx="6459703" cy="2310551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09653" y="1669338"/>
              <a:ext cx="6445145" cy="2310551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5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36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39" name="양쪽 모서리가 둥근 사각형 38"/>
                <p:cNvSpPr/>
                <p:nvPr/>
              </p:nvSpPr>
              <p:spPr>
                <a:xfrm flipH="1">
                  <a:off x="255246" y="1700721"/>
                  <a:ext cx="6428058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40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41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2" name="자유형 41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통합 오믹스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4720278" y="4152498"/>
            <a:ext cx="4226964" cy="2286000"/>
            <a:chOff x="201871" y="1676400"/>
            <a:chExt cx="6459703" cy="2331524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09653" y="1693394"/>
              <a:ext cx="6445145" cy="2314530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6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27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30" name="양쪽 모서리가 둥근 사각형 29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31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32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3" name="자유형 32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28" name="TextBox 27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기능체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sp>
        <p:nvSpPr>
          <p:cNvPr id="61" name="부제목 2"/>
          <p:cNvSpPr txBox="1">
            <a:spLocks/>
          </p:cNvSpPr>
          <p:nvPr/>
        </p:nvSpPr>
        <p:spPr>
          <a:xfrm>
            <a:off x="755576" y="116632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천연물 농산업 분야별 현황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marL="0" indent="0" algn="ctr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식물자원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대사체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표현체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기능성 전체 데이터</a:t>
            </a:r>
            <a:endParaRPr lang="en-US" altLang="ko-K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535" y="4725144"/>
            <a:ext cx="40120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자원 다양성 기반 </a:t>
            </a:r>
            <a:r>
              <a:rPr lang="ko-KR" altLang="en-US" sz="1300" b="1" dirty="0" smtClean="0"/>
              <a:t>통합 오믹스 정보 </a:t>
            </a:r>
            <a:r>
              <a:rPr lang="ko-KR" altLang="en-US" sz="1300" dirty="0" smtClean="0"/>
              <a:t>구축은 </a:t>
            </a:r>
            <a:r>
              <a:rPr lang="ko-KR" altLang="en-US" sz="1300" b="1" dirty="0" smtClean="0"/>
              <a:t>국내외 전체적으로 시작단계 </a:t>
            </a:r>
            <a:r>
              <a:rPr lang="ko-KR" altLang="en-US" sz="1300" dirty="0" smtClean="0"/>
              <a:t>임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b="1" dirty="0"/>
              <a:t>G x E</a:t>
            </a:r>
            <a:r>
              <a:rPr lang="ko-KR" altLang="en-US" sz="1300" b="1" dirty="0"/>
              <a:t> </a:t>
            </a:r>
            <a:r>
              <a:rPr lang="ko-KR" altLang="en-US" sz="1300" b="1" dirty="0" smtClean="0"/>
              <a:t>통합 오믹스 </a:t>
            </a:r>
            <a:r>
              <a:rPr lang="ko-KR" altLang="en-US" sz="1300" b="1" dirty="0"/>
              <a:t>데이터 </a:t>
            </a:r>
            <a:r>
              <a:rPr lang="ko-KR" altLang="en-US" sz="1300" b="1" dirty="0" smtClean="0"/>
              <a:t>생산</a:t>
            </a:r>
            <a:r>
              <a:rPr lang="ko-KR" altLang="en-US" sz="1300" dirty="0" smtClean="0"/>
              <a:t>으로 식물 생산량 생육 예측가능 데이터 정보 구축 필요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해외의 경우 주로 다국적 기업 중심으로 구축되거나 국가 기관에서 체계적 연구 및 데이터 관리 중</a:t>
            </a:r>
            <a:endParaRPr lang="en-US" altLang="ko-KR" sz="13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4860031" y="2229831"/>
            <a:ext cx="3960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식</a:t>
            </a:r>
            <a:r>
              <a:rPr lang="en-US" altLang="ko-KR" sz="1300" dirty="0" smtClean="0">
                <a:latin typeface="Calibri Light"/>
              </a:rPr>
              <a:t>·</a:t>
            </a:r>
            <a:r>
              <a:rPr lang="ko-KR" altLang="en-US" sz="1300" dirty="0" smtClean="0"/>
              <a:t>의약 </a:t>
            </a:r>
            <a:r>
              <a:rPr lang="ko-KR" altLang="en-US" sz="1300" dirty="0"/>
              <a:t>산업과 연계될 수 있는 기능성 작물에 대한 표현체 정보의 수집</a:t>
            </a:r>
            <a:r>
              <a:rPr lang="en-US" altLang="ko-KR" sz="1300" dirty="0"/>
              <a:t>-</a:t>
            </a:r>
            <a:r>
              <a:rPr lang="ko-KR" altLang="en-US" sz="1300" dirty="0"/>
              <a:t>분석</a:t>
            </a:r>
            <a:r>
              <a:rPr lang="en-US" altLang="ko-KR" sz="1300" dirty="0"/>
              <a:t>-</a:t>
            </a:r>
            <a:r>
              <a:rPr lang="ko-KR" altLang="en-US" sz="1300" dirty="0"/>
              <a:t>활용체계 필요</a:t>
            </a:r>
            <a:endParaRPr lang="en-US" altLang="ko-K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/>
              <a:t>전 세계적으로 </a:t>
            </a:r>
            <a:r>
              <a:rPr lang="ko-KR" altLang="en-US" sz="1300" b="1" dirty="0"/>
              <a:t>체계적인 표현체 연구는 시작단계</a:t>
            </a:r>
            <a:r>
              <a:rPr lang="ko-KR" altLang="en-US" sz="1300" dirty="0"/>
              <a:t>로 국내 연구의 글로벌 수준 조기 도달 가능 </a:t>
            </a:r>
            <a:endParaRPr lang="en-US" altLang="ko-K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b="1" dirty="0"/>
              <a:t>기능성 작물 육종</a:t>
            </a:r>
            <a:r>
              <a:rPr lang="en-US" altLang="ko-KR" sz="1300" b="1" dirty="0"/>
              <a:t>, </a:t>
            </a:r>
            <a:r>
              <a:rPr lang="ko-KR" altLang="en-US" sz="1300" b="1" dirty="0" smtClean="0"/>
              <a:t>스마트 팜 </a:t>
            </a:r>
            <a:r>
              <a:rPr lang="ko-KR" altLang="en-US" sz="1300" b="1" dirty="0"/>
              <a:t>생산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제품화 및 산업화 연계</a:t>
            </a:r>
            <a:r>
              <a:rPr lang="ko-KR" altLang="en-US" sz="1300" dirty="0"/>
              <a:t> 진행이 필요함</a:t>
            </a:r>
            <a:endParaRPr lang="en-US" altLang="ko-KR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395536" y="2250156"/>
            <a:ext cx="40120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천연물 자원출처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소재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성분 등에 관한 체계적  아키텍처 구성 필요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기관 혹은 부서별 산재해 있는 통합형 천연물   자원 </a:t>
            </a:r>
            <a:r>
              <a:rPr lang="en-US" altLang="ko-KR" sz="1300" dirty="0" smtClean="0"/>
              <a:t>DB</a:t>
            </a:r>
            <a:r>
              <a:rPr lang="ko-KR" altLang="en-US" sz="1300" dirty="0" smtClean="0"/>
              <a:t>구축 필요성</a:t>
            </a:r>
            <a:endParaRPr lang="en-US" altLang="ko-KR" sz="1300" dirty="0" smtClean="0"/>
          </a:p>
          <a:p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천연물 자원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및 성분에 대한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통합적 분석 툴 개발이 필수적임</a:t>
            </a:r>
            <a:endParaRPr lang="en-US" altLang="ko-KR" sz="13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4841067" y="4653136"/>
            <a:ext cx="40120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국외 </a:t>
            </a:r>
            <a:r>
              <a:rPr lang="en-US" altLang="ko-KR" sz="1300" dirty="0" smtClean="0"/>
              <a:t>NAPLERT </a:t>
            </a:r>
            <a:r>
              <a:rPr lang="ko-KR" altLang="en-US" sz="1300" dirty="0" smtClean="0"/>
              <a:t>와 </a:t>
            </a:r>
            <a:r>
              <a:rPr lang="en-US" altLang="ko-KR" sz="1300" dirty="0" smtClean="0"/>
              <a:t>PubMed </a:t>
            </a:r>
            <a:r>
              <a:rPr lang="ko-KR" altLang="en-US" sz="1300" dirty="0" smtClean="0"/>
              <a:t>연계로 식물 포함 천연물 기능성관련 저널 </a:t>
            </a:r>
            <a:r>
              <a:rPr lang="ko-KR" altLang="en-US" sz="1300" dirty="0"/>
              <a:t>및</a:t>
            </a:r>
            <a:r>
              <a:rPr lang="ko-KR" altLang="en-US" sz="1300" dirty="0" smtClean="0"/>
              <a:t> 특허 </a:t>
            </a:r>
            <a:r>
              <a:rPr lang="en-US" altLang="ko-KR" sz="1300" dirty="0" smtClean="0"/>
              <a:t>DB </a:t>
            </a:r>
            <a:r>
              <a:rPr lang="ko-KR" altLang="en-US" sz="1300" dirty="0" smtClean="0"/>
              <a:t>구축 중</a:t>
            </a:r>
            <a:r>
              <a:rPr lang="en-US" altLang="ko-KR" sz="13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자원의 다양성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환경 및 생육관련 기능성 데이터 전세계적으로 매우 미약한 수준 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기능성</a:t>
            </a:r>
            <a:r>
              <a:rPr lang="en-US" altLang="ko-KR" sz="1300" dirty="0" smtClean="0"/>
              <a:t>-</a:t>
            </a:r>
            <a:r>
              <a:rPr lang="ko-KR" altLang="en-US" sz="1300" dirty="0" smtClean="0"/>
              <a:t>오믹스</a:t>
            </a:r>
            <a:r>
              <a:rPr lang="en-US" altLang="ko-KR" sz="1300" dirty="0" smtClean="0"/>
              <a:t>-</a:t>
            </a:r>
            <a:r>
              <a:rPr lang="ko-KR" altLang="en-US" sz="1300" dirty="0" smtClean="0"/>
              <a:t>표현체 통합적 데이터 관리 및 체계적 분류로 글로벌 선도형 데이터 구축 필요 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18044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1187624" y="202366"/>
            <a:ext cx="7056784" cy="562338"/>
          </a:xfrm>
        </p:spPr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천연물 농생물 분야별 현황</a:t>
            </a:r>
            <a:r>
              <a:rPr lang="en-US" altLang="ko-K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유전체 데이터</a:t>
            </a:r>
            <a:endParaRPr lang="en-US" altLang="ko-K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726683" y="1176829"/>
            <a:ext cx="2877763" cy="2518219"/>
            <a:chOff x="4240818" y="2025217"/>
            <a:chExt cx="2178159" cy="170184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4240818" y="2025217"/>
              <a:ext cx="2178159" cy="1701848"/>
            </a:xfrm>
            <a:prstGeom prst="roundRect">
              <a:avLst>
                <a:gd name="adj" fmla="val 2120"/>
              </a:avLst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defRPr/>
              </a:pPr>
              <a:endParaRPr lang="ko-KR" altLang="en-US" sz="1292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9584" y="2420954"/>
              <a:ext cx="2120628" cy="122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국내 </a:t>
              </a:r>
              <a:r>
                <a:rPr lang="en-US" altLang="ko-KR" sz="1400" dirty="0" smtClean="0"/>
                <a:t>NABIC: </a:t>
              </a:r>
              <a:r>
                <a:rPr lang="ko-KR" altLang="en-US" sz="1400" dirty="0" smtClean="0"/>
                <a:t>유전체 오믹스  정보 통합 관리</a:t>
              </a: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유전체 기반 관련 정보 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단백질체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유전체변이 등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smtClean="0"/>
                <a:t>Public DB, </a:t>
              </a:r>
              <a:r>
                <a:rPr lang="ko-KR" altLang="en-US" sz="1400" dirty="0" smtClean="0"/>
                <a:t>사용자 데이터 및 타 기관 생성 데이터</a:t>
              </a:r>
              <a:endParaRPr lang="en-US" altLang="ko-KR" sz="1400" dirty="0" smtClean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38813" y="3918275"/>
            <a:ext cx="2842875" cy="2538010"/>
            <a:chOff x="1446763" y="3929661"/>
            <a:chExt cx="2495887" cy="2538010"/>
          </a:xfrm>
        </p:grpSpPr>
        <p:grpSp>
          <p:nvGrpSpPr>
            <p:cNvPr id="15" name="그룹 14"/>
            <p:cNvGrpSpPr/>
            <p:nvPr/>
          </p:nvGrpSpPr>
          <p:grpSpPr>
            <a:xfrm>
              <a:off x="1465069" y="3929661"/>
              <a:ext cx="2477581" cy="1090513"/>
              <a:chOff x="3964799" y="4737119"/>
              <a:chExt cx="2837349" cy="1440900"/>
            </a:xfrm>
          </p:grpSpPr>
          <p:pic>
            <p:nvPicPr>
              <p:cNvPr id="16" name="Picture 8" descr="Image result for 고추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731" y="4758438"/>
                <a:ext cx="938908" cy="65204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800" y="4737119"/>
                <a:ext cx="902443" cy="6733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5" descr="Image result for 가지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911" y="4756414"/>
                <a:ext cx="877237" cy="67122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7" descr="Image result for 쌀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799" y="5484243"/>
                <a:ext cx="1046587" cy="69377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1" descr="Image result for 대두콩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9477" y="5482077"/>
                <a:ext cx="925034" cy="69377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3" descr="Image result for 무우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7899" y="5483138"/>
                <a:ext cx="734249" cy="692715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763" y="5086868"/>
              <a:ext cx="2495887" cy="587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070" y="5747671"/>
              <a:ext cx="756000" cy="720000"/>
            </a:xfrm>
            <a:prstGeom prst="rect">
              <a:avLst/>
            </a:prstGeom>
            <a:ln w="127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3" name="Picture 30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35" y="5747671"/>
              <a:ext cx="792000" cy="720000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4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268" y="5747671"/>
              <a:ext cx="820382" cy="715569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" name="그룹 2"/>
          <p:cNvGrpSpPr/>
          <p:nvPr/>
        </p:nvGrpSpPr>
        <p:grpSpPr>
          <a:xfrm>
            <a:off x="5766087" y="3933056"/>
            <a:ext cx="2838361" cy="2521440"/>
            <a:chOff x="5306484" y="3933056"/>
            <a:chExt cx="2679941" cy="2521440"/>
          </a:xfrm>
        </p:grpSpPr>
        <p:grpSp>
          <p:nvGrpSpPr>
            <p:cNvPr id="22" name="그룹 21"/>
            <p:cNvGrpSpPr/>
            <p:nvPr/>
          </p:nvGrpSpPr>
          <p:grpSpPr>
            <a:xfrm>
              <a:off x="5306484" y="3933056"/>
              <a:ext cx="2679941" cy="2122002"/>
              <a:chOff x="6570380" y="3941341"/>
              <a:chExt cx="2679941" cy="2122002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8416684" y="4621684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NGS SRA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7505205" y="4621685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Genome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6610778" y="3946284"/>
                <a:ext cx="792000" cy="385130"/>
              </a:xfrm>
              <a:prstGeom prst="roundRect">
                <a:avLst/>
              </a:prstGeom>
              <a:solidFill>
                <a:srgbClr val="A5A5A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84899" y="5363859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Nucleotide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6570380" y="5368250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Inter-</a:t>
                </a:r>
                <a:r>
                  <a:rPr lang="en-US" altLang="ko-KR" sz="1300" spc="-1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actome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6585517" y="4621686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Protein</a:t>
                </a:r>
              </a:p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7534190" y="3943928"/>
                <a:ext cx="792000" cy="385130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8439446" y="3941341"/>
                <a:ext cx="792000" cy="385130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SNP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7478636" y="5370384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</a:t>
                </a:r>
              </a:p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marker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8425218" y="5081020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NGS SRA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6596067" y="4353437"/>
                <a:ext cx="801818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7473336" y="5084092"/>
                <a:ext cx="882000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7474522" y="5832557"/>
                <a:ext cx="882000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7474844" y="4348454"/>
                <a:ext cx="882000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8427295" y="4348454"/>
                <a:ext cx="801818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6597739" y="5081020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PDB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6596067" y="5826032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PSI-MI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8432838" y="5834252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5" name="Picture 36" descr="Image result for NCBI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814" y="6199676"/>
              <a:ext cx="713495" cy="254820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6" name="Picture 40" descr="Image result for European bioinformatics institu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421" y="6186914"/>
              <a:ext cx="839727" cy="264940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7" name="Picture 4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882" y="6265089"/>
              <a:ext cx="906916" cy="187979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48" name="그룹 47"/>
          <p:cNvGrpSpPr/>
          <p:nvPr/>
        </p:nvGrpSpPr>
        <p:grpSpPr>
          <a:xfrm>
            <a:off x="611560" y="1176163"/>
            <a:ext cx="2870128" cy="2540869"/>
            <a:chOff x="4238883" y="2009910"/>
            <a:chExt cx="2180094" cy="1717155"/>
          </a:xfrm>
        </p:grpSpPr>
        <p:grpSp>
          <p:nvGrpSpPr>
            <p:cNvPr id="49" name="그룹 48"/>
            <p:cNvGrpSpPr/>
            <p:nvPr/>
          </p:nvGrpSpPr>
          <p:grpSpPr>
            <a:xfrm>
              <a:off x="4238883" y="2009910"/>
              <a:ext cx="2180094" cy="1717155"/>
              <a:chOff x="3434652" y="1512848"/>
              <a:chExt cx="2180094" cy="1717155"/>
            </a:xfrm>
          </p:grpSpPr>
          <p:sp>
            <p:nvSpPr>
              <p:cNvPr id="51" name="모서리가 둥근 직사각형 50"/>
              <p:cNvSpPr/>
              <p:nvPr/>
            </p:nvSpPr>
            <p:spPr>
              <a:xfrm>
                <a:off x="3436587" y="1528155"/>
                <a:ext cx="2178159" cy="1701848"/>
              </a:xfrm>
              <a:prstGeom prst="roundRect">
                <a:avLst>
                  <a:gd name="adj" fmla="val 2120"/>
                </a:avLst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38100"/>
              </a:sp3d>
            </p:spPr>
            <p:txBody>
              <a:bodyPr rtlCol="0" anchor="ctr"/>
              <a:lstStyle>
                <a:defPPr>
                  <a:defRPr lang="ko-KR"/>
                </a:defPPr>
                <a:lvl1pPr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>
                  <a:defRPr/>
                </a:pPr>
                <a:endParaRPr lang="ko-KR" altLang="en-US" sz="1292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52" name="TextBox 25"/>
              <p:cNvSpPr txBox="1"/>
              <p:nvPr/>
            </p:nvSpPr>
            <p:spPr>
              <a:xfrm>
                <a:off x="3434652" y="1512848"/>
                <a:ext cx="2172380" cy="326010"/>
              </a:xfrm>
              <a:prstGeom prst="rect">
                <a:avLst/>
              </a:prstGeom>
              <a:gradFill>
                <a:gsLst>
                  <a:gs pos="0">
                    <a:srgbClr val="6083CB"/>
                  </a:gs>
                  <a:gs pos="50000">
                    <a:srgbClr val="3E70CA"/>
                  </a:gs>
                  <a:gs pos="100000">
                    <a:srgbClr val="2E61BA"/>
                  </a:gs>
                </a:gsLst>
              </a:gra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 defTabSz="844083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600" kern="0" dirty="0" smtClean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cs typeface="Arial" pitchFamily="34" charset="0"/>
                  </a:rPr>
                  <a:t>식물 유전체 데이터</a:t>
                </a:r>
                <a:endParaRPr lang="ko-KR" altLang="en-US" sz="1600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259584" y="2420954"/>
              <a:ext cx="2120628" cy="122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식용작물 </a:t>
              </a:r>
              <a:r>
                <a:rPr lang="en-US" altLang="ko-KR" sz="1400" dirty="0" smtClean="0"/>
                <a:t>35</a:t>
              </a:r>
              <a:r>
                <a:rPr lang="ko-KR" altLang="en-US" sz="1400" dirty="0" smtClean="0"/>
                <a:t>종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식물 전체 </a:t>
              </a:r>
              <a:r>
                <a:rPr lang="en-US" altLang="ko-KR" sz="1400" dirty="0" smtClean="0"/>
                <a:t>90</a:t>
              </a:r>
              <a:r>
                <a:rPr lang="ko-KR" altLang="en-US" sz="1400" dirty="0" smtClean="0"/>
                <a:t>종 유전체 </a:t>
              </a:r>
              <a:r>
                <a:rPr lang="en-US" altLang="ko-KR" sz="1400" dirty="0" smtClean="0"/>
                <a:t>DB</a:t>
              </a:r>
              <a:r>
                <a:rPr lang="ko-KR" altLang="en-US" sz="1400" dirty="0" smtClean="0"/>
                <a:t> 완</a:t>
              </a:r>
              <a:r>
                <a:rPr lang="ko-KR" altLang="en-US" sz="1400" dirty="0"/>
                <a:t>성</a:t>
              </a: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차세대 유전체 해독기술    </a:t>
              </a:r>
              <a:r>
                <a:rPr lang="en-US" altLang="ko-KR" sz="1400" dirty="0" smtClean="0"/>
                <a:t>(NGS </a:t>
              </a:r>
              <a:r>
                <a:rPr lang="ko-KR" altLang="en-US" sz="1400" dirty="0" smtClean="0"/>
                <a:t>기반 빅데이터 축적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유전체 전장 연</a:t>
              </a:r>
              <a:r>
                <a:rPr lang="ko-KR" altLang="en-US" sz="1400" dirty="0"/>
                <a:t>관</a:t>
              </a:r>
              <a:r>
                <a:rPr lang="ko-KR" altLang="en-US" sz="1400" dirty="0" smtClean="0"/>
                <a:t>분석 도입 </a:t>
              </a:r>
              <a:r>
                <a:rPr lang="en-US" altLang="ko-KR" sz="1400" dirty="0" smtClean="0"/>
                <a:t>(GWAS)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635896" y="1700808"/>
            <a:ext cx="1972695" cy="1038145"/>
            <a:chOff x="3635790" y="3284984"/>
            <a:chExt cx="1970381" cy="1038145"/>
          </a:xfrm>
        </p:grpSpPr>
        <p:sp>
          <p:nvSpPr>
            <p:cNvPr id="53" name="타원 52"/>
            <p:cNvSpPr/>
            <p:nvPr/>
          </p:nvSpPr>
          <p:spPr bwMode="auto">
            <a:xfrm>
              <a:off x="3635790" y="3284984"/>
              <a:ext cx="1970381" cy="10381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 b="1" dirty="0">
                <a:solidFill>
                  <a:srgbClr val="2328E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7714" y="3578284"/>
              <a:ext cx="1787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2328EF"/>
                  </a:solidFill>
                </a:rPr>
                <a:t>오믹스 데이터 중 가장</a:t>
              </a:r>
              <a:endParaRPr lang="en-US" altLang="ko-KR" sz="1200" b="1" dirty="0" smtClean="0">
                <a:solidFill>
                  <a:srgbClr val="2328EF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2328EF"/>
                  </a:solidFill>
                </a:rPr>
                <a:t>체계적 데이터 구축 중 </a:t>
              </a:r>
              <a:endParaRPr lang="ko-KR" altLang="en-US" sz="1200" b="1" dirty="0">
                <a:solidFill>
                  <a:srgbClr val="2328EF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18053" y="3284984"/>
            <a:ext cx="1679619" cy="3231654"/>
          </a:xfrm>
          <a:prstGeom prst="rect">
            <a:avLst/>
          </a:prstGeom>
          <a:ln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중국 </a:t>
            </a:r>
            <a:r>
              <a:rPr lang="en-US" altLang="ko-KR" sz="1200" dirty="0" smtClean="0"/>
              <a:t>BG1: 1000 Plant &amp; animal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TAIR: 1001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캐나다</a:t>
            </a:r>
            <a:r>
              <a:rPr lang="en-US" altLang="ko-KR" sz="1200" dirty="0" smtClean="0"/>
              <a:t>: 1000 plant genomes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국제컨소시엄 </a:t>
            </a:r>
            <a:r>
              <a:rPr lang="en-US" altLang="ko-KR" sz="1200" dirty="0" smtClean="0"/>
              <a:t>SGN: 100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농용미생물유전체 </a:t>
            </a:r>
            <a:r>
              <a:rPr lang="en-US" altLang="ko-KR" sz="1200" dirty="0" smtClean="0"/>
              <a:t>DB: Genome Online Database </a:t>
            </a:r>
          </a:p>
        </p:txBody>
      </p:sp>
      <p:sp>
        <p:nvSpPr>
          <p:cNvPr id="55" name="TextBox 25"/>
          <p:cNvSpPr txBox="1"/>
          <p:nvPr/>
        </p:nvSpPr>
        <p:spPr>
          <a:xfrm>
            <a:off x="3793659" y="2780928"/>
            <a:ext cx="1715104" cy="4442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indent="-167058" algn="ctr" defTabSz="84408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대형수행프로젝트</a:t>
            </a:r>
            <a:endParaRPr lang="ko-KR" altLang="en-US" sz="1400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6" name="TextBox 25"/>
          <p:cNvSpPr txBox="1"/>
          <p:nvPr/>
        </p:nvSpPr>
        <p:spPr>
          <a:xfrm>
            <a:off x="5719442" y="1224627"/>
            <a:ext cx="2880000" cy="482396"/>
          </a:xfrm>
          <a:prstGeom prst="rect">
            <a:avLst/>
          </a:prstGeom>
          <a:gradFill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indent="-167058" algn="ctr" defTabSz="84408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유전체 빅데이터 관리</a:t>
            </a:r>
            <a:endParaRPr lang="ko-KR" altLang="en-US" sz="1600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천연물 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농산업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바이오 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클라우드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사업</a:t>
            </a:r>
            <a:endParaRPr lang="en-US" altLang="ko-K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43754"/>
              </p:ext>
            </p:extLst>
          </p:nvPr>
        </p:nvGraphicFramePr>
        <p:xfrm>
          <a:off x="539552" y="1916832"/>
          <a:ext cx="7992888" cy="380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376264"/>
                <a:gridCol w="2376264"/>
                <a:gridCol w="2160240"/>
              </a:tblGrid>
              <a:tr h="43345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Data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Source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Output</a:t>
                      </a:r>
                      <a:endParaRPr lang="ko-KR" altLang="en-US" sz="1600" dirty="0"/>
                    </a:p>
                  </a:txBody>
                  <a:tcPr/>
                </a:tc>
              </a:tr>
              <a:tr h="13667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소비자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데이터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질환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연령인구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천연물농산물 생산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면적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제품광고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소비자기호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평가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 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보복부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err="1" smtClean="0"/>
                        <a:t>농림축산식품부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통계청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SNS/</a:t>
                      </a:r>
                      <a:r>
                        <a:rPr lang="ko-KR" altLang="en-US" sz="1600" dirty="0" err="1" smtClean="0"/>
                        <a:t>블로그</a:t>
                      </a:r>
                      <a:endParaRPr lang="en-US" altLang="ko-K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건강</a:t>
                      </a:r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천연물</a:t>
                      </a:r>
                      <a:r>
                        <a:rPr lang="ko-KR" altLang="en-US" sz="1600" baseline="0" dirty="0" smtClean="0"/>
                        <a:t> 농산물</a:t>
                      </a:r>
                      <a:endParaRPr lang="en-US" altLang="ko-KR" sz="1600" baseline="0" dirty="0" smtClean="0"/>
                    </a:p>
                    <a:p>
                      <a:pPr latinLnBrk="1"/>
                      <a:r>
                        <a:rPr lang="ko-KR" altLang="en-US" sz="1600" dirty="0" smtClean="0"/>
                        <a:t>소비 및 시장 예측</a:t>
                      </a:r>
                      <a:endParaRPr lang="en-US" altLang="ko-KR" sz="1600" dirty="0" smtClean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오믹스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데이터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전사체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대사체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err="1" smtClean="0"/>
                        <a:t>이온체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기능성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문헌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KIST </a:t>
                      </a:r>
                      <a:r>
                        <a:rPr lang="ko-KR" altLang="en-US" sz="1600" dirty="0" smtClean="0"/>
                        <a:t>자체생산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국내외 </a:t>
                      </a:r>
                      <a:r>
                        <a:rPr lang="en-US" altLang="ko-KR" sz="1600" dirty="0" smtClean="0"/>
                        <a:t>public open</a:t>
                      </a:r>
                      <a:r>
                        <a:rPr lang="en-US" altLang="ko-KR" sz="1600" baseline="0" dirty="0" smtClean="0"/>
                        <a:t> DB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빅데이터</a:t>
                      </a:r>
                      <a:r>
                        <a:rPr lang="en-US" altLang="ko-KR" sz="1600" dirty="0" smtClean="0"/>
                        <a:t>/AI </a:t>
                      </a:r>
                      <a:r>
                        <a:rPr lang="ko-KR" altLang="en-US" sz="1600" dirty="0" smtClean="0"/>
                        <a:t>기반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천연물 </a:t>
                      </a:r>
                      <a:r>
                        <a:rPr lang="ko-KR" altLang="en-US" sz="1600" dirty="0" err="1" smtClean="0"/>
                        <a:t>식의약품</a:t>
                      </a:r>
                      <a:r>
                        <a:rPr lang="ko-KR" altLang="en-US" sz="1600" dirty="0" smtClean="0"/>
                        <a:t> 개발</a:t>
                      </a:r>
                      <a:endParaRPr lang="ko-KR" altLang="en-US" sz="1600" dirty="0"/>
                    </a:p>
                  </a:txBody>
                  <a:tcPr/>
                </a:tc>
              </a:tr>
              <a:tr h="10687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생육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가공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데이터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유전체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err="1" smtClean="0"/>
                        <a:t>표현체</a:t>
                      </a:r>
                      <a:endParaRPr lang="en-US" altLang="ko-KR" sz="1600" dirty="0" smtClean="0"/>
                    </a:p>
                    <a:p>
                      <a:pPr latinLnBrk="1"/>
                      <a:r>
                        <a:rPr lang="ko-KR" altLang="en-US" sz="1600" dirty="0" smtClean="0"/>
                        <a:t>환경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KIST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자체생산</a:t>
                      </a:r>
                      <a:endParaRPr lang="en-US" altLang="ko-KR" sz="1600" baseline="0" dirty="0" smtClean="0"/>
                    </a:p>
                    <a:p>
                      <a:pPr latinLnBrk="1"/>
                      <a:r>
                        <a:rPr lang="ko-KR" altLang="en-US" sz="1600" baseline="0" dirty="0" err="1" smtClean="0"/>
                        <a:t>국내스마트팜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처방농업</a:t>
                      </a:r>
                      <a:endParaRPr lang="en-US" altLang="ko-KR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19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"/>
          <p:cNvSpPr/>
          <p:nvPr/>
        </p:nvSpPr>
        <p:spPr>
          <a:xfrm rot="10800000">
            <a:off x="6219841" y="1358881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Freeform 76"/>
          <p:cNvSpPr/>
          <p:nvPr/>
        </p:nvSpPr>
        <p:spPr>
          <a:xfrm rot="10800000">
            <a:off x="4614456" y="1363073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Freeform 76"/>
          <p:cNvSpPr/>
          <p:nvPr/>
        </p:nvSpPr>
        <p:spPr>
          <a:xfrm rot="10800000">
            <a:off x="2979481" y="1358881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Freeform 76"/>
          <p:cNvSpPr/>
          <p:nvPr/>
        </p:nvSpPr>
        <p:spPr>
          <a:xfrm rot="10800000">
            <a:off x="1374096" y="1363073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12" name="그룹 11"/>
          <p:cNvGrpSpPr>
            <a:grpSpLocks noChangeAspect="1"/>
          </p:cNvGrpSpPr>
          <p:nvPr/>
        </p:nvGrpSpPr>
        <p:grpSpPr>
          <a:xfrm>
            <a:off x="3004531" y="1750203"/>
            <a:ext cx="537667" cy="537667"/>
            <a:chOff x="3543505" y="1300034"/>
            <a:chExt cx="853440" cy="85344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68489" y="1532734"/>
              <a:ext cx="5361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맛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710685" y="1430889"/>
            <a:ext cx="853440" cy="853440"/>
            <a:chOff x="3538712" y="1324612"/>
            <a:chExt cx="853440" cy="85344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712" y="1324612"/>
              <a:ext cx="853440" cy="8534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55876" y="1531141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모양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식</a:t>
              </a:r>
              <a:r>
                <a:rPr lang="ko-KR" altLang="en-US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046644" y="2078961"/>
            <a:ext cx="609600" cy="609600"/>
            <a:chOff x="3648854" y="1423949"/>
            <a:chExt cx="609600" cy="609600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61434" y="15875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당뇨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323765" y="1862937"/>
            <a:ext cx="853440" cy="853440"/>
            <a:chOff x="3543505" y="1300034"/>
            <a:chExt cx="853440" cy="85344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50145" y="1593155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항산화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1738545" y="1240270"/>
            <a:ext cx="657149" cy="657149"/>
            <a:chOff x="3543505" y="1300034"/>
            <a:chExt cx="853440" cy="853440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61434" y="15113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1323770" y="1461489"/>
            <a:ext cx="645628" cy="645628"/>
            <a:chOff x="3543505" y="1300034"/>
            <a:chExt cx="853440" cy="853440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648734" y="15748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관절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127142" y="1340577"/>
            <a:ext cx="896112" cy="896112"/>
            <a:chOff x="3543505" y="1300034"/>
            <a:chExt cx="853440" cy="853440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다이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어트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514350" y="1881828"/>
            <a:ext cx="853440" cy="853440"/>
            <a:chOff x="3543505" y="1300034"/>
            <a:chExt cx="853440" cy="853440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636034" y="1582897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가성비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278637" y="1225521"/>
            <a:ext cx="853440" cy="853440"/>
            <a:chOff x="3543505" y="1300034"/>
            <a:chExt cx="853440" cy="85344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686409" y="1580600"/>
              <a:ext cx="5361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크기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154604" y="1860437"/>
            <a:ext cx="853440" cy="853440"/>
            <a:chOff x="3543505" y="1300034"/>
            <a:chExt cx="853440" cy="853440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648734" y="15240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664695" y="1873593"/>
            <a:ext cx="853440" cy="853440"/>
            <a:chOff x="3543505" y="1300034"/>
            <a:chExt cx="853440" cy="853440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661434" y="16002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원산지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4852158" y="1277722"/>
            <a:ext cx="503286" cy="503286"/>
            <a:chOff x="3659226" y="1419335"/>
            <a:chExt cx="585216" cy="585216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26" y="1419335"/>
              <a:ext cx="585216" cy="58521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661434" y="1598024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농약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8" name="그룹 47"/>
          <p:cNvGrpSpPr>
            <a:grpSpLocks noChangeAspect="1"/>
          </p:cNvGrpSpPr>
          <p:nvPr/>
        </p:nvGrpSpPr>
        <p:grpSpPr>
          <a:xfrm>
            <a:off x="4537077" y="1497554"/>
            <a:ext cx="725424" cy="725423"/>
            <a:chOff x="3543505" y="1300034"/>
            <a:chExt cx="853440" cy="853440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648734" y="1574811"/>
              <a:ext cx="583008" cy="27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유기농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356213" y="1441545"/>
            <a:ext cx="853440" cy="853440"/>
            <a:chOff x="3388833" y="1310690"/>
            <a:chExt cx="853440" cy="853440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833" y="1310690"/>
              <a:ext cx="853440" cy="8534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525905" y="1614488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효능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6290069" y="1860437"/>
            <a:ext cx="1343349" cy="866596"/>
            <a:chOff x="6748659" y="1325117"/>
            <a:chExt cx="1343349" cy="866596"/>
          </a:xfrm>
        </p:grpSpPr>
        <p:grpSp>
          <p:nvGrpSpPr>
            <p:cNvPr id="55" name="그룹 54"/>
            <p:cNvGrpSpPr/>
            <p:nvPr/>
          </p:nvGrpSpPr>
          <p:grpSpPr>
            <a:xfrm>
              <a:off x="7238568" y="1325117"/>
              <a:ext cx="853440" cy="853440"/>
              <a:chOff x="3543505" y="1300034"/>
              <a:chExt cx="853440" cy="853440"/>
            </a:xfrm>
          </p:grpSpPr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648734" y="1524010"/>
                <a:ext cx="58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온라인</a:t>
                </a:r>
                <a:endParaRPr lang="en-US" altLang="ko-KR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주문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6748659" y="1338273"/>
              <a:ext cx="853440" cy="853440"/>
              <a:chOff x="3543505" y="1300034"/>
              <a:chExt cx="853440" cy="853440"/>
            </a:xfrm>
          </p:grpSpPr>
          <p:pic>
            <p:nvPicPr>
              <p:cNvPr id="57" name="그림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3661434" y="1600210"/>
                <a:ext cx="5830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간편성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61" name="그룹 60"/>
          <p:cNvGrpSpPr/>
          <p:nvPr/>
        </p:nvGrpSpPr>
        <p:grpSpPr>
          <a:xfrm>
            <a:off x="6136222" y="1500853"/>
            <a:ext cx="853440" cy="853440"/>
            <a:chOff x="3543505" y="1300034"/>
            <a:chExt cx="853440" cy="853440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맞춤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레시피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4" name="그룹 63"/>
          <p:cNvGrpSpPr>
            <a:grpSpLocks noChangeAspect="1"/>
          </p:cNvGrpSpPr>
          <p:nvPr/>
        </p:nvGrpSpPr>
        <p:grpSpPr>
          <a:xfrm>
            <a:off x="7138802" y="1574905"/>
            <a:ext cx="665683" cy="665683"/>
            <a:chOff x="3543505" y="1300034"/>
            <a:chExt cx="853440" cy="853440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636034" y="1578432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요리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6551254" y="1217013"/>
            <a:ext cx="853440" cy="853440"/>
            <a:chOff x="3543505" y="1300034"/>
            <a:chExt cx="853440" cy="853440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상품권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7" name="Rounded Rectangle 66"/>
          <p:cNvSpPr/>
          <p:nvPr/>
        </p:nvSpPr>
        <p:spPr>
          <a:xfrm>
            <a:off x="3550614" y="309187"/>
            <a:ext cx="2292227" cy="591709"/>
          </a:xfrm>
          <a:prstGeom prst="roundRect">
            <a:avLst>
              <a:gd name="adj" fmla="val 50000"/>
            </a:avLst>
          </a:prstGeom>
          <a:solidFill>
            <a:srgbClr val="3CA28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8775" marR="0" lvl="0" indent="-3587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HY헤드라인M" pitchFamily="18" charset="-127"/>
                <a:cs typeface="+mn-cs"/>
              </a:rPr>
              <a:t>소비자데이터</a:t>
            </a:r>
            <a:endParaRPr kumimoji="0" lang="en-US" altLang="ko-KR" sz="2400" b="1" i="0" u="none" strike="noStrike" kern="0" cap="none" spc="-150" normalizeH="0" baseline="0" noProof="0" dirty="0" smtClean="0">
              <a:ln>
                <a:noFill/>
              </a:ln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HY헤드라인M" pitchFamily="18" charset="-127"/>
              <a:cs typeface="+mn-cs"/>
            </a:endParaRPr>
          </a:p>
        </p:txBody>
      </p:sp>
      <p:grpSp>
        <p:nvGrpSpPr>
          <p:cNvPr id="124" name="그룹 123"/>
          <p:cNvGrpSpPr/>
          <p:nvPr/>
        </p:nvGrpSpPr>
        <p:grpSpPr>
          <a:xfrm>
            <a:off x="3123965" y="2006953"/>
            <a:ext cx="682752" cy="682752"/>
            <a:chOff x="3543505" y="1300034"/>
            <a:chExt cx="682752" cy="682752"/>
          </a:xfrm>
        </p:grpSpPr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682752" cy="682752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3654563" y="1502822"/>
              <a:ext cx="443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색깔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27" name="그룹 126"/>
          <p:cNvGrpSpPr>
            <a:grpSpLocks noChangeAspect="1"/>
          </p:cNvGrpSpPr>
          <p:nvPr/>
        </p:nvGrpSpPr>
        <p:grpSpPr>
          <a:xfrm>
            <a:off x="1778391" y="1676209"/>
            <a:ext cx="645628" cy="645628"/>
            <a:chOff x="3543505" y="1300034"/>
            <a:chExt cx="853440" cy="853440"/>
          </a:xfrm>
        </p:grpSpPr>
        <p:pic>
          <p:nvPicPr>
            <p:cNvPr id="128" name="그림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648734" y="1574810"/>
              <a:ext cx="583008" cy="34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0" name="그룹 129"/>
          <p:cNvGrpSpPr>
            <a:grpSpLocks noChangeAspect="1"/>
          </p:cNvGrpSpPr>
          <p:nvPr/>
        </p:nvGrpSpPr>
        <p:grpSpPr>
          <a:xfrm>
            <a:off x="2370349" y="1934945"/>
            <a:ext cx="518160" cy="518160"/>
            <a:chOff x="3648854" y="1423949"/>
            <a:chExt cx="609600" cy="609600"/>
          </a:xfrm>
        </p:grpSpPr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661434" y="1587510"/>
              <a:ext cx="583008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주름</a:t>
              </a:r>
              <a:endParaRPr lang="en-US" altLang="ko-KR" sz="9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7192485" y="1250937"/>
            <a:ext cx="612000" cy="612000"/>
            <a:chOff x="3543505" y="1300034"/>
            <a:chExt cx="853440" cy="853440"/>
          </a:xfrm>
        </p:grpSpPr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3648733" y="1511311"/>
              <a:ext cx="583008" cy="51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</a:t>
              </a:r>
              <a:r>
                <a:rPr lang="ko-KR" altLang="en-US" sz="9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6" name="Group 114"/>
          <p:cNvGrpSpPr>
            <a:grpSpLocks noChangeAspect="1"/>
          </p:cNvGrpSpPr>
          <p:nvPr/>
        </p:nvGrpSpPr>
        <p:grpSpPr bwMode="auto">
          <a:xfrm>
            <a:off x="7381312" y="5142387"/>
            <a:ext cx="846345" cy="820005"/>
            <a:chOff x="1778" y="2305"/>
            <a:chExt cx="789" cy="690"/>
          </a:xfrm>
        </p:grpSpPr>
        <p:grpSp>
          <p:nvGrpSpPr>
            <p:cNvPr id="137" name="Group 22"/>
            <p:cNvGrpSpPr>
              <a:grpSpLocks/>
            </p:cNvGrpSpPr>
            <p:nvPr/>
          </p:nvGrpSpPr>
          <p:grpSpPr bwMode="auto">
            <a:xfrm>
              <a:off x="1778" y="2305"/>
              <a:ext cx="789" cy="690"/>
              <a:chOff x="28" y="3188"/>
              <a:chExt cx="404" cy="404"/>
            </a:xfrm>
          </p:grpSpPr>
          <p:sp>
            <p:nvSpPr>
              <p:cNvPr id="139" name="Oval 23"/>
              <p:cNvSpPr>
                <a:spLocks noChangeArrowheads="1"/>
              </p:cNvSpPr>
              <p:nvPr/>
            </p:nvSpPr>
            <p:spPr bwMode="auto">
              <a:xfrm>
                <a:off x="28" y="3188"/>
                <a:ext cx="404" cy="404"/>
              </a:xfrm>
              <a:prstGeom prst="ellipse">
                <a:avLst/>
              </a:prstGeom>
              <a:gradFill rotWithShape="1">
                <a:gsLst>
                  <a:gs pos="0">
                    <a:srgbClr val="B265FF">
                      <a:alpha val="57999"/>
                    </a:srgbClr>
                  </a:gs>
                  <a:gs pos="100000">
                    <a:srgbClr val="F9F3FF"/>
                  </a:gs>
                </a:gsLst>
                <a:lin ang="5400000" scaled="1"/>
              </a:gradFill>
              <a:ln w="3175" algn="ctr">
                <a:solidFill>
                  <a:srgbClr val="B265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0" name="Freeform 24"/>
              <p:cNvSpPr>
                <a:spLocks/>
              </p:cNvSpPr>
              <p:nvPr/>
            </p:nvSpPr>
            <p:spPr bwMode="auto">
              <a:xfrm>
                <a:off x="58" y="3242"/>
                <a:ext cx="110" cy="280"/>
              </a:xfrm>
              <a:custGeom>
                <a:avLst/>
                <a:gdLst>
                  <a:gd name="T0" fmla="*/ 62 w 479"/>
                  <a:gd name="T1" fmla="*/ 15 h 1220"/>
                  <a:gd name="T2" fmla="*/ 39 w 479"/>
                  <a:gd name="T3" fmla="*/ 37 h 1220"/>
                  <a:gd name="T4" fmla="*/ 27 w 479"/>
                  <a:gd name="T5" fmla="*/ 53 h 1220"/>
                  <a:gd name="T6" fmla="*/ 18 w 479"/>
                  <a:gd name="T7" fmla="*/ 68 h 1220"/>
                  <a:gd name="T8" fmla="*/ 11 w 479"/>
                  <a:gd name="T9" fmla="*/ 83 h 1220"/>
                  <a:gd name="T10" fmla="*/ 7 w 479"/>
                  <a:gd name="T11" fmla="*/ 95 h 1220"/>
                  <a:gd name="T12" fmla="*/ 4 w 479"/>
                  <a:gd name="T13" fmla="*/ 106 h 1220"/>
                  <a:gd name="T14" fmla="*/ 2 w 479"/>
                  <a:gd name="T15" fmla="*/ 120 h 1220"/>
                  <a:gd name="T16" fmla="*/ 1 w 479"/>
                  <a:gd name="T17" fmla="*/ 134 h 1220"/>
                  <a:gd name="T18" fmla="*/ 0 w 479"/>
                  <a:gd name="T19" fmla="*/ 151 h 1220"/>
                  <a:gd name="T20" fmla="*/ 5 w 479"/>
                  <a:gd name="T21" fmla="*/ 184 h 1220"/>
                  <a:gd name="T22" fmla="*/ 18 w 479"/>
                  <a:gd name="T23" fmla="*/ 219 h 1220"/>
                  <a:gd name="T24" fmla="*/ 46 w 479"/>
                  <a:gd name="T25" fmla="*/ 258 h 1220"/>
                  <a:gd name="T26" fmla="*/ 97 w 479"/>
                  <a:gd name="T27" fmla="*/ 251 h 1220"/>
                  <a:gd name="T28" fmla="*/ 87 w 479"/>
                  <a:gd name="T29" fmla="*/ 242 h 1220"/>
                  <a:gd name="T30" fmla="*/ 76 w 479"/>
                  <a:gd name="T31" fmla="*/ 234 h 1220"/>
                  <a:gd name="T32" fmla="*/ 65 w 479"/>
                  <a:gd name="T33" fmla="*/ 223 h 1220"/>
                  <a:gd name="T34" fmla="*/ 59 w 479"/>
                  <a:gd name="T35" fmla="*/ 212 h 1220"/>
                  <a:gd name="T36" fmla="*/ 54 w 479"/>
                  <a:gd name="T37" fmla="*/ 204 h 1220"/>
                  <a:gd name="T38" fmla="*/ 49 w 479"/>
                  <a:gd name="T39" fmla="*/ 193 h 1220"/>
                  <a:gd name="T40" fmla="*/ 45 w 479"/>
                  <a:gd name="T41" fmla="*/ 182 h 1220"/>
                  <a:gd name="T42" fmla="*/ 42 w 479"/>
                  <a:gd name="T43" fmla="*/ 167 h 1220"/>
                  <a:gd name="T44" fmla="*/ 39 w 479"/>
                  <a:gd name="T45" fmla="*/ 151 h 1220"/>
                  <a:gd name="T46" fmla="*/ 39 w 479"/>
                  <a:gd name="T47" fmla="*/ 137 h 1220"/>
                  <a:gd name="T48" fmla="*/ 41 w 479"/>
                  <a:gd name="T49" fmla="*/ 120 h 1220"/>
                  <a:gd name="T50" fmla="*/ 46 w 479"/>
                  <a:gd name="T51" fmla="*/ 103 h 1220"/>
                  <a:gd name="T52" fmla="*/ 53 w 479"/>
                  <a:gd name="T53" fmla="*/ 85 h 1220"/>
                  <a:gd name="T54" fmla="*/ 63 w 479"/>
                  <a:gd name="T55" fmla="*/ 69 h 1220"/>
                  <a:gd name="T56" fmla="*/ 73 w 479"/>
                  <a:gd name="T57" fmla="*/ 58 h 1220"/>
                  <a:gd name="T58" fmla="*/ 87 w 479"/>
                  <a:gd name="T59" fmla="*/ 45 h 1220"/>
                  <a:gd name="T60" fmla="*/ 99 w 479"/>
                  <a:gd name="T61" fmla="*/ 36 h 1220"/>
                  <a:gd name="T62" fmla="*/ 106 w 479"/>
                  <a:gd name="T63" fmla="*/ 30 h 1220"/>
                  <a:gd name="T64" fmla="*/ 110 w 479"/>
                  <a:gd name="T65" fmla="*/ 21 h 1220"/>
                  <a:gd name="T66" fmla="*/ 107 w 479"/>
                  <a:gd name="T67" fmla="*/ 10 h 1220"/>
                  <a:gd name="T68" fmla="*/ 95 w 479"/>
                  <a:gd name="T69" fmla="*/ 0 h 1220"/>
                  <a:gd name="T70" fmla="*/ 87 w 479"/>
                  <a:gd name="T71" fmla="*/ 0 h 1220"/>
                  <a:gd name="T72" fmla="*/ 73 w 479"/>
                  <a:gd name="T73" fmla="*/ 7 h 1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1220"/>
                  <a:gd name="T113" fmla="*/ 479 w 479"/>
                  <a:gd name="T114" fmla="*/ 1220 h 12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1220">
                    <a:moveTo>
                      <a:pt x="318" y="30"/>
                    </a:moveTo>
                    <a:lnTo>
                      <a:pt x="269" y="67"/>
                    </a:lnTo>
                    <a:lnTo>
                      <a:pt x="225" y="104"/>
                    </a:lnTo>
                    <a:lnTo>
                      <a:pt x="168" y="162"/>
                    </a:lnTo>
                    <a:lnTo>
                      <a:pt x="140" y="196"/>
                    </a:lnTo>
                    <a:lnTo>
                      <a:pt x="116" y="233"/>
                    </a:lnTo>
                    <a:lnTo>
                      <a:pt x="96" y="265"/>
                    </a:lnTo>
                    <a:lnTo>
                      <a:pt x="78" y="297"/>
                    </a:lnTo>
                    <a:lnTo>
                      <a:pt x="59" y="336"/>
                    </a:lnTo>
                    <a:lnTo>
                      <a:pt x="50" y="363"/>
                    </a:lnTo>
                    <a:lnTo>
                      <a:pt x="41" y="385"/>
                    </a:lnTo>
                    <a:lnTo>
                      <a:pt x="32" y="412"/>
                    </a:lnTo>
                    <a:lnTo>
                      <a:pt x="23" y="441"/>
                    </a:lnTo>
                    <a:lnTo>
                      <a:pt x="19" y="461"/>
                    </a:lnTo>
                    <a:lnTo>
                      <a:pt x="15" y="489"/>
                    </a:lnTo>
                    <a:lnTo>
                      <a:pt x="10" y="522"/>
                    </a:lnTo>
                    <a:lnTo>
                      <a:pt x="6" y="552"/>
                    </a:lnTo>
                    <a:lnTo>
                      <a:pt x="3" y="585"/>
                    </a:lnTo>
                    <a:lnTo>
                      <a:pt x="0" y="621"/>
                    </a:lnTo>
                    <a:lnTo>
                      <a:pt x="1" y="659"/>
                    </a:lnTo>
                    <a:lnTo>
                      <a:pt x="4" y="707"/>
                    </a:lnTo>
                    <a:lnTo>
                      <a:pt x="23" y="800"/>
                    </a:lnTo>
                    <a:lnTo>
                      <a:pt x="39" y="858"/>
                    </a:lnTo>
                    <a:lnTo>
                      <a:pt x="79" y="954"/>
                    </a:lnTo>
                    <a:lnTo>
                      <a:pt x="121" y="1025"/>
                    </a:lnTo>
                    <a:lnTo>
                      <a:pt x="200" y="1122"/>
                    </a:lnTo>
                    <a:lnTo>
                      <a:pt x="299" y="1220"/>
                    </a:lnTo>
                    <a:lnTo>
                      <a:pt x="422" y="1093"/>
                    </a:lnTo>
                    <a:lnTo>
                      <a:pt x="404" y="1077"/>
                    </a:lnTo>
                    <a:lnTo>
                      <a:pt x="378" y="1055"/>
                    </a:lnTo>
                    <a:lnTo>
                      <a:pt x="352" y="1034"/>
                    </a:lnTo>
                    <a:lnTo>
                      <a:pt x="333" y="1018"/>
                    </a:lnTo>
                    <a:lnTo>
                      <a:pt x="312" y="1000"/>
                    </a:lnTo>
                    <a:lnTo>
                      <a:pt x="285" y="970"/>
                    </a:lnTo>
                    <a:lnTo>
                      <a:pt x="269" y="949"/>
                    </a:lnTo>
                    <a:lnTo>
                      <a:pt x="255" y="925"/>
                    </a:lnTo>
                    <a:lnTo>
                      <a:pt x="245" y="908"/>
                    </a:lnTo>
                    <a:lnTo>
                      <a:pt x="236" y="891"/>
                    </a:lnTo>
                    <a:lnTo>
                      <a:pt x="224" y="862"/>
                    </a:lnTo>
                    <a:lnTo>
                      <a:pt x="215" y="841"/>
                    </a:lnTo>
                    <a:lnTo>
                      <a:pt x="206" y="820"/>
                    </a:lnTo>
                    <a:lnTo>
                      <a:pt x="197" y="792"/>
                    </a:lnTo>
                    <a:lnTo>
                      <a:pt x="188" y="757"/>
                    </a:lnTo>
                    <a:lnTo>
                      <a:pt x="182" y="729"/>
                    </a:lnTo>
                    <a:lnTo>
                      <a:pt x="173" y="694"/>
                    </a:lnTo>
                    <a:lnTo>
                      <a:pt x="168" y="658"/>
                    </a:lnTo>
                    <a:lnTo>
                      <a:pt x="167" y="624"/>
                    </a:lnTo>
                    <a:lnTo>
                      <a:pt x="168" y="597"/>
                    </a:lnTo>
                    <a:lnTo>
                      <a:pt x="171" y="559"/>
                    </a:lnTo>
                    <a:lnTo>
                      <a:pt x="179" y="525"/>
                    </a:lnTo>
                    <a:lnTo>
                      <a:pt x="191" y="479"/>
                    </a:lnTo>
                    <a:lnTo>
                      <a:pt x="200" y="447"/>
                    </a:lnTo>
                    <a:lnTo>
                      <a:pt x="217" y="401"/>
                    </a:lnTo>
                    <a:lnTo>
                      <a:pt x="229" y="372"/>
                    </a:lnTo>
                    <a:lnTo>
                      <a:pt x="254" y="333"/>
                    </a:lnTo>
                    <a:lnTo>
                      <a:pt x="276" y="301"/>
                    </a:lnTo>
                    <a:lnTo>
                      <a:pt x="297" y="274"/>
                    </a:lnTo>
                    <a:lnTo>
                      <a:pt x="316" y="251"/>
                    </a:lnTo>
                    <a:lnTo>
                      <a:pt x="353" y="216"/>
                    </a:lnTo>
                    <a:lnTo>
                      <a:pt x="378" y="195"/>
                    </a:lnTo>
                    <a:lnTo>
                      <a:pt x="408" y="172"/>
                    </a:lnTo>
                    <a:lnTo>
                      <a:pt x="432" y="156"/>
                    </a:lnTo>
                    <a:lnTo>
                      <a:pt x="448" y="141"/>
                    </a:lnTo>
                    <a:lnTo>
                      <a:pt x="462" y="129"/>
                    </a:lnTo>
                    <a:lnTo>
                      <a:pt x="472" y="110"/>
                    </a:lnTo>
                    <a:lnTo>
                      <a:pt x="479" y="93"/>
                    </a:lnTo>
                    <a:lnTo>
                      <a:pt x="477" y="67"/>
                    </a:lnTo>
                    <a:lnTo>
                      <a:pt x="467" y="45"/>
                    </a:lnTo>
                    <a:lnTo>
                      <a:pt x="445" y="23"/>
                    </a:lnTo>
                    <a:lnTo>
                      <a:pt x="414" y="2"/>
                    </a:lnTo>
                    <a:lnTo>
                      <a:pt x="398" y="0"/>
                    </a:lnTo>
                    <a:lnTo>
                      <a:pt x="380" y="0"/>
                    </a:lnTo>
                    <a:lnTo>
                      <a:pt x="358" y="6"/>
                    </a:lnTo>
                    <a:lnTo>
                      <a:pt x="318" y="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F3FF">
                      <a:alpha val="57999"/>
                    </a:srgbClr>
                  </a:gs>
                  <a:gs pos="100000">
                    <a:srgbClr val="F4ECFF"/>
                  </a:gs>
                </a:gsLst>
                <a:lin ang="54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38" name="Text Box 25"/>
            <p:cNvSpPr txBox="1">
              <a:spLocks noChangeArrowheads="1"/>
            </p:cNvSpPr>
            <p:nvPr/>
          </p:nvSpPr>
          <p:spPr bwMode="gray">
            <a:xfrm>
              <a:off x="1824" y="2477"/>
              <a:ext cx="692" cy="35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62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endParaRPr lang="ko-KR" altLang="en-US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그룹 140"/>
          <p:cNvGrpSpPr/>
          <p:nvPr/>
        </p:nvGrpSpPr>
        <p:grpSpPr>
          <a:xfrm>
            <a:off x="6239086" y="1250880"/>
            <a:ext cx="612000" cy="612000"/>
            <a:chOff x="3543505" y="1300034"/>
            <a:chExt cx="853440" cy="853440"/>
          </a:xfrm>
        </p:grpSpPr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3601504" y="1557585"/>
              <a:ext cx="695337" cy="3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볼거</a:t>
              </a:r>
              <a:r>
                <a:rPr lang="ko-KR" altLang="en-US" sz="8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</a:t>
              </a:r>
              <a:endParaRPr lang="en-US" altLang="ko-KR" sz="8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42" y="2783427"/>
            <a:ext cx="1981649" cy="11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" y="2805755"/>
            <a:ext cx="1863348" cy="11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83" y="2711420"/>
            <a:ext cx="1999224" cy="11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62" y="2713877"/>
            <a:ext cx="2028605" cy="12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5073" y="5152539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건강</a:t>
            </a:r>
            <a:r>
              <a:rPr lang="en-US" altLang="ko-KR" dirty="0" smtClean="0"/>
              <a:t>-</a:t>
            </a:r>
            <a:r>
              <a:rPr lang="ko-KR" altLang="en-US" dirty="0" smtClean="0"/>
              <a:t>천연물</a:t>
            </a:r>
            <a:r>
              <a:rPr lang="en-US" altLang="ko-KR" dirty="0" smtClean="0"/>
              <a:t>/</a:t>
            </a:r>
            <a:r>
              <a:rPr lang="ko-KR" altLang="en-US" dirty="0" smtClean="0"/>
              <a:t>농산물 소비예측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소비자 선호 품목</a:t>
            </a:r>
            <a:r>
              <a:rPr lang="en-US" altLang="ko-KR" dirty="0" smtClean="0"/>
              <a:t>/</a:t>
            </a:r>
            <a:r>
              <a:rPr lang="ko-KR" altLang="en-US" dirty="0" smtClean="0"/>
              <a:t>형태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소비자 선호 제품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1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720080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전통적 천연물</a:t>
            </a:r>
            <a:r>
              <a:rPr lang="en-US" altLang="ko-KR" sz="2800" dirty="0">
                <a:latin typeface="Calibri Light"/>
              </a:rPr>
              <a:t>·</a:t>
            </a:r>
            <a:r>
              <a:rPr lang="ko-KR" altLang="en-US" sz="2800" dirty="0">
                <a:latin typeface="Calibri Light"/>
              </a:rPr>
              <a:t>농산물 성분</a:t>
            </a:r>
            <a:r>
              <a:rPr lang="en-US" altLang="ko-KR" sz="2800" dirty="0">
                <a:latin typeface="Calibri Light"/>
              </a:rPr>
              <a:t>/</a:t>
            </a:r>
            <a:r>
              <a:rPr lang="ko-KR" altLang="en-US" sz="2800" dirty="0">
                <a:latin typeface="Calibri Light"/>
              </a:rPr>
              <a:t>효능 탐색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539552" y="1124744"/>
            <a:ext cx="8264602" cy="2235424"/>
            <a:chOff x="555870" y="1052736"/>
            <a:chExt cx="8264602" cy="2235424"/>
          </a:xfrm>
        </p:grpSpPr>
        <p:grpSp>
          <p:nvGrpSpPr>
            <p:cNvPr id="663" name="그룹 662"/>
            <p:cNvGrpSpPr/>
            <p:nvPr/>
          </p:nvGrpSpPr>
          <p:grpSpPr>
            <a:xfrm>
              <a:off x="555870" y="1376282"/>
              <a:ext cx="2272699" cy="1890033"/>
              <a:chOff x="555870" y="1558398"/>
              <a:chExt cx="2272699" cy="1890033"/>
            </a:xfrm>
          </p:grpSpPr>
          <p:grpSp>
            <p:nvGrpSpPr>
              <p:cNvPr id="568" name="그룹 567"/>
              <p:cNvGrpSpPr/>
              <p:nvPr/>
            </p:nvGrpSpPr>
            <p:grpSpPr>
              <a:xfrm>
                <a:off x="555870" y="1563218"/>
                <a:ext cx="2204267" cy="1849984"/>
                <a:chOff x="899592" y="1504216"/>
                <a:chExt cx="2204267" cy="1849984"/>
              </a:xfrm>
            </p:grpSpPr>
            <p:grpSp>
              <p:nvGrpSpPr>
                <p:cNvPr id="138" name="그룹 137"/>
                <p:cNvGrpSpPr/>
                <p:nvPr/>
              </p:nvGrpSpPr>
              <p:grpSpPr>
                <a:xfrm>
                  <a:off x="2299250" y="2047760"/>
                  <a:ext cx="485250" cy="865911"/>
                  <a:chOff x="2342561" y="2047760"/>
                  <a:chExt cx="485250" cy="865911"/>
                </a:xfrm>
              </p:grpSpPr>
              <p:cxnSp>
                <p:nvCxnSpPr>
                  <p:cNvPr id="119" name="직선 연결선 118"/>
                  <p:cNvCxnSpPr/>
                  <p:nvPr/>
                </p:nvCxnSpPr>
                <p:spPr>
                  <a:xfrm flipV="1">
                    <a:off x="2396159" y="24126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직선 연결선 117"/>
                  <p:cNvCxnSpPr/>
                  <p:nvPr/>
                </p:nvCxnSpPr>
                <p:spPr>
                  <a:xfrm flipV="1">
                    <a:off x="2393647" y="2102542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직선 연결선 121"/>
                  <p:cNvCxnSpPr/>
                  <p:nvPr/>
                </p:nvCxnSpPr>
                <p:spPr>
                  <a:xfrm flipV="1">
                    <a:off x="2400840" y="2258969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직선 연결선 120"/>
                  <p:cNvCxnSpPr/>
                  <p:nvPr/>
                </p:nvCxnSpPr>
                <p:spPr>
                  <a:xfrm flipV="1">
                    <a:off x="2407790" y="272682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직선 연결선 122"/>
                  <p:cNvCxnSpPr/>
                  <p:nvPr/>
                </p:nvCxnSpPr>
                <p:spPr>
                  <a:xfrm flipV="1">
                    <a:off x="2394982" y="2857042"/>
                    <a:ext cx="432829" cy="72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직선 연결선 119"/>
                  <p:cNvCxnSpPr/>
                  <p:nvPr/>
                </p:nvCxnSpPr>
                <p:spPr>
                  <a:xfrm flipV="1">
                    <a:off x="2413404" y="25650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타원 63"/>
                  <p:cNvSpPr>
                    <a:spLocks noChangeAspect="1"/>
                  </p:cNvSpPr>
                  <p:nvPr/>
                </p:nvSpPr>
                <p:spPr>
                  <a:xfrm>
                    <a:off x="2342561" y="2049628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" name="타원 64"/>
                  <p:cNvSpPr>
                    <a:spLocks noChangeAspect="1"/>
                  </p:cNvSpPr>
                  <p:nvPr/>
                </p:nvSpPr>
                <p:spPr>
                  <a:xfrm>
                    <a:off x="2342561" y="2207948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6" name="타원 65"/>
                  <p:cNvSpPr>
                    <a:spLocks noChangeAspect="1"/>
                  </p:cNvSpPr>
                  <p:nvPr/>
                </p:nvSpPr>
                <p:spPr>
                  <a:xfrm>
                    <a:off x="2343524" y="2521241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7" name="타원 66"/>
                  <p:cNvSpPr>
                    <a:spLocks noChangeAspect="1"/>
                  </p:cNvSpPr>
                  <p:nvPr/>
                </p:nvSpPr>
                <p:spPr>
                  <a:xfrm>
                    <a:off x="2343524" y="2362020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8" name="타원 67"/>
                  <p:cNvSpPr>
                    <a:spLocks noChangeAspect="1"/>
                  </p:cNvSpPr>
                  <p:nvPr/>
                </p:nvSpPr>
                <p:spPr>
                  <a:xfrm>
                    <a:off x="2506477" y="2047760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9" name="타원 68"/>
                  <p:cNvSpPr>
                    <a:spLocks noChangeAspect="1"/>
                  </p:cNvSpPr>
                  <p:nvPr/>
                </p:nvSpPr>
                <p:spPr>
                  <a:xfrm>
                    <a:off x="2506477" y="2206080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0" name="타원 69"/>
                  <p:cNvSpPr>
                    <a:spLocks noChangeAspect="1"/>
                  </p:cNvSpPr>
                  <p:nvPr/>
                </p:nvSpPr>
                <p:spPr>
                  <a:xfrm>
                    <a:off x="2507440" y="2519373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1" name="타원 70"/>
                  <p:cNvSpPr>
                    <a:spLocks noChangeAspect="1"/>
                  </p:cNvSpPr>
                  <p:nvPr/>
                </p:nvSpPr>
                <p:spPr>
                  <a:xfrm>
                    <a:off x="2507440" y="2360152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2" name="타원 71"/>
                  <p:cNvSpPr>
                    <a:spLocks noChangeAspect="1"/>
                  </p:cNvSpPr>
                  <p:nvPr/>
                </p:nvSpPr>
                <p:spPr>
                  <a:xfrm>
                    <a:off x="2352405" y="2668226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3" name="타원 72"/>
                  <p:cNvSpPr>
                    <a:spLocks noChangeAspect="1"/>
                  </p:cNvSpPr>
                  <p:nvPr/>
                </p:nvSpPr>
                <p:spPr>
                  <a:xfrm>
                    <a:off x="2352405" y="2811253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6" name="타원 75"/>
                  <p:cNvSpPr>
                    <a:spLocks noChangeAspect="1"/>
                  </p:cNvSpPr>
                  <p:nvPr/>
                </p:nvSpPr>
                <p:spPr>
                  <a:xfrm>
                    <a:off x="2516321" y="2666358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7" name="타원 76"/>
                  <p:cNvSpPr>
                    <a:spLocks noChangeAspect="1"/>
                  </p:cNvSpPr>
                  <p:nvPr/>
                </p:nvSpPr>
                <p:spPr>
                  <a:xfrm>
                    <a:off x="2516321" y="2809385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17" name="그룹 116"/>
                <p:cNvGrpSpPr/>
                <p:nvPr/>
              </p:nvGrpSpPr>
              <p:grpSpPr>
                <a:xfrm>
                  <a:off x="1906699" y="2058990"/>
                  <a:ext cx="393514" cy="569549"/>
                  <a:chOff x="1906699" y="2058990"/>
                  <a:chExt cx="393514" cy="569549"/>
                </a:xfrm>
              </p:grpSpPr>
              <p:cxnSp>
                <p:nvCxnSpPr>
                  <p:cNvPr id="112" name="직선 연결선 111"/>
                  <p:cNvCxnSpPr/>
                  <p:nvPr/>
                </p:nvCxnSpPr>
                <p:spPr>
                  <a:xfrm flipV="1">
                    <a:off x="1959812" y="2110199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직선 연결선 113"/>
                  <p:cNvCxnSpPr/>
                  <p:nvPr/>
                </p:nvCxnSpPr>
                <p:spPr>
                  <a:xfrm flipV="1">
                    <a:off x="1960086" y="22602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직선 연결선 114"/>
                  <p:cNvCxnSpPr>
                    <a:endCxn id="67" idx="2"/>
                  </p:cNvCxnSpPr>
                  <p:nvPr/>
                </p:nvCxnSpPr>
                <p:spPr>
                  <a:xfrm flipV="1">
                    <a:off x="1917242" y="2413229"/>
                    <a:ext cx="382971" cy="1257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직선 연결선 115"/>
                  <p:cNvCxnSpPr/>
                  <p:nvPr/>
                </p:nvCxnSpPr>
                <p:spPr>
                  <a:xfrm flipV="1">
                    <a:off x="1971717" y="257442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타원 49"/>
                  <p:cNvSpPr>
                    <a:spLocks noChangeAspect="1"/>
                  </p:cNvSpPr>
                  <p:nvPr/>
                </p:nvSpPr>
                <p:spPr>
                  <a:xfrm>
                    <a:off x="1906699" y="2060858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2" name="타원 51"/>
                  <p:cNvSpPr>
                    <a:spLocks noChangeAspect="1"/>
                  </p:cNvSpPr>
                  <p:nvPr/>
                </p:nvSpPr>
                <p:spPr>
                  <a:xfrm>
                    <a:off x="1906699" y="2206478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4" name="타원 53"/>
                  <p:cNvSpPr>
                    <a:spLocks noChangeAspect="1"/>
                  </p:cNvSpPr>
                  <p:nvPr/>
                </p:nvSpPr>
                <p:spPr>
                  <a:xfrm>
                    <a:off x="1914012" y="2526121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6" name="타원 55"/>
                  <p:cNvSpPr>
                    <a:spLocks noChangeAspect="1"/>
                  </p:cNvSpPr>
                  <p:nvPr/>
                </p:nvSpPr>
                <p:spPr>
                  <a:xfrm>
                    <a:off x="1914012" y="2366900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8" name="타원 57"/>
                  <p:cNvSpPr>
                    <a:spLocks noChangeAspect="1"/>
                  </p:cNvSpPr>
                  <p:nvPr/>
                </p:nvSpPr>
                <p:spPr>
                  <a:xfrm>
                    <a:off x="2070615" y="2058990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9" name="타원 58"/>
                  <p:cNvSpPr>
                    <a:spLocks noChangeAspect="1"/>
                  </p:cNvSpPr>
                  <p:nvPr/>
                </p:nvSpPr>
                <p:spPr>
                  <a:xfrm>
                    <a:off x="2070615" y="2204610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타원 59"/>
                  <p:cNvSpPr>
                    <a:spLocks noChangeAspect="1"/>
                  </p:cNvSpPr>
                  <p:nvPr/>
                </p:nvSpPr>
                <p:spPr>
                  <a:xfrm>
                    <a:off x="2077928" y="2524253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타원 60"/>
                  <p:cNvSpPr>
                    <a:spLocks noChangeAspect="1"/>
                  </p:cNvSpPr>
                  <p:nvPr/>
                </p:nvSpPr>
                <p:spPr>
                  <a:xfrm>
                    <a:off x="2077928" y="2365032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108" name="직선 연결선 107"/>
                  <p:cNvCxnSpPr>
                    <a:stCxn id="52" idx="6"/>
                    <a:endCxn id="52" idx="7"/>
                  </p:cNvCxnSpPr>
                  <p:nvPr/>
                </p:nvCxnSpPr>
                <p:spPr>
                  <a:xfrm flipH="1" flipV="1">
                    <a:off x="1998579" y="2221477"/>
                    <a:ext cx="15764" cy="362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직선 연결선 109"/>
                  <p:cNvCxnSpPr>
                    <a:stCxn id="50" idx="6"/>
                    <a:endCxn id="50" idx="3"/>
                  </p:cNvCxnSpPr>
                  <p:nvPr/>
                </p:nvCxnSpPr>
                <p:spPr>
                  <a:xfrm flipH="1">
                    <a:off x="1922463" y="2112067"/>
                    <a:ext cx="91880" cy="362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그룹 136"/>
                <p:cNvGrpSpPr/>
                <p:nvPr/>
              </p:nvGrpSpPr>
              <p:grpSpPr>
                <a:xfrm>
                  <a:off x="2695212" y="2219153"/>
                  <a:ext cx="295067" cy="1135047"/>
                  <a:chOff x="2790462" y="2259903"/>
                  <a:chExt cx="295067" cy="1135047"/>
                </a:xfrm>
              </p:grpSpPr>
              <p:cxnSp>
                <p:nvCxnSpPr>
                  <p:cNvPr id="126" name="직선 연결선 125"/>
                  <p:cNvCxnSpPr/>
                  <p:nvPr/>
                </p:nvCxnSpPr>
                <p:spPr>
                  <a:xfrm flipV="1">
                    <a:off x="2872874" y="2605654"/>
                    <a:ext cx="138192" cy="1145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직선 연결선 126"/>
                  <p:cNvCxnSpPr/>
                  <p:nvPr/>
                </p:nvCxnSpPr>
                <p:spPr>
                  <a:xfrm flipV="1">
                    <a:off x="2843808" y="23115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직선 연결선 127"/>
                  <p:cNvCxnSpPr/>
                  <p:nvPr/>
                </p:nvCxnSpPr>
                <p:spPr>
                  <a:xfrm flipV="1">
                    <a:off x="2851001" y="2461595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직선 연결선 128"/>
                  <p:cNvCxnSpPr/>
                  <p:nvPr/>
                </p:nvCxnSpPr>
                <p:spPr>
                  <a:xfrm flipV="1">
                    <a:off x="2867050" y="2891935"/>
                    <a:ext cx="183262" cy="4144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직선 연결선 129"/>
                  <p:cNvCxnSpPr/>
                  <p:nvPr/>
                </p:nvCxnSpPr>
                <p:spPr>
                  <a:xfrm flipV="1">
                    <a:off x="2868147" y="305238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직선 연결선 130"/>
                  <p:cNvCxnSpPr/>
                  <p:nvPr/>
                </p:nvCxnSpPr>
                <p:spPr>
                  <a:xfrm flipV="1">
                    <a:off x="2859222" y="318570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직선 연결선 131"/>
                  <p:cNvCxnSpPr/>
                  <p:nvPr/>
                </p:nvCxnSpPr>
                <p:spPr>
                  <a:xfrm flipV="1">
                    <a:off x="2856388" y="3348243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직선 연결선 132"/>
                  <p:cNvCxnSpPr/>
                  <p:nvPr/>
                </p:nvCxnSpPr>
                <p:spPr>
                  <a:xfrm flipV="1">
                    <a:off x="2857215" y="2761294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타원 85"/>
                  <p:cNvSpPr>
                    <a:spLocks noChangeAspect="1"/>
                  </p:cNvSpPr>
                  <p:nvPr/>
                </p:nvSpPr>
                <p:spPr>
                  <a:xfrm>
                    <a:off x="2790462" y="226177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7" name="타원 86"/>
                  <p:cNvSpPr>
                    <a:spLocks noChangeAspect="1"/>
                  </p:cNvSpPr>
                  <p:nvPr/>
                </p:nvSpPr>
                <p:spPr>
                  <a:xfrm>
                    <a:off x="2790462" y="2422756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87"/>
                  <p:cNvSpPr>
                    <a:spLocks noChangeAspect="1"/>
                  </p:cNvSpPr>
                  <p:nvPr/>
                </p:nvSpPr>
                <p:spPr>
                  <a:xfrm>
                    <a:off x="2797775" y="2710788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타원 88"/>
                  <p:cNvSpPr>
                    <a:spLocks noChangeAspect="1"/>
                  </p:cNvSpPr>
                  <p:nvPr/>
                </p:nvSpPr>
                <p:spPr>
                  <a:xfrm>
                    <a:off x="2797775" y="2565227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0" name="타원 89"/>
                  <p:cNvSpPr>
                    <a:spLocks noChangeAspect="1"/>
                  </p:cNvSpPr>
                  <p:nvPr/>
                </p:nvSpPr>
                <p:spPr>
                  <a:xfrm>
                    <a:off x="2954378" y="2259903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90"/>
                  <p:cNvSpPr>
                    <a:spLocks noChangeAspect="1"/>
                  </p:cNvSpPr>
                  <p:nvPr/>
                </p:nvSpPr>
                <p:spPr>
                  <a:xfrm>
                    <a:off x="2954378" y="2420888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타원 91"/>
                  <p:cNvSpPr>
                    <a:spLocks noChangeAspect="1"/>
                  </p:cNvSpPr>
                  <p:nvPr/>
                </p:nvSpPr>
                <p:spPr>
                  <a:xfrm>
                    <a:off x="2961691" y="2708920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3" name="타원 92"/>
                  <p:cNvSpPr>
                    <a:spLocks noChangeAspect="1"/>
                  </p:cNvSpPr>
                  <p:nvPr/>
                </p:nvSpPr>
                <p:spPr>
                  <a:xfrm>
                    <a:off x="2961691" y="2563359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93"/>
                  <p:cNvSpPr>
                    <a:spLocks noChangeAspect="1"/>
                  </p:cNvSpPr>
                  <p:nvPr/>
                </p:nvSpPr>
                <p:spPr>
                  <a:xfrm>
                    <a:off x="2806656" y="284475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타원 94"/>
                  <p:cNvSpPr>
                    <a:spLocks noChangeAspect="1"/>
                  </p:cNvSpPr>
                  <p:nvPr/>
                </p:nvSpPr>
                <p:spPr>
                  <a:xfrm>
                    <a:off x="2806656" y="2995645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6" name="타원 95"/>
                  <p:cNvSpPr>
                    <a:spLocks noChangeAspect="1"/>
                  </p:cNvSpPr>
                  <p:nvPr/>
                </p:nvSpPr>
                <p:spPr>
                  <a:xfrm>
                    <a:off x="2813969" y="3292532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96"/>
                  <p:cNvSpPr>
                    <a:spLocks noChangeAspect="1"/>
                  </p:cNvSpPr>
                  <p:nvPr/>
                </p:nvSpPr>
                <p:spPr>
                  <a:xfrm>
                    <a:off x="2813969" y="313331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타원 97"/>
                  <p:cNvSpPr>
                    <a:spLocks noChangeAspect="1"/>
                  </p:cNvSpPr>
                  <p:nvPr/>
                </p:nvSpPr>
                <p:spPr>
                  <a:xfrm>
                    <a:off x="2970572" y="2842883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9" name="타원 98"/>
                  <p:cNvSpPr>
                    <a:spLocks noChangeAspect="1"/>
                  </p:cNvSpPr>
                  <p:nvPr/>
                </p:nvSpPr>
                <p:spPr>
                  <a:xfrm>
                    <a:off x="2970572" y="2993777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99"/>
                  <p:cNvSpPr>
                    <a:spLocks noChangeAspect="1"/>
                  </p:cNvSpPr>
                  <p:nvPr/>
                </p:nvSpPr>
                <p:spPr>
                  <a:xfrm>
                    <a:off x="2977885" y="3290664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타원 100"/>
                  <p:cNvSpPr>
                    <a:spLocks noChangeAspect="1"/>
                  </p:cNvSpPr>
                  <p:nvPr/>
                </p:nvSpPr>
                <p:spPr>
                  <a:xfrm>
                    <a:off x="2977885" y="3131443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96" name="그룹 295"/>
                <p:cNvGrpSpPr/>
                <p:nvPr/>
              </p:nvGrpSpPr>
              <p:grpSpPr>
                <a:xfrm>
                  <a:off x="1043608" y="2223324"/>
                  <a:ext cx="780983" cy="773628"/>
                  <a:chOff x="1004053" y="2421070"/>
                  <a:chExt cx="780983" cy="773628"/>
                </a:xfrm>
              </p:grpSpPr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004053" y="2798706"/>
                    <a:ext cx="7809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 smtClean="0"/>
                      <a:t>&gt; 400 </a:t>
                    </a:r>
                    <a:r>
                      <a:rPr lang="ko-KR" altLang="en-US" sz="900" b="1" dirty="0" smtClean="0"/>
                      <a:t>성분</a:t>
                    </a:r>
                    <a:endParaRPr lang="ko-KR" altLang="en-US" sz="900" b="1" dirty="0"/>
                  </a:p>
                </p:txBody>
              </p: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115616" y="2963866"/>
                    <a:ext cx="649537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 smtClean="0"/>
                      <a:t>A Group</a:t>
                    </a:r>
                    <a:endParaRPr lang="ko-KR" altLang="en-US" sz="900" b="1" dirty="0"/>
                  </a:p>
                </p:txBody>
              </p:sp>
              <p:sp>
                <p:nvSpPr>
                  <p:cNvPr id="171" name="타원 170"/>
                  <p:cNvSpPr>
                    <a:spLocks noChangeAspect="1"/>
                  </p:cNvSpPr>
                  <p:nvPr/>
                </p:nvSpPr>
                <p:spPr>
                  <a:xfrm>
                    <a:off x="1250879" y="2421070"/>
                    <a:ext cx="344478" cy="327755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900" b="1" dirty="0" smtClean="0">
                        <a:solidFill>
                          <a:srgbClr val="000000"/>
                        </a:solidFill>
                      </a:rPr>
                      <a:t>인</a:t>
                    </a:r>
                    <a:r>
                      <a:rPr lang="ko-KR" altLang="en-US" sz="900" b="1" dirty="0">
                        <a:solidFill>
                          <a:srgbClr val="000000"/>
                        </a:solidFill>
                      </a:rPr>
                      <a:t>삼</a:t>
                    </a:r>
                  </a:p>
                </p:txBody>
              </p:sp>
            </p:grpSp>
            <p:grpSp>
              <p:nvGrpSpPr>
                <p:cNvPr id="292" name="그룹 291"/>
                <p:cNvGrpSpPr/>
                <p:nvPr/>
              </p:nvGrpSpPr>
              <p:grpSpPr>
                <a:xfrm>
                  <a:off x="2220393" y="1705788"/>
                  <a:ext cx="839439" cy="230832"/>
                  <a:chOff x="2836476" y="1528852"/>
                  <a:chExt cx="839439" cy="230832"/>
                </a:xfrm>
              </p:grpSpPr>
              <p:sp>
                <p:nvSpPr>
                  <p:cNvPr id="282" name="타원 281"/>
                  <p:cNvSpPr>
                    <a:spLocks noChangeAspect="1"/>
                  </p:cNvSpPr>
                  <p:nvPr/>
                </p:nvSpPr>
                <p:spPr>
                  <a:xfrm>
                    <a:off x="2836476" y="1598699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2914168" y="1528852"/>
                    <a:ext cx="761747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900" b="1" dirty="0" smtClean="0"/>
                      <a:t>항암기능성</a:t>
                    </a:r>
                    <a:endParaRPr lang="ko-KR" altLang="en-US" sz="900" b="1" dirty="0"/>
                  </a:p>
                </p:txBody>
              </p:sp>
            </p:grpSp>
            <p:grpSp>
              <p:nvGrpSpPr>
                <p:cNvPr id="295" name="그룹 294"/>
                <p:cNvGrpSpPr/>
                <p:nvPr/>
              </p:nvGrpSpPr>
              <p:grpSpPr>
                <a:xfrm>
                  <a:off x="899592" y="1585777"/>
                  <a:ext cx="1220709" cy="475071"/>
                  <a:chOff x="473911" y="1383644"/>
                  <a:chExt cx="1220709" cy="475071"/>
                </a:xfrm>
              </p:grpSpPr>
              <p:grpSp>
                <p:nvGrpSpPr>
                  <p:cNvPr id="287" name="그룹 286"/>
                  <p:cNvGrpSpPr/>
                  <p:nvPr/>
                </p:nvGrpSpPr>
                <p:grpSpPr>
                  <a:xfrm>
                    <a:off x="636327" y="1383644"/>
                    <a:ext cx="1058293" cy="475071"/>
                    <a:chOff x="734314" y="2938224"/>
                    <a:chExt cx="1058293" cy="475071"/>
                  </a:xfrm>
                </p:grpSpPr>
                <p:grpSp>
                  <p:nvGrpSpPr>
                    <p:cNvPr id="279" name="그룹 278"/>
                    <p:cNvGrpSpPr/>
                    <p:nvPr/>
                  </p:nvGrpSpPr>
                  <p:grpSpPr>
                    <a:xfrm>
                      <a:off x="892587" y="3122269"/>
                      <a:ext cx="730468" cy="291026"/>
                      <a:chOff x="898315" y="2986993"/>
                      <a:chExt cx="730468" cy="291026"/>
                    </a:xfrm>
                  </p:grpSpPr>
                  <p:grpSp>
                    <p:nvGrpSpPr>
                      <p:cNvPr id="266" name="그룹 265"/>
                      <p:cNvGrpSpPr/>
                      <p:nvPr/>
                    </p:nvGrpSpPr>
                    <p:grpSpPr>
                      <a:xfrm>
                        <a:off x="926316" y="2986993"/>
                        <a:ext cx="608093" cy="102418"/>
                        <a:chOff x="1006903" y="2981764"/>
                        <a:chExt cx="608093" cy="102418"/>
                      </a:xfrm>
                    </p:grpSpPr>
                    <p:cxnSp>
                      <p:nvCxnSpPr>
                        <p:cNvPr id="265" name="직선 연결선 264"/>
                        <p:cNvCxnSpPr/>
                        <p:nvPr/>
                      </p:nvCxnSpPr>
                      <p:spPr>
                        <a:xfrm>
                          <a:off x="1060725" y="3036344"/>
                          <a:ext cx="500449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63" name="그룹 262"/>
                        <p:cNvGrpSpPr/>
                        <p:nvPr/>
                      </p:nvGrpSpPr>
                      <p:grpSpPr>
                        <a:xfrm>
                          <a:off x="1006903" y="2981764"/>
                          <a:ext cx="608093" cy="102418"/>
                          <a:chOff x="1006903" y="2981764"/>
                          <a:chExt cx="608093" cy="102418"/>
                        </a:xfrm>
                      </p:grpSpPr>
                      <p:sp>
                        <p:nvSpPr>
                          <p:cNvPr id="260" name="타원 259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006903" y="2981764"/>
                            <a:ext cx="107644" cy="102418"/>
                          </a:xfrm>
                          <a:prstGeom prst="ellipse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  <p:sp>
                        <p:nvSpPr>
                          <p:cNvPr id="261" name="타원 26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266789" y="2981764"/>
                            <a:ext cx="107644" cy="102418"/>
                          </a:xfrm>
                          <a:prstGeom prst="ellipse">
                            <a:avLst/>
                          </a:prstGeom>
                          <a:solidFill>
                            <a:srgbClr val="2328EF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  <p:sp>
                        <p:nvSpPr>
                          <p:cNvPr id="262" name="타원 26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507352" y="2981764"/>
                            <a:ext cx="107644" cy="102418"/>
                          </a:xfrm>
                          <a:prstGeom prst="ellipse">
                            <a:avLst/>
                          </a:prstGeom>
                          <a:solidFill>
                            <a:srgbClr val="C0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</p:grpSp>
                  </p:grpSp>
                  <p:sp>
                    <p:nvSpPr>
                      <p:cNvPr id="267" name="TextBox 266"/>
                      <p:cNvSpPr txBox="1"/>
                      <p:nvPr/>
                    </p:nvSpPr>
                    <p:spPr>
                      <a:xfrm>
                        <a:off x="898315" y="3043792"/>
                        <a:ext cx="468528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900" b="1" dirty="0" smtClean="0"/>
                          <a:t>2 </a:t>
                        </a:r>
                        <a:r>
                          <a:rPr lang="ko-KR" altLang="en-US" sz="900" b="1" dirty="0" smtClean="0"/>
                          <a:t>달</a:t>
                        </a:r>
                        <a:endParaRPr lang="ko-KR" altLang="en-US" sz="900" b="1" dirty="0"/>
                      </a:p>
                    </p:txBody>
                  </p:sp>
                  <p:sp>
                    <p:nvSpPr>
                      <p:cNvPr id="269" name="TextBox 268"/>
                      <p:cNvSpPr txBox="1"/>
                      <p:nvPr/>
                    </p:nvSpPr>
                    <p:spPr>
                      <a:xfrm>
                        <a:off x="1160255" y="3047187"/>
                        <a:ext cx="468528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900" b="1" smtClean="0"/>
                          <a:t>2 </a:t>
                        </a:r>
                        <a:r>
                          <a:rPr lang="ko-KR" altLang="en-US" sz="900" b="1" dirty="0" smtClean="0"/>
                          <a:t>달</a:t>
                        </a:r>
                        <a:endParaRPr lang="ko-KR" altLang="en-US" sz="900" b="1" dirty="0"/>
                      </a:p>
                    </p:txBody>
                  </p:sp>
                </p:grpSp>
                <p:grpSp>
                  <p:nvGrpSpPr>
                    <p:cNvPr id="286" name="그룹 285"/>
                    <p:cNvGrpSpPr/>
                    <p:nvPr/>
                  </p:nvGrpSpPr>
                  <p:grpSpPr>
                    <a:xfrm>
                      <a:off x="734314" y="2938224"/>
                      <a:ext cx="1058293" cy="216670"/>
                      <a:chOff x="734314" y="2919174"/>
                      <a:chExt cx="1058293" cy="216670"/>
                    </a:xfrm>
                  </p:grpSpPr>
                  <p:sp>
                    <p:nvSpPr>
                      <p:cNvPr id="278" name="TextBox 277"/>
                      <p:cNvSpPr txBox="1"/>
                      <p:nvPr/>
                    </p:nvSpPr>
                    <p:spPr>
                      <a:xfrm>
                        <a:off x="734314" y="2920400"/>
                        <a:ext cx="53756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~100</a:t>
                        </a:r>
                      </a:p>
                    </p:txBody>
                  </p:sp>
                  <p:sp>
                    <p:nvSpPr>
                      <p:cNvPr id="280" name="TextBox 279"/>
                      <p:cNvSpPr txBox="1"/>
                      <p:nvPr/>
                    </p:nvSpPr>
                    <p:spPr>
                      <a:xfrm>
                        <a:off x="1047800" y="2919174"/>
                        <a:ext cx="465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~20 </a:t>
                        </a:r>
                      </a:p>
                    </p:txBody>
                  </p:sp>
                  <p:sp>
                    <p:nvSpPr>
                      <p:cNvPr id="281" name="TextBox 280"/>
                      <p:cNvSpPr txBox="1"/>
                      <p:nvPr/>
                    </p:nvSpPr>
                    <p:spPr>
                      <a:xfrm>
                        <a:off x="1327448" y="2919174"/>
                        <a:ext cx="465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2~3</a:t>
                        </a:r>
                      </a:p>
                    </p:txBody>
                  </p:sp>
                </p:grpSp>
              </p:grp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473911" y="1510580"/>
                    <a:ext cx="39043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800" b="1" dirty="0" smtClean="0"/>
                      <a:t>성분</a:t>
                    </a:r>
                    <a:endParaRPr lang="en-US" altLang="ko-KR" sz="800" b="1" dirty="0" smtClean="0"/>
                  </a:p>
                </p:txBody>
              </p:sp>
            </p:grpSp>
            <p:sp>
              <p:nvSpPr>
                <p:cNvPr id="517" name="TextBox 516"/>
                <p:cNvSpPr txBox="1"/>
                <p:nvPr/>
              </p:nvSpPr>
              <p:spPr>
                <a:xfrm>
                  <a:off x="2620216" y="2310740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8" name="TextBox 517"/>
                <p:cNvSpPr txBox="1"/>
                <p:nvPr/>
              </p:nvSpPr>
              <p:spPr>
                <a:xfrm>
                  <a:off x="2632547" y="2732735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9" name="TextBox 518"/>
                <p:cNvSpPr txBox="1"/>
                <p:nvPr/>
              </p:nvSpPr>
              <p:spPr>
                <a:xfrm>
                  <a:off x="2642636" y="3016004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0" name="TextBox 519"/>
                <p:cNvSpPr txBox="1"/>
                <p:nvPr/>
              </p:nvSpPr>
              <p:spPr>
                <a:xfrm>
                  <a:off x="2138017" y="2742261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1" name="TextBox 520"/>
                <p:cNvSpPr txBox="1"/>
                <p:nvPr/>
              </p:nvSpPr>
              <p:spPr>
                <a:xfrm>
                  <a:off x="2156966" y="1504216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" name="TextBox 521"/>
                <p:cNvSpPr txBox="1"/>
                <p:nvPr/>
              </p:nvSpPr>
              <p:spPr>
                <a:xfrm>
                  <a:off x="2302036" y="1508599"/>
                  <a:ext cx="80182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900" b="1" dirty="0" smtClean="0"/>
                    <a:t>보고된 성분</a:t>
                  </a:r>
                  <a:endParaRPr lang="ko-KR" altLang="en-US" sz="900" b="1" dirty="0"/>
                </a:p>
              </p:txBody>
            </p:sp>
          </p:grpSp>
          <p:sp>
            <p:nvSpPr>
              <p:cNvPr id="658" name="모서리가 둥근 직사각형 657"/>
              <p:cNvSpPr/>
              <p:nvPr/>
            </p:nvSpPr>
            <p:spPr>
              <a:xfrm>
                <a:off x="603961" y="1558398"/>
                <a:ext cx="2224608" cy="1890033"/>
              </a:xfrm>
              <a:prstGeom prst="round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2" name="그룹 661"/>
            <p:cNvGrpSpPr/>
            <p:nvPr/>
          </p:nvGrpSpPr>
          <p:grpSpPr>
            <a:xfrm>
              <a:off x="3203848" y="1398127"/>
              <a:ext cx="2270348" cy="1890033"/>
              <a:chOff x="3252996" y="1580243"/>
              <a:chExt cx="2270348" cy="1890033"/>
            </a:xfrm>
          </p:grpSpPr>
          <p:grpSp>
            <p:nvGrpSpPr>
              <p:cNvPr id="569" name="그룹 568"/>
              <p:cNvGrpSpPr/>
              <p:nvPr/>
            </p:nvGrpSpPr>
            <p:grpSpPr>
              <a:xfrm>
                <a:off x="3252996" y="1598448"/>
                <a:ext cx="2161338" cy="1849984"/>
                <a:chOff x="929468" y="1504216"/>
                <a:chExt cx="2161338" cy="1849984"/>
              </a:xfrm>
            </p:grpSpPr>
            <p:grpSp>
              <p:nvGrpSpPr>
                <p:cNvPr id="570" name="그룹 569"/>
                <p:cNvGrpSpPr/>
                <p:nvPr/>
              </p:nvGrpSpPr>
              <p:grpSpPr>
                <a:xfrm>
                  <a:off x="2299250" y="2047760"/>
                  <a:ext cx="485250" cy="865911"/>
                  <a:chOff x="2342561" y="2047760"/>
                  <a:chExt cx="485250" cy="865911"/>
                </a:xfrm>
              </p:grpSpPr>
              <p:cxnSp>
                <p:nvCxnSpPr>
                  <p:cNvPr id="640" name="직선 연결선 639"/>
                  <p:cNvCxnSpPr/>
                  <p:nvPr/>
                </p:nvCxnSpPr>
                <p:spPr>
                  <a:xfrm flipV="1">
                    <a:off x="2396159" y="24126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직선 연결선 640"/>
                  <p:cNvCxnSpPr/>
                  <p:nvPr/>
                </p:nvCxnSpPr>
                <p:spPr>
                  <a:xfrm flipV="1">
                    <a:off x="2393647" y="2102542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직선 연결선 641"/>
                  <p:cNvCxnSpPr/>
                  <p:nvPr/>
                </p:nvCxnSpPr>
                <p:spPr>
                  <a:xfrm flipV="1">
                    <a:off x="2400840" y="2258969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직선 연결선 642"/>
                  <p:cNvCxnSpPr/>
                  <p:nvPr/>
                </p:nvCxnSpPr>
                <p:spPr>
                  <a:xfrm flipV="1">
                    <a:off x="2407790" y="272682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직선 연결선 643"/>
                  <p:cNvCxnSpPr/>
                  <p:nvPr/>
                </p:nvCxnSpPr>
                <p:spPr>
                  <a:xfrm flipV="1">
                    <a:off x="2394982" y="2857042"/>
                    <a:ext cx="432829" cy="72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직선 연결선 644"/>
                  <p:cNvCxnSpPr/>
                  <p:nvPr/>
                </p:nvCxnSpPr>
                <p:spPr>
                  <a:xfrm flipV="1">
                    <a:off x="2413404" y="25650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6" name="타원 645"/>
                  <p:cNvSpPr>
                    <a:spLocks noChangeAspect="1"/>
                  </p:cNvSpPr>
                  <p:nvPr/>
                </p:nvSpPr>
                <p:spPr>
                  <a:xfrm>
                    <a:off x="2342561" y="2049628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7" name="타원 646"/>
                  <p:cNvSpPr>
                    <a:spLocks noChangeAspect="1"/>
                  </p:cNvSpPr>
                  <p:nvPr/>
                </p:nvSpPr>
                <p:spPr>
                  <a:xfrm>
                    <a:off x="2342561" y="2207948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8" name="타원 647"/>
                  <p:cNvSpPr>
                    <a:spLocks noChangeAspect="1"/>
                  </p:cNvSpPr>
                  <p:nvPr/>
                </p:nvSpPr>
                <p:spPr>
                  <a:xfrm>
                    <a:off x="2343524" y="2521241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9" name="타원 648"/>
                  <p:cNvSpPr>
                    <a:spLocks noChangeAspect="1"/>
                  </p:cNvSpPr>
                  <p:nvPr/>
                </p:nvSpPr>
                <p:spPr>
                  <a:xfrm>
                    <a:off x="2343524" y="2362020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0" name="타원 649"/>
                  <p:cNvSpPr>
                    <a:spLocks noChangeAspect="1"/>
                  </p:cNvSpPr>
                  <p:nvPr/>
                </p:nvSpPr>
                <p:spPr>
                  <a:xfrm>
                    <a:off x="2506477" y="2047760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1" name="타원 650"/>
                  <p:cNvSpPr>
                    <a:spLocks noChangeAspect="1"/>
                  </p:cNvSpPr>
                  <p:nvPr/>
                </p:nvSpPr>
                <p:spPr>
                  <a:xfrm>
                    <a:off x="2506477" y="2206080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2" name="타원 651"/>
                  <p:cNvSpPr>
                    <a:spLocks noChangeAspect="1"/>
                  </p:cNvSpPr>
                  <p:nvPr/>
                </p:nvSpPr>
                <p:spPr>
                  <a:xfrm>
                    <a:off x="2507440" y="2519373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3" name="타원 652"/>
                  <p:cNvSpPr>
                    <a:spLocks noChangeAspect="1"/>
                  </p:cNvSpPr>
                  <p:nvPr/>
                </p:nvSpPr>
                <p:spPr>
                  <a:xfrm>
                    <a:off x="2507440" y="2360152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4" name="타원 653"/>
                  <p:cNvSpPr>
                    <a:spLocks noChangeAspect="1"/>
                  </p:cNvSpPr>
                  <p:nvPr/>
                </p:nvSpPr>
                <p:spPr>
                  <a:xfrm>
                    <a:off x="2352405" y="2668226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5" name="타원 654"/>
                  <p:cNvSpPr>
                    <a:spLocks noChangeAspect="1"/>
                  </p:cNvSpPr>
                  <p:nvPr/>
                </p:nvSpPr>
                <p:spPr>
                  <a:xfrm>
                    <a:off x="2352405" y="2811253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6" name="타원 655"/>
                  <p:cNvSpPr>
                    <a:spLocks noChangeAspect="1"/>
                  </p:cNvSpPr>
                  <p:nvPr/>
                </p:nvSpPr>
                <p:spPr>
                  <a:xfrm>
                    <a:off x="2516321" y="2666358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7" name="타원 656"/>
                  <p:cNvSpPr>
                    <a:spLocks noChangeAspect="1"/>
                  </p:cNvSpPr>
                  <p:nvPr/>
                </p:nvSpPr>
                <p:spPr>
                  <a:xfrm>
                    <a:off x="2516321" y="2809385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71" name="그룹 570"/>
                <p:cNvGrpSpPr/>
                <p:nvPr/>
              </p:nvGrpSpPr>
              <p:grpSpPr>
                <a:xfrm>
                  <a:off x="1906699" y="2058990"/>
                  <a:ext cx="393514" cy="569549"/>
                  <a:chOff x="1906699" y="2058990"/>
                  <a:chExt cx="393514" cy="569549"/>
                </a:xfrm>
              </p:grpSpPr>
              <p:cxnSp>
                <p:nvCxnSpPr>
                  <p:cNvPr id="626" name="직선 연결선 625"/>
                  <p:cNvCxnSpPr/>
                  <p:nvPr/>
                </p:nvCxnSpPr>
                <p:spPr>
                  <a:xfrm flipV="1">
                    <a:off x="1959812" y="2110199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직선 연결선 626"/>
                  <p:cNvCxnSpPr/>
                  <p:nvPr/>
                </p:nvCxnSpPr>
                <p:spPr>
                  <a:xfrm flipV="1">
                    <a:off x="1960086" y="22602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직선 연결선 627"/>
                  <p:cNvCxnSpPr>
                    <a:endCxn id="649" idx="2"/>
                  </p:cNvCxnSpPr>
                  <p:nvPr/>
                </p:nvCxnSpPr>
                <p:spPr>
                  <a:xfrm flipV="1">
                    <a:off x="1917242" y="2413229"/>
                    <a:ext cx="382971" cy="1257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직선 연결선 628"/>
                  <p:cNvCxnSpPr/>
                  <p:nvPr/>
                </p:nvCxnSpPr>
                <p:spPr>
                  <a:xfrm flipV="1">
                    <a:off x="1971717" y="257442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0" name="타원 629"/>
                  <p:cNvSpPr>
                    <a:spLocks noChangeAspect="1"/>
                  </p:cNvSpPr>
                  <p:nvPr/>
                </p:nvSpPr>
                <p:spPr>
                  <a:xfrm>
                    <a:off x="1906699" y="2060858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1" name="타원 630"/>
                  <p:cNvSpPr>
                    <a:spLocks noChangeAspect="1"/>
                  </p:cNvSpPr>
                  <p:nvPr/>
                </p:nvSpPr>
                <p:spPr>
                  <a:xfrm>
                    <a:off x="1906699" y="2206478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2" name="타원 631"/>
                  <p:cNvSpPr>
                    <a:spLocks noChangeAspect="1"/>
                  </p:cNvSpPr>
                  <p:nvPr/>
                </p:nvSpPr>
                <p:spPr>
                  <a:xfrm>
                    <a:off x="1914012" y="2526121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3" name="타원 632"/>
                  <p:cNvSpPr>
                    <a:spLocks noChangeAspect="1"/>
                  </p:cNvSpPr>
                  <p:nvPr/>
                </p:nvSpPr>
                <p:spPr>
                  <a:xfrm>
                    <a:off x="1914012" y="2366900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4" name="타원 633"/>
                  <p:cNvSpPr>
                    <a:spLocks noChangeAspect="1"/>
                  </p:cNvSpPr>
                  <p:nvPr/>
                </p:nvSpPr>
                <p:spPr>
                  <a:xfrm>
                    <a:off x="2070615" y="2058990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5" name="타원 634"/>
                  <p:cNvSpPr>
                    <a:spLocks noChangeAspect="1"/>
                  </p:cNvSpPr>
                  <p:nvPr/>
                </p:nvSpPr>
                <p:spPr>
                  <a:xfrm>
                    <a:off x="2070615" y="2204610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6" name="타원 635"/>
                  <p:cNvSpPr>
                    <a:spLocks noChangeAspect="1"/>
                  </p:cNvSpPr>
                  <p:nvPr/>
                </p:nvSpPr>
                <p:spPr>
                  <a:xfrm>
                    <a:off x="2077928" y="2524253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7" name="타원 636"/>
                  <p:cNvSpPr>
                    <a:spLocks noChangeAspect="1"/>
                  </p:cNvSpPr>
                  <p:nvPr/>
                </p:nvSpPr>
                <p:spPr>
                  <a:xfrm>
                    <a:off x="2077928" y="2365032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638" name="직선 연결선 637"/>
                  <p:cNvCxnSpPr>
                    <a:stCxn id="631" idx="6"/>
                    <a:endCxn id="631" idx="7"/>
                  </p:cNvCxnSpPr>
                  <p:nvPr/>
                </p:nvCxnSpPr>
                <p:spPr>
                  <a:xfrm flipH="1" flipV="1">
                    <a:off x="1998579" y="2221477"/>
                    <a:ext cx="15764" cy="362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9" name="직선 연결선 638"/>
                  <p:cNvCxnSpPr>
                    <a:stCxn id="630" idx="6"/>
                    <a:endCxn id="630" idx="3"/>
                  </p:cNvCxnSpPr>
                  <p:nvPr/>
                </p:nvCxnSpPr>
                <p:spPr>
                  <a:xfrm flipH="1">
                    <a:off x="1922463" y="2112067"/>
                    <a:ext cx="91880" cy="3621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2" name="그룹 571"/>
                <p:cNvGrpSpPr/>
                <p:nvPr/>
              </p:nvGrpSpPr>
              <p:grpSpPr>
                <a:xfrm>
                  <a:off x="2695212" y="2219153"/>
                  <a:ext cx="295067" cy="1135047"/>
                  <a:chOff x="2790462" y="2259903"/>
                  <a:chExt cx="295067" cy="1135047"/>
                </a:xfrm>
              </p:grpSpPr>
              <p:cxnSp>
                <p:nvCxnSpPr>
                  <p:cNvPr id="602" name="직선 연결선 601"/>
                  <p:cNvCxnSpPr/>
                  <p:nvPr/>
                </p:nvCxnSpPr>
                <p:spPr>
                  <a:xfrm flipV="1">
                    <a:off x="2872874" y="2605654"/>
                    <a:ext cx="138192" cy="1145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직선 연결선 602"/>
                  <p:cNvCxnSpPr/>
                  <p:nvPr/>
                </p:nvCxnSpPr>
                <p:spPr>
                  <a:xfrm flipV="1">
                    <a:off x="2843808" y="231151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직선 연결선 603"/>
                  <p:cNvCxnSpPr/>
                  <p:nvPr/>
                </p:nvCxnSpPr>
                <p:spPr>
                  <a:xfrm flipV="1">
                    <a:off x="2851001" y="2461595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직선 연결선 604"/>
                  <p:cNvCxnSpPr/>
                  <p:nvPr/>
                </p:nvCxnSpPr>
                <p:spPr>
                  <a:xfrm flipV="1">
                    <a:off x="2867050" y="2891935"/>
                    <a:ext cx="183262" cy="4144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직선 연결선 605"/>
                  <p:cNvCxnSpPr/>
                  <p:nvPr/>
                </p:nvCxnSpPr>
                <p:spPr>
                  <a:xfrm flipV="1">
                    <a:off x="2868147" y="305238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직선 연결선 606"/>
                  <p:cNvCxnSpPr/>
                  <p:nvPr/>
                </p:nvCxnSpPr>
                <p:spPr>
                  <a:xfrm flipV="1">
                    <a:off x="2859222" y="3185708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직선 연결선 607"/>
                  <p:cNvCxnSpPr/>
                  <p:nvPr/>
                </p:nvCxnSpPr>
                <p:spPr>
                  <a:xfrm flipV="1">
                    <a:off x="2856388" y="3348243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직선 연결선 608"/>
                  <p:cNvCxnSpPr/>
                  <p:nvPr/>
                </p:nvCxnSpPr>
                <p:spPr>
                  <a:xfrm flipV="1">
                    <a:off x="2857215" y="2761294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0" name="타원 609"/>
                  <p:cNvSpPr>
                    <a:spLocks noChangeAspect="1"/>
                  </p:cNvSpPr>
                  <p:nvPr/>
                </p:nvSpPr>
                <p:spPr>
                  <a:xfrm>
                    <a:off x="2790462" y="226177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1" name="타원 610"/>
                  <p:cNvSpPr>
                    <a:spLocks noChangeAspect="1"/>
                  </p:cNvSpPr>
                  <p:nvPr/>
                </p:nvSpPr>
                <p:spPr>
                  <a:xfrm>
                    <a:off x="2790462" y="2422756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2" name="타원 611"/>
                  <p:cNvSpPr>
                    <a:spLocks noChangeAspect="1"/>
                  </p:cNvSpPr>
                  <p:nvPr/>
                </p:nvSpPr>
                <p:spPr>
                  <a:xfrm>
                    <a:off x="2797775" y="2710788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3" name="타원 612"/>
                  <p:cNvSpPr>
                    <a:spLocks noChangeAspect="1"/>
                  </p:cNvSpPr>
                  <p:nvPr/>
                </p:nvSpPr>
                <p:spPr>
                  <a:xfrm>
                    <a:off x="2797775" y="2565227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4" name="타원 613"/>
                  <p:cNvSpPr>
                    <a:spLocks noChangeAspect="1"/>
                  </p:cNvSpPr>
                  <p:nvPr/>
                </p:nvSpPr>
                <p:spPr>
                  <a:xfrm>
                    <a:off x="2954378" y="2259903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5" name="타원 614"/>
                  <p:cNvSpPr>
                    <a:spLocks noChangeAspect="1"/>
                  </p:cNvSpPr>
                  <p:nvPr/>
                </p:nvSpPr>
                <p:spPr>
                  <a:xfrm>
                    <a:off x="2954378" y="2420888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6" name="타원 615"/>
                  <p:cNvSpPr>
                    <a:spLocks noChangeAspect="1"/>
                  </p:cNvSpPr>
                  <p:nvPr/>
                </p:nvSpPr>
                <p:spPr>
                  <a:xfrm>
                    <a:off x="2961691" y="2708920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7" name="타원 616"/>
                  <p:cNvSpPr>
                    <a:spLocks noChangeAspect="1"/>
                  </p:cNvSpPr>
                  <p:nvPr/>
                </p:nvSpPr>
                <p:spPr>
                  <a:xfrm>
                    <a:off x="2961691" y="2563359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8" name="타원 617"/>
                  <p:cNvSpPr>
                    <a:spLocks noChangeAspect="1"/>
                  </p:cNvSpPr>
                  <p:nvPr/>
                </p:nvSpPr>
                <p:spPr>
                  <a:xfrm>
                    <a:off x="2806656" y="284475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9" name="타원 618"/>
                  <p:cNvSpPr>
                    <a:spLocks noChangeAspect="1"/>
                  </p:cNvSpPr>
                  <p:nvPr/>
                </p:nvSpPr>
                <p:spPr>
                  <a:xfrm>
                    <a:off x="2806656" y="2995645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0" name="타원 619"/>
                  <p:cNvSpPr>
                    <a:spLocks noChangeAspect="1"/>
                  </p:cNvSpPr>
                  <p:nvPr/>
                </p:nvSpPr>
                <p:spPr>
                  <a:xfrm>
                    <a:off x="2813969" y="3292532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1" name="타원 620"/>
                  <p:cNvSpPr>
                    <a:spLocks noChangeAspect="1"/>
                  </p:cNvSpPr>
                  <p:nvPr/>
                </p:nvSpPr>
                <p:spPr>
                  <a:xfrm>
                    <a:off x="2813969" y="3133311"/>
                    <a:ext cx="107644" cy="10241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2" name="타원 621"/>
                  <p:cNvSpPr>
                    <a:spLocks noChangeAspect="1"/>
                  </p:cNvSpPr>
                  <p:nvPr/>
                </p:nvSpPr>
                <p:spPr>
                  <a:xfrm>
                    <a:off x="2970572" y="2842883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3" name="타원 622"/>
                  <p:cNvSpPr>
                    <a:spLocks noChangeAspect="1"/>
                  </p:cNvSpPr>
                  <p:nvPr/>
                </p:nvSpPr>
                <p:spPr>
                  <a:xfrm>
                    <a:off x="2970572" y="2993777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4" name="타원 623"/>
                  <p:cNvSpPr>
                    <a:spLocks noChangeAspect="1"/>
                  </p:cNvSpPr>
                  <p:nvPr/>
                </p:nvSpPr>
                <p:spPr>
                  <a:xfrm>
                    <a:off x="2977885" y="3290664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5" name="타원 624"/>
                  <p:cNvSpPr>
                    <a:spLocks noChangeAspect="1"/>
                  </p:cNvSpPr>
                  <p:nvPr/>
                </p:nvSpPr>
                <p:spPr>
                  <a:xfrm>
                    <a:off x="2977885" y="3131443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73" name="그룹 572"/>
                <p:cNvGrpSpPr/>
                <p:nvPr/>
              </p:nvGrpSpPr>
              <p:grpSpPr>
                <a:xfrm>
                  <a:off x="1043608" y="2223324"/>
                  <a:ext cx="780983" cy="773628"/>
                  <a:chOff x="1004053" y="2421070"/>
                  <a:chExt cx="780983" cy="773628"/>
                </a:xfrm>
              </p:grpSpPr>
              <p:sp>
                <p:nvSpPr>
                  <p:cNvPr id="599" name="TextBox 598"/>
                  <p:cNvSpPr txBox="1"/>
                  <p:nvPr/>
                </p:nvSpPr>
                <p:spPr>
                  <a:xfrm>
                    <a:off x="1004053" y="2798706"/>
                    <a:ext cx="7809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 smtClean="0"/>
                      <a:t>&gt; 400 </a:t>
                    </a:r>
                    <a:r>
                      <a:rPr lang="ko-KR" altLang="en-US" sz="900" b="1" dirty="0" smtClean="0"/>
                      <a:t>성분</a:t>
                    </a:r>
                    <a:endParaRPr lang="ko-KR" altLang="en-US" sz="900" b="1" dirty="0"/>
                  </a:p>
                </p:txBody>
              </p:sp>
              <p:sp>
                <p:nvSpPr>
                  <p:cNvPr id="600" name="TextBox 599"/>
                  <p:cNvSpPr txBox="1"/>
                  <p:nvPr/>
                </p:nvSpPr>
                <p:spPr>
                  <a:xfrm>
                    <a:off x="1115616" y="2963866"/>
                    <a:ext cx="649537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 smtClean="0"/>
                      <a:t>A Group</a:t>
                    </a:r>
                    <a:endParaRPr lang="ko-KR" altLang="en-US" sz="900" b="1" dirty="0"/>
                  </a:p>
                </p:txBody>
              </p:sp>
              <p:sp>
                <p:nvSpPr>
                  <p:cNvPr id="601" name="타원 600"/>
                  <p:cNvSpPr>
                    <a:spLocks noChangeAspect="1"/>
                  </p:cNvSpPr>
                  <p:nvPr/>
                </p:nvSpPr>
                <p:spPr>
                  <a:xfrm>
                    <a:off x="1250879" y="2421070"/>
                    <a:ext cx="344478" cy="327755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900" b="1" dirty="0" smtClean="0">
                        <a:solidFill>
                          <a:srgbClr val="000000"/>
                        </a:solidFill>
                      </a:rPr>
                      <a:t>인</a:t>
                    </a:r>
                    <a:r>
                      <a:rPr lang="ko-KR" altLang="en-US" sz="900" b="1" dirty="0">
                        <a:solidFill>
                          <a:srgbClr val="000000"/>
                        </a:solidFill>
                      </a:rPr>
                      <a:t>삼</a:t>
                    </a:r>
                  </a:p>
                </p:txBody>
              </p:sp>
            </p:grpSp>
            <p:grpSp>
              <p:nvGrpSpPr>
                <p:cNvPr id="574" name="그룹 573"/>
                <p:cNvGrpSpPr/>
                <p:nvPr/>
              </p:nvGrpSpPr>
              <p:grpSpPr>
                <a:xfrm>
                  <a:off x="2095875" y="1705788"/>
                  <a:ext cx="994931" cy="230832"/>
                  <a:chOff x="2711958" y="1528852"/>
                  <a:chExt cx="994931" cy="230832"/>
                </a:xfrm>
              </p:grpSpPr>
              <p:sp>
                <p:nvSpPr>
                  <p:cNvPr id="597" name="타원 596"/>
                  <p:cNvSpPr>
                    <a:spLocks noChangeAspect="1"/>
                  </p:cNvSpPr>
                  <p:nvPr/>
                </p:nvSpPr>
                <p:spPr>
                  <a:xfrm>
                    <a:off x="2711958" y="1598699"/>
                    <a:ext cx="107644" cy="10241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98" name="TextBox 597"/>
                  <p:cNvSpPr txBox="1"/>
                  <p:nvPr/>
                </p:nvSpPr>
                <p:spPr>
                  <a:xfrm>
                    <a:off x="2789650" y="1528852"/>
                    <a:ext cx="917239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900" b="1" dirty="0" err="1" smtClean="0"/>
                      <a:t>항노화</a:t>
                    </a:r>
                    <a:r>
                      <a:rPr lang="ko-KR" altLang="en-US" sz="900" b="1" dirty="0" smtClean="0"/>
                      <a:t> 기능성</a:t>
                    </a:r>
                    <a:endParaRPr lang="ko-KR" altLang="en-US" sz="900" b="1" dirty="0"/>
                  </a:p>
                </p:txBody>
              </p:sp>
            </p:grpSp>
            <p:grpSp>
              <p:nvGrpSpPr>
                <p:cNvPr id="575" name="그룹 574"/>
                <p:cNvGrpSpPr/>
                <p:nvPr/>
              </p:nvGrpSpPr>
              <p:grpSpPr>
                <a:xfrm>
                  <a:off x="929468" y="1585777"/>
                  <a:ext cx="1190833" cy="475071"/>
                  <a:chOff x="503787" y="1383644"/>
                  <a:chExt cx="1190833" cy="475071"/>
                </a:xfrm>
              </p:grpSpPr>
              <p:grpSp>
                <p:nvGrpSpPr>
                  <p:cNvPr id="582" name="그룹 581"/>
                  <p:cNvGrpSpPr/>
                  <p:nvPr/>
                </p:nvGrpSpPr>
                <p:grpSpPr>
                  <a:xfrm>
                    <a:off x="636327" y="1383644"/>
                    <a:ext cx="1058293" cy="475071"/>
                    <a:chOff x="734314" y="2938224"/>
                    <a:chExt cx="1058293" cy="475071"/>
                  </a:xfrm>
                </p:grpSpPr>
                <p:grpSp>
                  <p:nvGrpSpPr>
                    <p:cNvPr id="584" name="그룹 583"/>
                    <p:cNvGrpSpPr/>
                    <p:nvPr/>
                  </p:nvGrpSpPr>
                  <p:grpSpPr>
                    <a:xfrm>
                      <a:off x="921162" y="3122269"/>
                      <a:ext cx="730468" cy="291026"/>
                      <a:chOff x="926890" y="2986993"/>
                      <a:chExt cx="730468" cy="291026"/>
                    </a:xfrm>
                  </p:grpSpPr>
                  <p:grpSp>
                    <p:nvGrpSpPr>
                      <p:cNvPr id="589" name="그룹 588"/>
                      <p:cNvGrpSpPr/>
                      <p:nvPr/>
                    </p:nvGrpSpPr>
                    <p:grpSpPr>
                      <a:xfrm>
                        <a:off x="954888" y="2986993"/>
                        <a:ext cx="608096" cy="102418"/>
                        <a:chOff x="1035475" y="2981764"/>
                        <a:chExt cx="608096" cy="102418"/>
                      </a:xfrm>
                    </p:grpSpPr>
                    <p:cxnSp>
                      <p:nvCxnSpPr>
                        <p:cNvPr id="592" name="직선 연결선 591"/>
                        <p:cNvCxnSpPr/>
                        <p:nvPr/>
                      </p:nvCxnSpPr>
                      <p:spPr>
                        <a:xfrm>
                          <a:off x="1060725" y="3036344"/>
                          <a:ext cx="500449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0000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93" name="그룹 592"/>
                        <p:cNvGrpSpPr/>
                        <p:nvPr/>
                      </p:nvGrpSpPr>
                      <p:grpSpPr>
                        <a:xfrm>
                          <a:off x="1035475" y="2981764"/>
                          <a:ext cx="608096" cy="102418"/>
                          <a:chOff x="1035475" y="2981764"/>
                          <a:chExt cx="608096" cy="102418"/>
                        </a:xfrm>
                      </p:grpSpPr>
                      <p:sp>
                        <p:nvSpPr>
                          <p:cNvPr id="594" name="타원 59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035475" y="2981764"/>
                            <a:ext cx="107644" cy="102418"/>
                          </a:xfrm>
                          <a:prstGeom prst="ellipse">
                            <a:avLst/>
                          </a:prstGeom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  <p:sp>
                        <p:nvSpPr>
                          <p:cNvPr id="595" name="타원 59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295361" y="2981764"/>
                            <a:ext cx="107644" cy="102418"/>
                          </a:xfrm>
                          <a:prstGeom prst="ellipse">
                            <a:avLst/>
                          </a:prstGeom>
                          <a:solidFill>
                            <a:srgbClr val="2328EF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  <p:sp>
                        <p:nvSpPr>
                          <p:cNvPr id="596" name="타원 59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535927" y="2981764"/>
                            <a:ext cx="107644" cy="102418"/>
                          </a:xfrm>
                          <a:prstGeom prst="ellipse">
                            <a:avLst/>
                          </a:prstGeom>
                          <a:solidFill>
                            <a:srgbClr val="C0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ko-KR" altLang="en-US"/>
                          </a:p>
                        </p:txBody>
                      </p:sp>
                    </p:grpSp>
                  </p:grpSp>
                  <p:sp>
                    <p:nvSpPr>
                      <p:cNvPr id="590" name="TextBox 589"/>
                      <p:cNvSpPr txBox="1"/>
                      <p:nvPr/>
                    </p:nvSpPr>
                    <p:spPr>
                      <a:xfrm>
                        <a:off x="926890" y="3043792"/>
                        <a:ext cx="468528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900" b="1" dirty="0" smtClean="0"/>
                          <a:t>2 </a:t>
                        </a:r>
                        <a:r>
                          <a:rPr lang="ko-KR" altLang="en-US" sz="900" b="1" dirty="0" smtClean="0"/>
                          <a:t>달</a:t>
                        </a:r>
                        <a:endParaRPr lang="ko-KR" altLang="en-US" sz="900" b="1" dirty="0"/>
                      </a:p>
                    </p:txBody>
                  </p:sp>
                  <p:sp>
                    <p:nvSpPr>
                      <p:cNvPr id="591" name="TextBox 590"/>
                      <p:cNvSpPr txBox="1"/>
                      <p:nvPr/>
                    </p:nvSpPr>
                    <p:spPr>
                      <a:xfrm>
                        <a:off x="1188830" y="3047187"/>
                        <a:ext cx="468528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900" b="1" smtClean="0"/>
                          <a:t>2 </a:t>
                        </a:r>
                        <a:r>
                          <a:rPr lang="ko-KR" altLang="en-US" sz="900" b="1" dirty="0" smtClean="0"/>
                          <a:t>달</a:t>
                        </a:r>
                        <a:endParaRPr lang="ko-KR" altLang="en-US" sz="900" b="1" dirty="0"/>
                      </a:p>
                    </p:txBody>
                  </p:sp>
                </p:grpSp>
                <p:grpSp>
                  <p:nvGrpSpPr>
                    <p:cNvPr id="585" name="그룹 584"/>
                    <p:cNvGrpSpPr/>
                    <p:nvPr/>
                  </p:nvGrpSpPr>
                  <p:grpSpPr>
                    <a:xfrm>
                      <a:off x="734314" y="2938224"/>
                      <a:ext cx="1058293" cy="216670"/>
                      <a:chOff x="734314" y="2919174"/>
                      <a:chExt cx="1058293" cy="216670"/>
                    </a:xfrm>
                  </p:grpSpPr>
                  <p:sp>
                    <p:nvSpPr>
                      <p:cNvPr id="586" name="TextBox 585"/>
                      <p:cNvSpPr txBox="1"/>
                      <p:nvPr/>
                    </p:nvSpPr>
                    <p:spPr>
                      <a:xfrm>
                        <a:off x="734314" y="2920400"/>
                        <a:ext cx="53756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~100</a:t>
                        </a:r>
                      </a:p>
                    </p:txBody>
                  </p:sp>
                  <p:sp>
                    <p:nvSpPr>
                      <p:cNvPr id="587" name="TextBox 586"/>
                      <p:cNvSpPr txBox="1"/>
                      <p:nvPr/>
                    </p:nvSpPr>
                    <p:spPr>
                      <a:xfrm>
                        <a:off x="1047800" y="2919174"/>
                        <a:ext cx="465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~20 </a:t>
                        </a:r>
                      </a:p>
                    </p:txBody>
                  </p:sp>
                  <p:sp>
                    <p:nvSpPr>
                      <p:cNvPr id="588" name="TextBox 587"/>
                      <p:cNvSpPr txBox="1"/>
                      <p:nvPr/>
                    </p:nvSpPr>
                    <p:spPr>
                      <a:xfrm>
                        <a:off x="1327448" y="2919174"/>
                        <a:ext cx="465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800" b="1" dirty="0" smtClean="0"/>
                          <a:t>2~3</a:t>
                        </a:r>
                      </a:p>
                    </p:txBody>
                  </p:sp>
                </p:grpSp>
              </p:grpSp>
              <p:sp>
                <p:nvSpPr>
                  <p:cNvPr id="583" name="TextBox 582"/>
                  <p:cNvSpPr txBox="1"/>
                  <p:nvPr/>
                </p:nvSpPr>
                <p:spPr>
                  <a:xfrm>
                    <a:off x="503787" y="1510580"/>
                    <a:ext cx="423166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800" b="1" dirty="0" smtClean="0"/>
                      <a:t>성분</a:t>
                    </a:r>
                    <a:endParaRPr lang="en-US" altLang="ko-KR" sz="800" b="1" dirty="0" smtClean="0"/>
                  </a:p>
                </p:txBody>
              </p:sp>
            </p:grpSp>
            <p:sp>
              <p:nvSpPr>
                <p:cNvPr id="576" name="TextBox 575"/>
                <p:cNvSpPr txBox="1"/>
                <p:nvPr/>
              </p:nvSpPr>
              <p:spPr>
                <a:xfrm>
                  <a:off x="2620216" y="2310740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7" name="TextBox 576"/>
                <p:cNvSpPr txBox="1"/>
                <p:nvPr/>
              </p:nvSpPr>
              <p:spPr>
                <a:xfrm>
                  <a:off x="2632547" y="2732735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8" name="TextBox 577"/>
                <p:cNvSpPr txBox="1"/>
                <p:nvPr/>
              </p:nvSpPr>
              <p:spPr>
                <a:xfrm>
                  <a:off x="2642636" y="3016004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9" name="TextBox 578"/>
                <p:cNvSpPr txBox="1"/>
                <p:nvPr/>
              </p:nvSpPr>
              <p:spPr>
                <a:xfrm>
                  <a:off x="2138017" y="2742261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" name="TextBox 579"/>
                <p:cNvSpPr txBox="1"/>
                <p:nvPr/>
              </p:nvSpPr>
              <p:spPr>
                <a:xfrm>
                  <a:off x="2032448" y="1504216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1" name="TextBox 580"/>
                <p:cNvSpPr txBox="1"/>
                <p:nvPr/>
              </p:nvSpPr>
              <p:spPr>
                <a:xfrm>
                  <a:off x="2177518" y="1508599"/>
                  <a:ext cx="80182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900" b="1" dirty="0" smtClean="0"/>
                    <a:t>보고된 성분</a:t>
                  </a:r>
                  <a:endParaRPr lang="ko-KR" altLang="en-US" sz="900" b="1" dirty="0"/>
                </a:p>
              </p:txBody>
            </p:sp>
          </p:grpSp>
          <p:sp>
            <p:nvSpPr>
              <p:cNvPr id="659" name="모서리가 둥근 직사각형 658"/>
              <p:cNvSpPr/>
              <p:nvPr/>
            </p:nvSpPr>
            <p:spPr>
              <a:xfrm>
                <a:off x="3298736" y="1580243"/>
                <a:ext cx="2224608" cy="1890033"/>
              </a:xfrm>
              <a:prstGeom prst="round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1" name="그룹 660"/>
            <p:cNvGrpSpPr/>
            <p:nvPr/>
          </p:nvGrpSpPr>
          <p:grpSpPr>
            <a:xfrm>
              <a:off x="5824546" y="1356051"/>
              <a:ext cx="2275846" cy="1900552"/>
              <a:chOff x="5724052" y="1553946"/>
              <a:chExt cx="2275846" cy="1900552"/>
            </a:xfrm>
          </p:grpSpPr>
          <p:grpSp>
            <p:nvGrpSpPr>
              <p:cNvPr id="533" name="그룹 532"/>
              <p:cNvGrpSpPr/>
              <p:nvPr/>
            </p:nvGrpSpPr>
            <p:grpSpPr>
              <a:xfrm>
                <a:off x="5724052" y="1553946"/>
                <a:ext cx="2230272" cy="1891953"/>
                <a:chOff x="3887556" y="1556792"/>
                <a:chExt cx="2230272" cy="1891953"/>
              </a:xfrm>
            </p:grpSpPr>
            <p:grpSp>
              <p:nvGrpSpPr>
                <p:cNvPr id="516" name="그룹 515"/>
                <p:cNvGrpSpPr/>
                <p:nvPr/>
              </p:nvGrpSpPr>
              <p:grpSpPr>
                <a:xfrm>
                  <a:off x="3887556" y="1594510"/>
                  <a:ext cx="2230272" cy="1768423"/>
                  <a:chOff x="3887556" y="1594510"/>
                  <a:chExt cx="2230272" cy="1768423"/>
                </a:xfrm>
              </p:grpSpPr>
              <p:grpSp>
                <p:nvGrpSpPr>
                  <p:cNvPr id="396" name="그룹 395"/>
                  <p:cNvGrpSpPr/>
                  <p:nvPr/>
                </p:nvGrpSpPr>
                <p:grpSpPr>
                  <a:xfrm>
                    <a:off x="3887556" y="1594510"/>
                    <a:ext cx="2230272" cy="1768423"/>
                    <a:chOff x="922470" y="1585777"/>
                    <a:chExt cx="2230272" cy="1768423"/>
                  </a:xfrm>
                </p:grpSpPr>
                <p:grpSp>
                  <p:nvGrpSpPr>
                    <p:cNvPr id="397" name="그룹 396"/>
                    <p:cNvGrpSpPr/>
                    <p:nvPr/>
                  </p:nvGrpSpPr>
                  <p:grpSpPr>
                    <a:xfrm>
                      <a:off x="2299250" y="2047760"/>
                      <a:ext cx="510919" cy="868967"/>
                      <a:chOff x="2342561" y="2047760"/>
                      <a:chExt cx="510919" cy="868967"/>
                    </a:xfrm>
                  </p:grpSpPr>
                  <p:cxnSp>
                    <p:nvCxnSpPr>
                      <p:cNvPr id="469" name="직선 연결선 468"/>
                      <p:cNvCxnSpPr/>
                      <p:nvPr/>
                    </p:nvCxnSpPr>
                    <p:spPr>
                      <a:xfrm flipV="1">
                        <a:off x="2396159" y="241261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" name="직선 연결선 469"/>
                      <p:cNvCxnSpPr/>
                      <p:nvPr/>
                    </p:nvCxnSpPr>
                    <p:spPr>
                      <a:xfrm flipV="1">
                        <a:off x="2393647" y="2102542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" name="직선 연결선 470"/>
                      <p:cNvCxnSpPr/>
                      <p:nvPr/>
                    </p:nvCxnSpPr>
                    <p:spPr>
                      <a:xfrm flipV="1">
                        <a:off x="2400840" y="2258969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2" name="직선 연결선 471"/>
                      <p:cNvCxnSpPr/>
                      <p:nvPr/>
                    </p:nvCxnSpPr>
                    <p:spPr>
                      <a:xfrm flipV="1">
                        <a:off x="2407790" y="272682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3" name="직선 연결선 472"/>
                      <p:cNvCxnSpPr>
                        <a:endCxn id="486" idx="6"/>
                      </p:cNvCxnSpPr>
                      <p:nvPr/>
                    </p:nvCxnSpPr>
                    <p:spPr>
                      <a:xfrm flipV="1">
                        <a:off x="2394982" y="2860594"/>
                        <a:ext cx="228983" cy="3736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4" name="직선 연결선 473"/>
                      <p:cNvCxnSpPr>
                        <a:endCxn id="442" idx="6"/>
                      </p:cNvCxnSpPr>
                      <p:nvPr/>
                    </p:nvCxnSpPr>
                    <p:spPr>
                      <a:xfrm>
                        <a:off x="2406261" y="2566886"/>
                        <a:ext cx="447219" cy="8800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5" name="타원 4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42561" y="2049628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76" name="타원 4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42561" y="2207948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77" name="타원 4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43524" y="2521241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78" name="타원 4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43524" y="236202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79" name="타원 4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6477" y="204776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0" name="타원 4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6477" y="220608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1" name="타원 4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7440" y="251937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2" name="타원 48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7440" y="2360152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3" name="타원 48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52405" y="2668226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4" name="타원 48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52405" y="281125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232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5" name="타원 48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6321" y="2666358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86" name="타원 48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6321" y="2809385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39" name="타원 5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6833" y="205268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0" name="타원 5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6833" y="221100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1" name="타원 5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7796" y="2524297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2" name="타원 5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07796" y="2365076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3" name="타원 5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6677" y="2671282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4" name="타원 5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16677" y="2814309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grpSp>
                  <p:nvGrpSpPr>
                    <p:cNvPr id="398" name="그룹 397"/>
                    <p:cNvGrpSpPr/>
                    <p:nvPr/>
                  </p:nvGrpSpPr>
                  <p:grpSpPr>
                    <a:xfrm>
                      <a:off x="1906699" y="2058990"/>
                      <a:ext cx="393514" cy="572605"/>
                      <a:chOff x="1906699" y="2058990"/>
                      <a:chExt cx="393514" cy="572605"/>
                    </a:xfrm>
                  </p:grpSpPr>
                  <p:cxnSp>
                    <p:nvCxnSpPr>
                      <p:cNvPr id="455" name="직선 연결선 454"/>
                      <p:cNvCxnSpPr/>
                      <p:nvPr/>
                    </p:nvCxnSpPr>
                    <p:spPr>
                      <a:xfrm flipV="1">
                        <a:off x="1959812" y="2110199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" name="직선 연결선 455"/>
                      <p:cNvCxnSpPr/>
                      <p:nvPr/>
                    </p:nvCxnSpPr>
                    <p:spPr>
                      <a:xfrm flipV="1">
                        <a:off x="1960086" y="226021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직선 연결선 456"/>
                      <p:cNvCxnSpPr>
                        <a:endCxn id="478" idx="2"/>
                      </p:cNvCxnSpPr>
                      <p:nvPr/>
                    </p:nvCxnSpPr>
                    <p:spPr>
                      <a:xfrm flipV="1">
                        <a:off x="1917242" y="2413229"/>
                        <a:ext cx="382971" cy="1257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직선 연결선 457"/>
                      <p:cNvCxnSpPr/>
                      <p:nvPr/>
                    </p:nvCxnSpPr>
                    <p:spPr>
                      <a:xfrm flipV="1">
                        <a:off x="1971717" y="257442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9" name="타원 4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906699" y="2060858"/>
                        <a:ext cx="107644" cy="102418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0" name="타원 4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906699" y="2206478"/>
                        <a:ext cx="107644" cy="102418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1" name="타원 4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914012" y="2526121"/>
                        <a:ext cx="107644" cy="102418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2" name="타원 4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914012" y="2366900"/>
                        <a:ext cx="107644" cy="102418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3" name="타원 4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0615" y="205899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4" name="타원 4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0615" y="220461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5" name="타원 4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7928" y="252425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66" name="타원 4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7928" y="2365032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cxnSp>
                    <p:nvCxnSpPr>
                      <p:cNvPr id="467" name="직선 연결선 466"/>
                      <p:cNvCxnSpPr>
                        <a:stCxn id="460" idx="6"/>
                        <a:endCxn id="460" idx="7"/>
                      </p:cNvCxnSpPr>
                      <p:nvPr/>
                    </p:nvCxnSpPr>
                    <p:spPr>
                      <a:xfrm flipH="1" flipV="1">
                        <a:off x="1998579" y="2221477"/>
                        <a:ext cx="15764" cy="362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직선 연결선 467"/>
                      <p:cNvCxnSpPr>
                        <a:stCxn id="459" idx="6"/>
                        <a:endCxn id="459" idx="3"/>
                      </p:cNvCxnSpPr>
                      <p:nvPr/>
                    </p:nvCxnSpPr>
                    <p:spPr>
                      <a:xfrm flipH="1">
                        <a:off x="1922463" y="2112067"/>
                        <a:ext cx="91880" cy="362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5" name="타원 5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0971" y="206391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6" name="타원 5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0971" y="220953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7" name="타원 5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8284" y="2529177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8" name="타원 5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078284" y="2369956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grpSp>
                  <p:nvGrpSpPr>
                    <p:cNvPr id="399" name="그룹 398"/>
                    <p:cNvGrpSpPr/>
                    <p:nvPr/>
                  </p:nvGrpSpPr>
                  <p:grpSpPr>
                    <a:xfrm>
                      <a:off x="2695212" y="2219153"/>
                      <a:ext cx="295423" cy="1135047"/>
                      <a:chOff x="2790462" y="2259903"/>
                      <a:chExt cx="295423" cy="1135047"/>
                    </a:xfrm>
                  </p:grpSpPr>
                  <p:cxnSp>
                    <p:nvCxnSpPr>
                      <p:cNvPr id="431" name="직선 연결선 430"/>
                      <p:cNvCxnSpPr/>
                      <p:nvPr/>
                    </p:nvCxnSpPr>
                    <p:spPr>
                      <a:xfrm flipV="1">
                        <a:off x="2854292" y="2615295"/>
                        <a:ext cx="190586" cy="1141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2" name="직선 연결선 431"/>
                      <p:cNvCxnSpPr/>
                      <p:nvPr/>
                    </p:nvCxnSpPr>
                    <p:spPr>
                      <a:xfrm flipV="1">
                        <a:off x="2843808" y="231151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" name="직선 연결선 432"/>
                      <p:cNvCxnSpPr/>
                      <p:nvPr/>
                    </p:nvCxnSpPr>
                    <p:spPr>
                      <a:xfrm flipV="1">
                        <a:off x="2851001" y="2461595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" name="직선 연결선 433"/>
                      <p:cNvCxnSpPr/>
                      <p:nvPr/>
                    </p:nvCxnSpPr>
                    <p:spPr>
                      <a:xfrm flipV="1">
                        <a:off x="2868728" y="2891935"/>
                        <a:ext cx="201588" cy="4144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5" name="직선 연결선 434"/>
                      <p:cNvCxnSpPr/>
                      <p:nvPr/>
                    </p:nvCxnSpPr>
                    <p:spPr>
                      <a:xfrm flipV="1">
                        <a:off x="2868147" y="305238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직선 연결선 435"/>
                      <p:cNvCxnSpPr/>
                      <p:nvPr/>
                    </p:nvCxnSpPr>
                    <p:spPr>
                      <a:xfrm flipV="1">
                        <a:off x="2859222" y="3185708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직선 연결선 436"/>
                      <p:cNvCxnSpPr/>
                      <p:nvPr/>
                    </p:nvCxnSpPr>
                    <p:spPr>
                      <a:xfrm flipV="1">
                        <a:off x="2856388" y="3348243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8" name="직선 연결선 437"/>
                      <p:cNvCxnSpPr/>
                      <p:nvPr/>
                    </p:nvCxnSpPr>
                    <p:spPr>
                      <a:xfrm flipV="1">
                        <a:off x="2857215" y="2761294"/>
                        <a:ext cx="163916" cy="1868"/>
                      </a:xfrm>
                      <a:prstGeom prst="line">
                        <a:avLst/>
                      </a:prstGeom>
                      <a:ln>
                        <a:solidFill>
                          <a:srgbClr val="000000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9" name="타원 4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90462" y="2261771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0" name="타원 4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90462" y="2422756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1" name="타원 4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97775" y="2710788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2" name="타원 4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97775" y="2565227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3" name="타원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54378" y="225990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4" name="타원 4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54378" y="2420888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5" name="타원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1691" y="2708920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6" name="타원 4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1691" y="2563359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7" name="타원 4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06656" y="2844751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8" name="타원 4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06656" y="2995645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49" name="타원 4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13969" y="3292532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50" name="타원 4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13969" y="3133311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51" name="타원 4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0572" y="284288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52" name="타원 4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0572" y="2993777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53" name="타원 4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7885" y="329066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54" name="타원 4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7885" y="3131443"/>
                        <a:ext cx="107644" cy="102418"/>
                      </a:xfrm>
                      <a:prstGeom prst="ellipse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49" name="타원 5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54734" y="2264827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0" name="타원 5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54734" y="2425812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1" name="타원 5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2047" y="2713844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2" name="타원 5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2047" y="2568283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3" name="타원 5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0928" y="2847807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4" name="타원 5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0928" y="2998701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55" name="타원 5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78241" y="3136367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grpSp>
                  <p:nvGrpSpPr>
                    <p:cNvPr id="400" name="그룹 399"/>
                    <p:cNvGrpSpPr/>
                    <p:nvPr/>
                  </p:nvGrpSpPr>
                  <p:grpSpPr>
                    <a:xfrm>
                      <a:off x="1113963" y="2223324"/>
                      <a:ext cx="780983" cy="773628"/>
                      <a:chOff x="1218424" y="2421070"/>
                      <a:chExt cx="780983" cy="773628"/>
                    </a:xfrm>
                  </p:grpSpPr>
                  <p:sp>
                    <p:nvSpPr>
                      <p:cNvPr id="428" name="TextBox 427"/>
                      <p:cNvSpPr txBox="1"/>
                      <p:nvPr/>
                    </p:nvSpPr>
                    <p:spPr>
                      <a:xfrm>
                        <a:off x="1218424" y="2798706"/>
                        <a:ext cx="780983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ko-KR" sz="900" b="1" dirty="0" smtClean="0"/>
                          <a:t>&gt; 500 </a:t>
                        </a:r>
                        <a:r>
                          <a:rPr lang="ko-KR" altLang="en-US" sz="900" b="1" dirty="0" smtClean="0"/>
                          <a:t>성분</a:t>
                        </a:r>
                        <a:endParaRPr lang="ko-KR" altLang="en-US" sz="900" b="1" dirty="0"/>
                      </a:p>
                    </p:txBody>
                  </p:sp>
                  <p:sp>
                    <p:nvSpPr>
                      <p:cNvPr id="429" name="TextBox 428"/>
                      <p:cNvSpPr txBox="1"/>
                      <p:nvPr/>
                    </p:nvSpPr>
                    <p:spPr>
                      <a:xfrm>
                        <a:off x="1329987" y="2963866"/>
                        <a:ext cx="641522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ko-KR" sz="900" b="1" dirty="0" smtClean="0"/>
                          <a:t>B Group</a:t>
                        </a:r>
                        <a:endParaRPr lang="ko-KR" altLang="en-US" sz="900" b="1" dirty="0"/>
                      </a:p>
                    </p:txBody>
                  </p:sp>
                  <p:sp>
                    <p:nvSpPr>
                      <p:cNvPr id="430" name="타원 42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65250" y="2421070"/>
                        <a:ext cx="344478" cy="327755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700" b="1" dirty="0" smtClean="0">
                            <a:solidFill>
                              <a:srgbClr val="000000"/>
                            </a:solidFill>
                          </a:rPr>
                          <a:t>오미자</a:t>
                        </a:r>
                        <a:endParaRPr lang="ko-KR" altLang="en-US" sz="700" b="1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22" name="그룹 421"/>
                    <p:cNvGrpSpPr/>
                    <p:nvPr/>
                  </p:nvGrpSpPr>
                  <p:grpSpPr>
                    <a:xfrm>
                      <a:off x="2182978" y="1705788"/>
                      <a:ext cx="969764" cy="230832"/>
                      <a:chOff x="2799061" y="1528852"/>
                      <a:chExt cx="969764" cy="230832"/>
                    </a:xfrm>
                  </p:grpSpPr>
                  <p:sp>
                    <p:nvSpPr>
                      <p:cNvPr id="426" name="타원 4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99061" y="1598699"/>
                        <a:ext cx="107644" cy="102418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427" name="TextBox 426"/>
                      <p:cNvSpPr txBox="1"/>
                      <p:nvPr/>
                    </p:nvSpPr>
                    <p:spPr>
                      <a:xfrm>
                        <a:off x="2851586" y="1528852"/>
                        <a:ext cx="917239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ko-KR" altLang="en-US" sz="900" b="1" dirty="0" err="1" smtClean="0"/>
                          <a:t>항노화</a:t>
                        </a:r>
                        <a:r>
                          <a:rPr lang="ko-KR" altLang="en-US" sz="900" b="1" dirty="0" smtClean="0"/>
                          <a:t> 기능성</a:t>
                        </a:r>
                        <a:endParaRPr lang="ko-KR" altLang="en-US" sz="900" b="1" dirty="0"/>
                      </a:p>
                    </p:txBody>
                  </p:sp>
                </p:grpSp>
                <p:grpSp>
                  <p:nvGrpSpPr>
                    <p:cNvPr id="406" name="그룹 405"/>
                    <p:cNvGrpSpPr/>
                    <p:nvPr/>
                  </p:nvGrpSpPr>
                  <p:grpSpPr>
                    <a:xfrm>
                      <a:off x="922470" y="1585777"/>
                      <a:ext cx="1212888" cy="510786"/>
                      <a:chOff x="731213" y="1383644"/>
                      <a:chExt cx="1212888" cy="510786"/>
                    </a:xfrm>
                  </p:grpSpPr>
                  <p:grpSp>
                    <p:nvGrpSpPr>
                      <p:cNvPr id="407" name="그룹 406"/>
                      <p:cNvGrpSpPr/>
                      <p:nvPr/>
                    </p:nvGrpSpPr>
                    <p:grpSpPr>
                      <a:xfrm>
                        <a:off x="890570" y="1383644"/>
                        <a:ext cx="1053531" cy="510786"/>
                        <a:chOff x="988557" y="2938224"/>
                        <a:chExt cx="1053531" cy="510786"/>
                      </a:xfrm>
                    </p:grpSpPr>
                    <p:grpSp>
                      <p:nvGrpSpPr>
                        <p:cNvPr id="409" name="그룹 408"/>
                        <p:cNvGrpSpPr/>
                        <p:nvPr/>
                      </p:nvGrpSpPr>
                      <p:grpSpPr>
                        <a:xfrm>
                          <a:off x="1150359" y="3122269"/>
                          <a:ext cx="730468" cy="326741"/>
                          <a:chOff x="1156087" y="2986993"/>
                          <a:chExt cx="730468" cy="326741"/>
                        </a:xfrm>
                      </p:grpSpPr>
                      <p:grpSp>
                        <p:nvGrpSpPr>
                          <p:cNvPr id="414" name="그룹 413"/>
                          <p:cNvGrpSpPr/>
                          <p:nvPr/>
                        </p:nvGrpSpPr>
                        <p:grpSpPr>
                          <a:xfrm>
                            <a:off x="1195704" y="2986993"/>
                            <a:ext cx="611700" cy="102418"/>
                            <a:chOff x="1276291" y="2981764"/>
                            <a:chExt cx="611700" cy="102418"/>
                          </a:xfrm>
                        </p:grpSpPr>
                        <p:cxnSp>
                          <p:nvCxnSpPr>
                            <p:cNvPr id="417" name="직선 연결선 416"/>
                            <p:cNvCxnSpPr/>
                            <p:nvPr/>
                          </p:nvCxnSpPr>
                          <p:spPr>
                            <a:xfrm>
                              <a:off x="1333720" y="3036344"/>
                              <a:ext cx="500449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000000"/>
                              </a:solidFill>
                              <a:prstDash val="sys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418" name="그룹 417"/>
                            <p:cNvGrpSpPr/>
                            <p:nvPr/>
                          </p:nvGrpSpPr>
                          <p:grpSpPr>
                            <a:xfrm>
                              <a:off x="1276291" y="2981764"/>
                              <a:ext cx="611700" cy="102418"/>
                              <a:chOff x="1276291" y="2981764"/>
                              <a:chExt cx="611700" cy="102418"/>
                            </a:xfrm>
                          </p:grpSpPr>
                          <p:sp>
                            <p:nvSpPr>
                              <p:cNvPr id="419" name="타원 418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276291" y="2981764"/>
                                <a:ext cx="107644" cy="102418"/>
                              </a:xfrm>
                              <a:prstGeom prst="ellipse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ko-KR" altLang="en-US"/>
                              </a:p>
                            </p:txBody>
                          </p:sp>
                          <p:sp>
                            <p:nvSpPr>
                              <p:cNvPr id="420" name="타원 41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539784" y="2981764"/>
                                <a:ext cx="107644" cy="10241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2328E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ko-KR" altLang="en-US"/>
                              </a:p>
                            </p:txBody>
                          </p:sp>
                          <p:sp>
                            <p:nvSpPr>
                              <p:cNvPr id="421" name="타원 42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780347" y="2981764"/>
                                <a:ext cx="107644" cy="10241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00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ko-KR" alt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15" name="TextBox 414"/>
                          <p:cNvSpPr txBox="1"/>
                          <p:nvPr/>
                        </p:nvSpPr>
                        <p:spPr>
                          <a:xfrm>
                            <a:off x="1156087" y="3079239"/>
                            <a:ext cx="468528" cy="2308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900" b="1" dirty="0" smtClean="0"/>
                              <a:t>2</a:t>
                            </a:r>
                            <a:r>
                              <a:rPr lang="ko-KR" altLang="en-US" sz="900" b="1" dirty="0" smtClean="0"/>
                              <a:t>달</a:t>
                            </a:r>
                            <a:endParaRPr lang="ko-KR" altLang="en-US" sz="900" b="1" dirty="0"/>
                          </a:p>
                        </p:txBody>
                      </p:sp>
                      <p:sp>
                        <p:nvSpPr>
                          <p:cNvPr id="416" name="TextBox 415"/>
                          <p:cNvSpPr txBox="1"/>
                          <p:nvPr/>
                        </p:nvSpPr>
                        <p:spPr>
                          <a:xfrm>
                            <a:off x="1418027" y="3082902"/>
                            <a:ext cx="468528" cy="2308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900" b="1" dirty="0" smtClean="0"/>
                              <a:t>2</a:t>
                            </a:r>
                            <a:r>
                              <a:rPr lang="ko-KR" altLang="en-US" sz="900" b="1" dirty="0" smtClean="0"/>
                              <a:t>달</a:t>
                            </a:r>
                            <a:endParaRPr lang="ko-KR" altLang="en-US" sz="900" b="1" dirty="0"/>
                          </a:p>
                        </p:txBody>
                      </p:sp>
                    </p:grpSp>
                    <p:grpSp>
                      <p:nvGrpSpPr>
                        <p:cNvPr id="410" name="그룹 409"/>
                        <p:cNvGrpSpPr/>
                        <p:nvPr/>
                      </p:nvGrpSpPr>
                      <p:grpSpPr>
                        <a:xfrm>
                          <a:off x="988557" y="2938224"/>
                          <a:ext cx="1053531" cy="216670"/>
                          <a:chOff x="988557" y="2919174"/>
                          <a:chExt cx="1053531" cy="216670"/>
                        </a:xfrm>
                      </p:grpSpPr>
                      <p:sp>
                        <p:nvSpPr>
                          <p:cNvPr id="411" name="TextBox 410"/>
                          <p:cNvSpPr txBox="1"/>
                          <p:nvPr/>
                        </p:nvSpPr>
                        <p:spPr>
                          <a:xfrm>
                            <a:off x="988557" y="2920400"/>
                            <a:ext cx="537560" cy="21544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800" b="1" dirty="0" smtClean="0"/>
                              <a:t>~100</a:t>
                            </a:r>
                          </a:p>
                        </p:txBody>
                      </p:sp>
                      <p:sp>
                        <p:nvSpPr>
                          <p:cNvPr id="412" name="TextBox 411"/>
                          <p:cNvSpPr txBox="1"/>
                          <p:nvPr/>
                        </p:nvSpPr>
                        <p:spPr>
                          <a:xfrm>
                            <a:off x="1297281" y="2919174"/>
                            <a:ext cx="465159" cy="21544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800" b="1" dirty="0" smtClean="0"/>
                              <a:t>~20 </a:t>
                            </a:r>
                          </a:p>
                        </p:txBody>
                      </p:sp>
                      <p:sp>
                        <p:nvSpPr>
                          <p:cNvPr id="413" name="TextBox 412"/>
                          <p:cNvSpPr txBox="1"/>
                          <p:nvPr/>
                        </p:nvSpPr>
                        <p:spPr>
                          <a:xfrm>
                            <a:off x="1576929" y="2919174"/>
                            <a:ext cx="465159" cy="21544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800" b="1" dirty="0" smtClean="0"/>
                              <a:t>2~3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408" name="TextBox 407"/>
                      <p:cNvSpPr txBox="1"/>
                      <p:nvPr/>
                    </p:nvSpPr>
                    <p:spPr>
                      <a:xfrm>
                        <a:off x="731213" y="1515155"/>
                        <a:ext cx="39641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ko-KR" altLang="en-US" sz="800" b="1" dirty="0" smtClean="0"/>
                          <a:t>성분</a:t>
                        </a:r>
                        <a:endParaRPr lang="en-US" altLang="ko-KR" sz="800" b="1" dirty="0" smtClean="0"/>
                      </a:p>
                    </p:txBody>
                  </p:sp>
                </p:grpSp>
              </p:grpSp>
              <p:cxnSp>
                <p:nvCxnSpPr>
                  <p:cNvPr id="487" name="직선 연결선 486"/>
                  <p:cNvCxnSpPr/>
                  <p:nvPr/>
                </p:nvCxnSpPr>
                <p:spPr>
                  <a:xfrm flipV="1">
                    <a:off x="4936785" y="2730799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8" name="타원 487"/>
                  <p:cNvSpPr>
                    <a:spLocks noChangeAspect="1"/>
                  </p:cNvSpPr>
                  <p:nvPr/>
                </p:nvSpPr>
                <p:spPr>
                  <a:xfrm>
                    <a:off x="4879080" y="2682492"/>
                    <a:ext cx="107644" cy="1024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9" name="타원 488"/>
                  <p:cNvSpPr>
                    <a:spLocks noChangeAspect="1"/>
                  </p:cNvSpPr>
                  <p:nvPr/>
                </p:nvSpPr>
                <p:spPr>
                  <a:xfrm>
                    <a:off x="5042996" y="2680624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499" name="직선 연결선 498"/>
                  <p:cNvCxnSpPr/>
                  <p:nvPr/>
                </p:nvCxnSpPr>
                <p:spPr>
                  <a:xfrm flipV="1">
                    <a:off x="5330603" y="3025144"/>
                    <a:ext cx="163916" cy="186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0" name="타원 499"/>
                  <p:cNvSpPr>
                    <a:spLocks noChangeAspect="1"/>
                  </p:cNvSpPr>
                  <p:nvPr/>
                </p:nvSpPr>
                <p:spPr>
                  <a:xfrm>
                    <a:off x="5275218" y="2966542"/>
                    <a:ext cx="107644" cy="102418"/>
                  </a:xfrm>
                  <a:prstGeom prst="ellipse">
                    <a:avLst/>
                  </a:prstGeom>
                  <a:solidFill>
                    <a:srgbClr val="232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01" name="타원 500"/>
                  <p:cNvSpPr>
                    <a:spLocks noChangeAspect="1"/>
                  </p:cNvSpPr>
                  <p:nvPr/>
                </p:nvSpPr>
                <p:spPr>
                  <a:xfrm>
                    <a:off x="5439134" y="2964674"/>
                    <a:ext cx="107644" cy="102418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56" name="타원 555"/>
                  <p:cNvSpPr>
                    <a:spLocks noChangeAspect="1"/>
                  </p:cNvSpPr>
                  <p:nvPr/>
                </p:nvSpPr>
                <p:spPr>
                  <a:xfrm>
                    <a:off x="5043352" y="2685548"/>
                    <a:ext cx="107644" cy="10241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57" name="타원 556"/>
                  <p:cNvSpPr>
                    <a:spLocks noChangeAspect="1"/>
                  </p:cNvSpPr>
                  <p:nvPr/>
                </p:nvSpPr>
                <p:spPr>
                  <a:xfrm>
                    <a:off x="5439490" y="2969598"/>
                    <a:ext cx="107644" cy="10241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23" name="TextBox 522"/>
                <p:cNvSpPr txBox="1"/>
                <p:nvPr/>
              </p:nvSpPr>
              <p:spPr>
                <a:xfrm>
                  <a:off x="5091296" y="2761183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4" name="TextBox 523"/>
                <p:cNvSpPr txBox="1"/>
                <p:nvPr/>
              </p:nvSpPr>
              <p:spPr>
                <a:xfrm>
                  <a:off x="5500484" y="2636912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5" name="TextBox 524"/>
                <p:cNvSpPr txBox="1"/>
                <p:nvPr/>
              </p:nvSpPr>
              <p:spPr>
                <a:xfrm>
                  <a:off x="5500484" y="2789312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6" name="TextBox 525"/>
                <p:cNvSpPr txBox="1"/>
                <p:nvPr/>
              </p:nvSpPr>
              <p:spPr>
                <a:xfrm>
                  <a:off x="5500484" y="2941712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7" name="TextBox 526"/>
                <p:cNvSpPr txBox="1"/>
                <p:nvPr/>
              </p:nvSpPr>
              <p:spPr>
                <a:xfrm>
                  <a:off x="5508104" y="3140968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8" name="TextBox 527"/>
                <p:cNvSpPr txBox="1"/>
                <p:nvPr/>
              </p:nvSpPr>
              <p:spPr>
                <a:xfrm>
                  <a:off x="5492864" y="2420888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9" name="TextBox 528"/>
                <p:cNvSpPr txBox="1"/>
                <p:nvPr/>
              </p:nvSpPr>
              <p:spPr>
                <a:xfrm>
                  <a:off x="5497056" y="2269252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0" name="TextBox 529"/>
                <p:cNvSpPr txBox="1"/>
                <p:nvPr/>
              </p:nvSpPr>
              <p:spPr>
                <a:xfrm>
                  <a:off x="5069706" y="1556792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1" name="TextBox 530"/>
                <p:cNvSpPr txBox="1"/>
                <p:nvPr/>
              </p:nvSpPr>
              <p:spPr>
                <a:xfrm>
                  <a:off x="5201022" y="1569492"/>
                  <a:ext cx="80182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900" b="1" dirty="0" smtClean="0"/>
                    <a:t>보고된 성분</a:t>
                  </a:r>
                  <a:endParaRPr lang="ko-KR" altLang="en-US" sz="900" b="1" dirty="0"/>
                </a:p>
              </p:txBody>
            </p:sp>
            <p:sp>
              <p:nvSpPr>
                <p:cNvPr id="532" name="TextBox 531"/>
                <p:cNvSpPr txBox="1"/>
                <p:nvPr/>
              </p:nvSpPr>
              <p:spPr>
                <a:xfrm>
                  <a:off x="5097730" y="2412499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000000"/>
                      </a:solidFill>
                    </a:rPr>
                    <a:t>*</a:t>
                  </a:r>
                  <a:endParaRPr lang="ko-KR" alt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0" name="모서리가 둥근 직사각형 659"/>
              <p:cNvSpPr/>
              <p:nvPr/>
            </p:nvSpPr>
            <p:spPr>
              <a:xfrm>
                <a:off x="5775290" y="1564465"/>
                <a:ext cx="2224608" cy="1890033"/>
              </a:xfrm>
              <a:prstGeom prst="round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64" name="TextBox 663"/>
            <p:cNvSpPr txBox="1"/>
            <p:nvPr/>
          </p:nvSpPr>
          <p:spPr>
            <a:xfrm>
              <a:off x="1259632" y="1052736"/>
              <a:ext cx="806631" cy="2616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인삼</a:t>
              </a:r>
              <a:r>
                <a:rPr lang="en-US" altLang="ko-KR" sz="1100" dirty="0" smtClean="0"/>
                <a:t>-</a:t>
              </a:r>
              <a:r>
                <a:rPr lang="ko-KR" altLang="en-US" sz="1100" dirty="0" smtClean="0"/>
                <a:t>항암</a:t>
              </a:r>
              <a:endParaRPr lang="ko-KR" altLang="en-US" sz="1100" dirty="0"/>
            </a:p>
          </p:txBody>
        </p:sp>
        <p:sp>
          <p:nvSpPr>
            <p:cNvPr id="665" name="TextBox 664"/>
            <p:cNvSpPr txBox="1"/>
            <p:nvPr/>
          </p:nvSpPr>
          <p:spPr>
            <a:xfrm>
              <a:off x="3995936" y="1052736"/>
              <a:ext cx="806631" cy="2616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인삼</a:t>
              </a:r>
              <a:r>
                <a:rPr lang="en-US" altLang="ko-KR" sz="1100" dirty="0" smtClean="0"/>
                <a:t>-</a:t>
              </a:r>
              <a:r>
                <a:rPr lang="ko-KR" altLang="en-US" sz="1100" dirty="0" smtClean="0"/>
                <a:t>면역</a:t>
              </a:r>
              <a:endParaRPr lang="ko-KR" altLang="en-US" sz="1100" dirty="0"/>
            </a:p>
          </p:txBody>
        </p:sp>
        <p:sp>
          <p:nvSpPr>
            <p:cNvPr id="666" name="TextBox 665"/>
            <p:cNvSpPr txBox="1"/>
            <p:nvPr/>
          </p:nvSpPr>
          <p:spPr>
            <a:xfrm>
              <a:off x="6588224" y="1052736"/>
              <a:ext cx="947695" cy="2616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오미자</a:t>
              </a:r>
              <a:r>
                <a:rPr lang="en-US" altLang="ko-KR" sz="1100" dirty="0" smtClean="0"/>
                <a:t>-</a:t>
              </a:r>
              <a:r>
                <a:rPr lang="ko-KR" altLang="en-US" sz="1100" dirty="0" smtClean="0"/>
                <a:t>면역</a:t>
              </a:r>
              <a:endParaRPr lang="ko-KR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8" name="TextBox 667"/>
                <p:cNvSpPr txBox="1"/>
                <p:nvPr/>
              </p:nvSpPr>
              <p:spPr>
                <a:xfrm>
                  <a:off x="8129379" y="2156848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/>
                          </a:rPr>
                          <m:t>•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68" name="TextBox 6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9379" y="2156848"/>
                  <a:ext cx="3690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2" name="그룹 671"/>
            <p:cNvGrpSpPr/>
            <p:nvPr/>
          </p:nvGrpSpPr>
          <p:grpSpPr>
            <a:xfrm>
              <a:off x="8236788" y="2151524"/>
              <a:ext cx="583684" cy="376952"/>
              <a:chOff x="8236788" y="2333640"/>
              <a:chExt cx="583684" cy="3769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9" name="TextBox 668"/>
                  <p:cNvSpPr txBox="1"/>
                  <p:nvPr/>
                </p:nvSpPr>
                <p:spPr>
                  <a:xfrm>
                    <a:off x="8236788" y="2341260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 smtClean="0">
                              <a:latin typeface="Cambria Math"/>
                            </a:rPr>
                            <m:t>•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69" name="TextBox 6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6788" y="2341260"/>
                    <a:ext cx="369012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0" name="TextBox 669"/>
                  <p:cNvSpPr txBox="1"/>
                  <p:nvPr/>
                </p:nvSpPr>
                <p:spPr>
                  <a:xfrm>
                    <a:off x="8344051" y="2333640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 smtClean="0">
                              <a:latin typeface="Cambria Math"/>
                            </a:rPr>
                            <m:t>•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70" name="TextBox 6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4051" y="2333640"/>
                    <a:ext cx="369012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1" name="TextBox 670"/>
                  <p:cNvSpPr txBox="1"/>
                  <p:nvPr/>
                </p:nvSpPr>
                <p:spPr>
                  <a:xfrm>
                    <a:off x="8451460" y="2335936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 smtClean="0">
                              <a:latin typeface="Cambria Math"/>
                            </a:rPr>
                            <m:t>•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671" name="TextBox 6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1460" y="2335936"/>
                    <a:ext cx="36901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539552" y="5714672"/>
            <a:ext cx="8058151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050" dirty="0" smtClean="0"/>
              <a:t>대사체 성분의 </a:t>
            </a:r>
            <a:r>
              <a:rPr lang="en-US" altLang="ko-KR" sz="1050" dirty="0" smtClean="0"/>
              <a:t>10% </a:t>
            </a:r>
            <a:r>
              <a:rPr lang="ko-KR" altLang="en-US" sz="1050" dirty="0" smtClean="0"/>
              <a:t>정도</a:t>
            </a:r>
            <a:r>
              <a:rPr lang="en-US" altLang="ko-KR" sz="1050" dirty="0" smtClean="0"/>
              <a:t>: </a:t>
            </a:r>
            <a:r>
              <a:rPr lang="ko-KR" altLang="en-US" sz="1050" dirty="0" smtClean="0"/>
              <a:t>개별 성분동정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효능에 대해 알고 있음 </a:t>
            </a:r>
            <a:r>
              <a:rPr lang="en-US" altLang="ko-KR" sz="1050" dirty="0" smtClean="0"/>
              <a:t>&gt;500</a:t>
            </a:r>
            <a:r>
              <a:rPr lang="ko-KR" altLang="en-US" sz="1050" dirty="0" smtClean="0"/>
              <a:t>개 성분 중 </a:t>
            </a:r>
            <a:r>
              <a:rPr lang="en-US" altLang="ko-KR" sz="1050" dirty="0" smtClean="0"/>
              <a:t>50</a:t>
            </a:r>
            <a:r>
              <a:rPr lang="ko-KR" altLang="en-US" sz="1050" dirty="0" err="1" smtClean="0"/>
              <a:t>여개</a:t>
            </a:r>
            <a:r>
              <a:rPr lang="ko-KR" altLang="en-US" sz="1050" dirty="0" smtClean="0"/>
              <a:t> 성분</a:t>
            </a:r>
            <a:r>
              <a:rPr lang="en-US" altLang="ko-KR" sz="1050" dirty="0" smtClean="0"/>
              <a:t>&gt; </a:t>
            </a:r>
            <a:r>
              <a:rPr lang="ko-KR" altLang="en-US" sz="1050" dirty="0" smtClean="0"/>
              <a:t>나머지 </a:t>
            </a:r>
            <a:r>
              <a:rPr lang="en-US" altLang="ko-KR" sz="1050" dirty="0" smtClean="0"/>
              <a:t>450</a:t>
            </a:r>
            <a:r>
              <a:rPr lang="ko-KR" altLang="en-US" sz="1050" dirty="0" smtClean="0"/>
              <a:t>여 성분에 대해선</a:t>
            </a:r>
            <a:r>
              <a:rPr lang="en-US" altLang="ko-KR" sz="1050" dirty="0" smtClean="0"/>
              <a:t>???</a:t>
            </a:r>
          </a:p>
          <a:p>
            <a:r>
              <a:rPr lang="ko-KR" altLang="en-US" sz="1050" dirty="0" smtClean="0"/>
              <a:t>우리가 섭취하는 모든 것이 다 피가 되고 살이 되진 않음 </a:t>
            </a:r>
            <a:r>
              <a:rPr lang="en-US" altLang="ko-KR" sz="1050" dirty="0" smtClean="0"/>
              <a:t>&gt; </a:t>
            </a:r>
            <a:r>
              <a:rPr lang="ko-KR" altLang="en-US" sz="1050" dirty="0" smtClean="0"/>
              <a:t>생체모사기반 흡수 및 물질 </a:t>
            </a:r>
            <a:r>
              <a:rPr lang="ko-KR" altLang="en-US" sz="1050" dirty="0" err="1" smtClean="0"/>
              <a:t>생이용성에</a:t>
            </a:r>
            <a:r>
              <a:rPr lang="ko-KR" altLang="en-US" sz="1050" dirty="0" smtClean="0"/>
              <a:t> 대한 고려가 절대 필요</a:t>
            </a:r>
            <a:endParaRPr lang="en-US" altLang="ko-KR" sz="1050" dirty="0" smtClean="0"/>
          </a:p>
          <a:p>
            <a:r>
              <a:rPr lang="ko-KR" altLang="en-US" sz="1050" dirty="0" smtClean="0"/>
              <a:t>최종 효능만 고려함 </a:t>
            </a:r>
            <a:r>
              <a:rPr lang="en-US" altLang="ko-KR" sz="1050" dirty="0" smtClean="0"/>
              <a:t>&gt; </a:t>
            </a:r>
            <a:r>
              <a:rPr lang="ko-KR" altLang="en-US" sz="1050" dirty="0" smtClean="0"/>
              <a:t>질환의 작용은 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개의 경로로만 진행되진 않음 </a:t>
            </a:r>
            <a:r>
              <a:rPr lang="en-US" altLang="ko-KR" sz="1050" dirty="0" smtClean="0"/>
              <a:t>&gt; </a:t>
            </a:r>
            <a:r>
              <a:rPr lang="ko-KR" altLang="en-US" sz="1050" dirty="0" smtClean="0"/>
              <a:t>수개의 고속도로와 </a:t>
            </a:r>
            <a:r>
              <a:rPr lang="ko-KR" altLang="en-US" sz="1050" dirty="0" err="1" smtClean="0"/>
              <a:t>수십개의</a:t>
            </a:r>
            <a:r>
              <a:rPr lang="ko-KR" altLang="en-US" sz="1050" dirty="0" smtClean="0"/>
              <a:t> 국도가 망으로 연결됨</a:t>
            </a:r>
            <a:r>
              <a:rPr lang="en-US" altLang="ko-KR" sz="1050" dirty="0" smtClean="0"/>
              <a:t>&gt; </a:t>
            </a:r>
          </a:p>
          <a:p>
            <a:r>
              <a:rPr lang="ko-KR" altLang="en-US" sz="1050" dirty="0" err="1" smtClean="0"/>
              <a:t>통합오믹스</a:t>
            </a:r>
            <a:r>
              <a:rPr lang="ko-KR" altLang="en-US" sz="1050" dirty="0" smtClean="0"/>
              <a:t> 데이터로 질환경로 망 작성필요에는 공감 </a:t>
            </a:r>
            <a:r>
              <a:rPr lang="en-US" altLang="ko-KR" sz="1050" dirty="0" smtClean="0"/>
              <a:t>&gt; </a:t>
            </a:r>
            <a:r>
              <a:rPr lang="ko-KR" altLang="en-US" sz="1050" dirty="0" smtClean="0"/>
              <a:t>개별적 단백질</a:t>
            </a:r>
            <a:r>
              <a:rPr lang="en-US" altLang="ko-KR" sz="1050" dirty="0" smtClean="0"/>
              <a:t>.</a:t>
            </a:r>
            <a:r>
              <a:rPr lang="ko-KR" altLang="en-US" sz="1050" dirty="0" err="1" smtClean="0"/>
              <a:t>전사체의</a:t>
            </a:r>
            <a:r>
              <a:rPr lang="ko-KR" altLang="en-US" sz="1050" dirty="0" smtClean="0"/>
              <a:t> 기능을 모두 다 </a:t>
            </a:r>
            <a:r>
              <a:rPr lang="ko-KR" altLang="en-US" sz="1050" dirty="0" err="1" smtClean="0"/>
              <a:t>이해하는건</a:t>
            </a:r>
            <a:r>
              <a:rPr lang="ko-KR" altLang="en-US" sz="1050" dirty="0" smtClean="0"/>
              <a:t> 불가능함</a:t>
            </a:r>
            <a:endParaRPr lang="en-US" altLang="ko-KR" sz="1050" dirty="0" smtClean="0"/>
          </a:p>
        </p:txBody>
      </p:sp>
      <p:cxnSp>
        <p:nvCxnSpPr>
          <p:cNvPr id="10" name="직선 연결선 9"/>
          <p:cNvCxnSpPr/>
          <p:nvPr/>
        </p:nvCxnSpPr>
        <p:spPr>
          <a:xfrm>
            <a:off x="639021" y="3467164"/>
            <a:ext cx="779613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1179300" y="3550639"/>
            <a:ext cx="569387" cy="516172"/>
            <a:chOff x="1152182" y="3983427"/>
            <a:chExt cx="569387" cy="516172"/>
          </a:xfrm>
        </p:grpSpPr>
        <p:sp>
          <p:nvSpPr>
            <p:cNvPr id="339" name="타원 338"/>
            <p:cNvSpPr>
              <a:spLocks noChangeAspect="1"/>
            </p:cNvSpPr>
            <p:nvPr/>
          </p:nvSpPr>
          <p:spPr>
            <a:xfrm>
              <a:off x="1164209" y="3983427"/>
              <a:ext cx="515016" cy="5161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2182" y="4122309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천연물</a:t>
              </a:r>
              <a:endParaRPr lang="ko-KR" altLang="en-US" sz="1000" b="1" dirty="0"/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4044881" y="347398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성분동정</a:t>
            </a:r>
            <a:endParaRPr lang="ko-KR" altLang="en-US" sz="1000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842978" y="3604784"/>
            <a:ext cx="441146" cy="402566"/>
            <a:chOff x="2672239" y="4023293"/>
            <a:chExt cx="441146" cy="402566"/>
          </a:xfrm>
        </p:grpSpPr>
        <p:sp>
          <p:nvSpPr>
            <p:cNvPr id="341" name="TextBox 340"/>
            <p:cNvSpPr txBox="1"/>
            <p:nvPr/>
          </p:nvSpPr>
          <p:spPr>
            <a:xfrm>
              <a:off x="2672239" y="402329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효능</a:t>
              </a:r>
              <a:endParaRPr lang="en-US" altLang="ko-KR" sz="1000" b="1" dirty="0" smtClean="0"/>
            </a:p>
            <a:p>
              <a:r>
                <a:rPr lang="ko-KR" altLang="en-US" sz="1000" b="1" dirty="0" smtClean="0"/>
                <a:t>탐색</a:t>
              </a:r>
              <a:endParaRPr lang="ko-KR" altLang="en-US" sz="1000" b="1" dirty="0"/>
            </a:p>
          </p:txBody>
        </p:sp>
        <p:sp>
          <p:nvSpPr>
            <p:cNvPr id="343" name="타원 342"/>
            <p:cNvSpPr>
              <a:spLocks noChangeAspect="1"/>
            </p:cNvSpPr>
            <p:nvPr/>
          </p:nvSpPr>
          <p:spPr>
            <a:xfrm>
              <a:off x="2695684" y="4057165"/>
              <a:ext cx="367867" cy="3686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44" name="TextBox 343"/>
          <p:cNvSpPr txBox="1"/>
          <p:nvPr/>
        </p:nvSpPr>
        <p:spPr>
          <a:xfrm>
            <a:off x="7156997" y="3473987"/>
            <a:ext cx="1231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효능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안정성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임상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sp>
        <p:nvSpPr>
          <p:cNvPr id="345" name="타원 344"/>
          <p:cNvSpPr>
            <a:spLocks noChangeAspect="1"/>
          </p:cNvSpPr>
          <p:nvPr/>
        </p:nvSpPr>
        <p:spPr>
          <a:xfrm>
            <a:off x="4319890" y="3741205"/>
            <a:ext cx="183934" cy="184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1" name="TextBox 350"/>
          <p:cNvSpPr txBox="1"/>
          <p:nvPr/>
        </p:nvSpPr>
        <p:spPr>
          <a:xfrm>
            <a:off x="5485988" y="3473987"/>
            <a:ext cx="1231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효능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안정성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동물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04759"/>
              </p:ext>
            </p:extLst>
          </p:nvPr>
        </p:nvGraphicFramePr>
        <p:xfrm>
          <a:off x="549764" y="4224264"/>
          <a:ext cx="6020803" cy="124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466"/>
                <a:gridCol w="1302751"/>
                <a:gridCol w="2436099"/>
                <a:gridCol w="1278487"/>
              </a:tblGrid>
              <a:tr h="0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 smtClean="0"/>
                        <a:t>천연물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 smtClean="0"/>
                        <a:t>효능탐색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 smtClean="0"/>
                        <a:t>성분동정</a:t>
                      </a:r>
                      <a:endParaRPr lang="ko-KR" altLang="en-US" sz="1050" b="1" dirty="0"/>
                    </a:p>
                  </a:txBody>
                  <a:tcPr/>
                </a:tc>
              </a:tr>
              <a:tr h="3040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</a:t>
                      </a:r>
                      <a:r>
                        <a:rPr lang="ko-KR" altLang="en-US" sz="1050" b="1" dirty="0" smtClean="0"/>
                        <a:t>세대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</a:t>
                      </a:r>
                      <a:r>
                        <a:rPr lang="ko-KR" altLang="en-US" sz="1050" b="1" dirty="0" smtClean="0"/>
                        <a:t>점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</a:t>
                      </a:r>
                      <a:r>
                        <a:rPr lang="ko-KR" altLang="en-US" sz="1050" b="1" dirty="0" smtClean="0"/>
                        <a:t>모델 </a:t>
                      </a:r>
                      <a:r>
                        <a:rPr lang="en-US" altLang="ko-KR" sz="1050" b="1" dirty="0" smtClean="0"/>
                        <a:t>(</a:t>
                      </a:r>
                      <a:r>
                        <a:rPr lang="ko-KR" altLang="en-US" sz="1050" b="1" dirty="0" smtClean="0"/>
                        <a:t>지방간</a:t>
                      </a:r>
                      <a:r>
                        <a:rPr lang="en-US" altLang="ko-KR" sz="1050" b="1" dirty="0" smtClean="0"/>
                        <a:t>)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10-20 </a:t>
                      </a:r>
                      <a:r>
                        <a:rPr lang="ko-KR" altLang="en-US" sz="1050" b="1" dirty="0" smtClean="0"/>
                        <a:t>성분</a:t>
                      </a:r>
                      <a:endParaRPr lang="ko-KR" altLang="en-US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2</a:t>
                      </a:r>
                      <a:r>
                        <a:rPr lang="ko-KR" altLang="en-US" sz="1050" b="1" dirty="0" smtClean="0"/>
                        <a:t>세대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</a:t>
                      </a:r>
                      <a:r>
                        <a:rPr lang="ko-KR" altLang="en-US" sz="1050" b="1" dirty="0" smtClean="0"/>
                        <a:t>점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3</a:t>
                      </a:r>
                      <a:r>
                        <a:rPr lang="ko-KR" altLang="en-US" sz="1050" b="1" dirty="0" smtClean="0"/>
                        <a:t>모델 </a:t>
                      </a:r>
                      <a:r>
                        <a:rPr lang="en-US" altLang="ko-KR" sz="1050" b="1" dirty="0" smtClean="0"/>
                        <a:t>(</a:t>
                      </a:r>
                      <a:r>
                        <a:rPr lang="ko-KR" altLang="en-US" sz="1050" b="1" dirty="0" smtClean="0"/>
                        <a:t>지방간</a:t>
                      </a:r>
                      <a:r>
                        <a:rPr lang="en-US" altLang="ko-KR" sz="1050" b="1" dirty="0" smtClean="0"/>
                        <a:t>,</a:t>
                      </a:r>
                      <a:r>
                        <a:rPr lang="ko-KR" altLang="en-US" sz="1050" b="1" dirty="0" err="1" smtClean="0"/>
                        <a:t>항당뇨</a:t>
                      </a:r>
                      <a:r>
                        <a:rPr lang="en-US" altLang="ko-KR" sz="1050" b="1" dirty="0" smtClean="0"/>
                        <a:t>, </a:t>
                      </a:r>
                      <a:r>
                        <a:rPr lang="ko-KR" altLang="en-US" sz="1050" b="1" dirty="0" err="1" smtClean="0"/>
                        <a:t>항비만</a:t>
                      </a:r>
                      <a:r>
                        <a:rPr lang="en-US" altLang="ko-KR" sz="1050" b="1" dirty="0" smtClean="0"/>
                        <a:t>,,,)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20-50</a:t>
                      </a:r>
                      <a:r>
                        <a:rPr lang="en-US" altLang="ko-KR" sz="1050" b="1" baseline="0" dirty="0" smtClean="0"/>
                        <a:t> </a:t>
                      </a:r>
                      <a:r>
                        <a:rPr lang="ko-KR" altLang="en-US" sz="1050" b="1" baseline="0" dirty="0" smtClean="0"/>
                        <a:t>성분</a:t>
                      </a:r>
                      <a:endParaRPr lang="ko-KR" altLang="en-US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3</a:t>
                      </a:r>
                      <a:r>
                        <a:rPr lang="ko-KR" altLang="en-US" sz="1050" b="1" dirty="0" smtClean="0"/>
                        <a:t>세대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1000</a:t>
                      </a:r>
                      <a:r>
                        <a:rPr lang="ko-KR" altLang="en-US" sz="1050" b="1" dirty="0" smtClean="0"/>
                        <a:t>점 </a:t>
                      </a:r>
                      <a:r>
                        <a:rPr lang="en-US" altLang="ko-KR" sz="1050" b="1" dirty="0" smtClean="0"/>
                        <a:t>(HTS)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1</a:t>
                      </a:r>
                      <a:r>
                        <a:rPr lang="ko-KR" altLang="en-US" sz="1050" b="1" dirty="0" smtClean="0"/>
                        <a:t>질환 수개 모델 </a:t>
                      </a:r>
                      <a:r>
                        <a:rPr lang="en-US" altLang="ko-KR" sz="1050" b="1" dirty="0" smtClean="0"/>
                        <a:t>(</a:t>
                      </a:r>
                      <a:r>
                        <a:rPr lang="ko-KR" altLang="en-US" sz="1050" b="1" dirty="0" smtClean="0"/>
                        <a:t>지방간</a:t>
                      </a:r>
                      <a:r>
                        <a:rPr lang="en-US" altLang="ko-KR" sz="1050" b="1" dirty="0" smtClean="0"/>
                        <a:t>: A,B.C.D.E) </a:t>
                      </a:r>
                      <a:endParaRPr lang="ko-KR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/>
                        <a:t>5000</a:t>
                      </a:r>
                      <a:r>
                        <a:rPr lang="en-US" altLang="ko-KR" sz="1050" b="1" baseline="0" dirty="0" smtClean="0"/>
                        <a:t> </a:t>
                      </a:r>
                      <a:r>
                        <a:rPr lang="ko-KR" altLang="en-US" sz="1050" b="1" baseline="0" dirty="0" smtClean="0"/>
                        <a:t>성분</a:t>
                      </a:r>
                      <a:endParaRPr lang="en-US" altLang="ko-KR" sz="105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23" name="타원 2522"/>
          <p:cNvSpPr>
            <a:spLocks noChangeAspect="1"/>
          </p:cNvSpPr>
          <p:nvPr/>
        </p:nvSpPr>
        <p:spPr>
          <a:xfrm>
            <a:off x="6111284" y="3782682"/>
            <a:ext cx="101165" cy="10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24" name="타원 2523"/>
          <p:cNvSpPr>
            <a:spLocks noChangeAspect="1"/>
          </p:cNvSpPr>
          <p:nvPr/>
        </p:nvSpPr>
        <p:spPr>
          <a:xfrm>
            <a:off x="7642517" y="3787282"/>
            <a:ext cx="30946" cy="31016"/>
          </a:xfrm>
          <a:prstGeom prst="ellipse">
            <a:avLst/>
          </a:prstGeom>
          <a:solidFill>
            <a:srgbClr val="383CF0"/>
          </a:solidFill>
          <a:ln>
            <a:solidFill>
              <a:srgbClr val="232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폭발 2 3"/>
          <p:cNvSpPr/>
          <p:nvPr/>
        </p:nvSpPr>
        <p:spPr>
          <a:xfrm rot="21046205">
            <a:off x="7729339" y="3741204"/>
            <a:ext cx="1212289" cy="77109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783518" y="3864224"/>
            <a:ext cx="100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    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&lt;0.01%</a:t>
            </a:r>
          </a:p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확률게임</a:t>
            </a:r>
            <a:endParaRPr lang="en-US" altLang="ko-KR" sz="900" b="1" dirty="0" smtClean="0">
              <a:solidFill>
                <a:srgbClr val="383CF0"/>
              </a:solidFill>
            </a:endParaRPr>
          </a:p>
          <a:p>
            <a:pPr algn="ctr"/>
            <a:r>
              <a:rPr lang="en-US" altLang="ko-KR" sz="900" b="1" dirty="0" smtClean="0">
                <a:solidFill>
                  <a:srgbClr val="383CF0"/>
                </a:solidFill>
              </a:rPr>
              <a:t>1B $ R&amp;D </a:t>
            </a:r>
            <a:r>
              <a:rPr lang="ko-KR" altLang="en-US" sz="900" b="1" dirty="0" smtClean="0">
                <a:solidFill>
                  <a:srgbClr val="383CF0"/>
                </a:solidFill>
              </a:rPr>
              <a:t>비용</a:t>
            </a:r>
            <a:endParaRPr lang="ko-KR" altLang="en-US" sz="900" b="1" dirty="0">
              <a:solidFill>
                <a:srgbClr val="383C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72008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인공지능 인체모사 시스템 기반 식</a:t>
            </a:r>
            <a:r>
              <a:rPr lang="en-US" altLang="ko-KR" sz="2400" dirty="0" smtClean="0">
                <a:latin typeface="Calibri Light"/>
              </a:rPr>
              <a:t>·</a:t>
            </a:r>
            <a:r>
              <a:rPr lang="ko-KR" altLang="en-US" sz="2400" dirty="0" smtClean="0"/>
              <a:t>의약 소재 개발</a:t>
            </a:r>
            <a:endParaRPr lang="ko-KR" altLang="en-US" sz="2400" dirty="0"/>
          </a:p>
        </p:txBody>
      </p:sp>
      <p:sp>
        <p:nvSpPr>
          <p:cNvPr id="12" name="타원 11"/>
          <p:cNvSpPr/>
          <p:nvPr/>
        </p:nvSpPr>
        <p:spPr>
          <a:xfrm>
            <a:off x="1259632" y="1590660"/>
            <a:ext cx="735734" cy="73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42805" y="127052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천연물</a:t>
            </a:r>
            <a:endParaRPr lang="ko-KR" altLang="en-US" sz="1000" b="1" dirty="0"/>
          </a:p>
        </p:txBody>
      </p:sp>
      <p:sp>
        <p:nvSpPr>
          <p:cNvPr id="341" name="TextBox 340"/>
          <p:cNvSpPr txBox="1"/>
          <p:nvPr/>
        </p:nvSpPr>
        <p:spPr>
          <a:xfrm>
            <a:off x="6597345" y="1197430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mtClean="0"/>
              <a:t>질환 및 모델</a:t>
            </a:r>
            <a:endParaRPr lang="ko-KR" altLang="en-US" sz="1000" b="1" dirty="0"/>
          </a:p>
        </p:txBody>
      </p:sp>
      <p:sp>
        <p:nvSpPr>
          <p:cNvPr id="342" name="TextBox 341"/>
          <p:cNvSpPr txBox="1"/>
          <p:nvPr/>
        </p:nvSpPr>
        <p:spPr>
          <a:xfrm>
            <a:off x="2609781" y="125233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대사체데이터</a:t>
            </a:r>
            <a:endParaRPr lang="ko-KR" altLang="en-US" sz="1000" b="1" dirty="0"/>
          </a:p>
        </p:txBody>
      </p:sp>
      <p:sp>
        <p:nvSpPr>
          <p:cNvPr id="344" name="TextBox 343"/>
          <p:cNvSpPr txBox="1"/>
          <p:nvPr/>
        </p:nvSpPr>
        <p:spPr>
          <a:xfrm>
            <a:off x="6332854" y="3316963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산화 </a:t>
            </a:r>
            <a:r>
              <a:rPr lang="en-US" altLang="ko-KR" sz="1000" b="1" dirty="0" smtClean="0"/>
              <a:t>(2</a:t>
            </a:r>
            <a:r>
              <a:rPr lang="ko-KR" altLang="en-US" sz="1000" b="1" dirty="0" smtClean="0"/>
              <a:t>개 모델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sp>
        <p:nvSpPr>
          <p:cNvPr id="351" name="TextBox 350"/>
          <p:cNvSpPr txBox="1"/>
          <p:nvPr/>
        </p:nvSpPr>
        <p:spPr>
          <a:xfrm>
            <a:off x="7853159" y="274292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효능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안정성 검증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동물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임상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grpSp>
        <p:nvGrpSpPr>
          <p:cNvPr id="368" name="그룹 367"/>
          <p:cNvGrpSpPr/>
          <p:nvPr/>
        </p:nvGrpSpPr>
        <p:grpSpPr>
          <a:xfrm rot="2102661">
            <a:off x="1430493" y="1782712"/>
            <a:ext cx="372576" cy="262757"/>
            <a:chOff x="1753211" y="4332910"/>
            <a:chExt cx="154493" cy="104202"/>
          </a:xfrm>
        </p:grpSpPr>
        <p:sp>
          <p:nvSpPr>
            <p:cNvPr id="369" name="타원 368"/>
            <p:cNvSpPr>
              <a:spLocks noChangeAspect="1"/>
            </p:cNvSpPr>
            <p:nvPr/>
          </p:nvSpPr>
          <p:spPr>
            <a:xfrm>
              <a:off x="1753211" y="4416628"/>
              <a:ext cx="21529" cy="20484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타원 369"/>
            <p:cNvSpPr>
              <a:spLocks noChangeAspect="1"/>
            </p:cNvSpPr>
            <p:nvPr/>
          </p:nvSpPr>
          <p:spPr>
            <a:xfrm>
              <a:off x="1886175" y="4332910"/>
              <a:ext cx="21529" cy="204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타원 370"/>
            <p:cNvSpPr>
              <a:spLocks noChangeAspect="1"/>
            </p:cNvSpPr>
            <p:nvPr/>
          </p:nvSpPr>
          <p:spPr>
            <a:xfrm>
              <a:off x="1884082" y="4396144"/>
              <a:ext cx="21529" cy="20484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타원 371"/>
            <p:cNvSpPr>
              <a:spLocks noChangeAspect="1"/>
            </p:cNvSpPr>
            <p:nvPr/>
          </p:nvSpPr>
          <p:spPr>
            <a:xfrm>
              <a:off x="1785985" y="4387765"/>
              <a:ext cx="21529" cy="204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3" name="타원 372"/>
            <p:cNvSpPr>
              <a:spLocks noChangeAspect="1"/>
            </p:cNvSpPr>
            <p:nvPr/>
          </p:nvSpPr>
          <p:spPr>
            <a:xfrm>
              <a:off x="1856561" y="4367281"/>
              <a:ext cx="21529" cy="20484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타원 373"/>
            <p:cNvSpPr>
              <a:spLocks noChangeAspect="1"/>
            </p:cNvSpPr>
            <p:nvPr/>
          </p:nvSpPr>
          <p:spPr>
            <a:xfrm>
              <a:off x="1822786" y="4415316"/>
              <a:ext cx="21529" cy="204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타원 374"/>
            <p:cNvSpPr>
              <a:spLocks noChangeAspect="1"/>
            </p:cNvSpPr>
            <p:nvPr/>
          </p:nvSpPr>
          <p:spPr>
            <a:xfrm>
              <a:off x="1823833" y="4372053"/>
              <a:ext cx="21529" cy="20484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타원 375"/>
            <p:cNvSpPr>
              <a:spLocks noChangeAspect="1"/>
            </p:cNvSpPr>
            <p:nvPr/>
          </p:nvSpPr>
          <p:spPr>
            <a:xfrm>
              <a:off x="1864646" y="4410275"/>
              <a:ext cx="21529" cy="204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664920" y="1570359"/>
            <a:ext cx="749348" cy="737388"/>
            <a:chOff x="2609262" y="5165163"/>
            <a:chExt cx="749348" cy="737388"/>
          </a:xfrm>
        </p:grpSpPr>
        <p:grpSp>
          <p:nvGrpSpPr>
            <p:cNvPr id="21" name="그룹 20"/>
            <p:cNvGrpSpPr/>
            <p:nvPr/>
          </p:nvGrpSpPr>
          <p:grpSpPr>
            <a:xfrm>
              <a:off x="2952993" y="5397989"/>
              <a:ext cx="69959" cy="71950"/>
              <a:chOff x="2952993" y="5397989"/>
              <a:chExt cx="69959" cy="71950"/>
            </a:xfrm>
          </p:grpSpPr>
          <p:sp>
            <p:nvSpPr>
              <p:cNvPr id="941" name="타원 940"/>
              <p:cNvSpPr>
                <a:spLocks noChangeAspect="1"/>
              </p:cNvSpPr>
              <p:nvPr/>
            </p:nvSpPr>
            <p:spPr>
              <a:xfrm>
                <a:off x="2963568" y="5433319"/>
                <a:ext cx="18568" cy="176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2" name="타원 941"/>
              <p:cNvSpPr>
                <a:spLocks noChangeAspect="1"/>
              </p:cNvSpPr>
              <p:nvPr/>
            </p:nvSpPr>
            <p:spPr>
              <a:xfrm>
                <a:off x="2996251" y="5398908"/>
                <a:ext cx="16147" cy="1536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3" name="타원 942"/>
              <p:cNvSpPr>
                <a:spLocks noChangeAspect="1"/>
              </p:cNvSpPr>
              <p:nvPr/>
            </p:nvSpPr>
            <p:spPr>
              <a:xfrm>
                <a:off x="3006805" y="5439213"/>
                <a:ext cx="16147" cy="153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4" name="타원 943"/>
              <p:cNvSpPr>
                <a:spLocks noChangeAspect="1"/>
              </p:cNvSpPr>
              <p:nvPr/>
            </p:nvSpPr>
            <p:spPr>
              <a:xfrm>
                <a:off x="2956425" y="5397989"/>
                <a:ext cx="16147" cy="15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5" name="타원 944"/>
              <p:cNvSpPr>
                <a:spLocks noChangeAspect="1"/>
              </p:cNvSpPr>
              <p:nvPr/>
            </p:nvSpPr>
            <p:spPr>
              <a:xfrm>
                <a:off x="2966919" y="5454576"/>
                <a:ext cx="16147" cy="15363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6" name="타원 945"/>
              <p:cNvSpPr>
                <a:spLocks noChangeAspect="1"/>
              </p:cNvSpPr>
              <p:nvPr/>
            </p:nvSpPr>
            <p:spPr>
              <a:xfrm>
                <a:off x="2952993" y="5419191"/>
                <a:ext cx="16147" cy="153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7" name="타원 946"/>
              <p:cNvSpPr>
                <a:spLocks noChangeAspect="1"/>
              </p:cNvSpPr>
              <p:nvPr/>
            </p:nvSpPr>
            <p:spPr>
              <a:xfrm>
                <a:off x="3002110" y="5418654"/>
                <a:ext cx="16147" cy="153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8" name="타원 947"/>
              <p:cNvSpPr>
                <a:spLocks noChangeAspect="1"/>
              </p:cNvSpPr>
              <p:nvPr/>
            </p:nvSpPr>
            <p:spPr>
              <a:xfrm>
                <a:off x="2979477" y="5413352"/>
                <a:ext cx="16147" cy="153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9" name="타원 948"/>
              <p:cNvSpPr>
                <a:spLocks noChangeAspect="1"/>
              </p:cNvSpPr>
              <p:nvPr/>
            </p:nvSpPr>
            <p:spPr>
              <a:xfrm>
                <a:off x="2987824" y="5445224"/>
                <a:ext cx="16147" cy="1536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0" name="그룹 949"/>
            <p:cNvGrpSpPr/>
            <p:nvPr/>
          </p:nvGrpSpPr>
          <p:grpSpPr>
            <a:xfrm>
              <a:off x="3014015" y="5373274"/>
              <a:ext cx="69959" cy="71950"/>
              <a:chOff x="2952993" y="5397989"/>
              <a:chExt cx="69959" cy="71950"/>
            </a:xfrm>
          </p:grpSpPr>
          <p:sp>
            <p:nvSpPr>
              <p:cNvPr id="951" name="타원 950"/>
              <p:cNvSpPr>
                <a:spLocks noChangeAspect="1"/>
              </p:cNvSpPr>
              <p:nvPr/>
            </p:nvSpPr>
            <p:spPr>
              <a:xfrm>
                <a:off x="2963568" y="5433319"/>
                <a:ext cx="18568" cy="176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2" name="타원 951"/>
              <p:cNvSpPr>
                <a:spLocks noChangeAspect="1"/>
              </p:cNvSpPr>
              <p:nvPr/>
            </p:nvSpPr>
            <p:spPr>
              <a:xfrm>
                <a:off x="2996251" y="5398908"/>
                <a:ext cx="16147" cy="1536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3" name="타원 952"/>
              <p:cNvSpPr>
                <a:spLocks noChangeAspect="1"/>
              </p:cNvSpPr>
              <p:nvPr/>
            </p:nvSpPr>
            <p:spPr>
              <a:xfrm>
                <a:off x="3006805" y="5439213"/>
                <a:ext cx="16147" cy="153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4" name="타원 953"/>
              <p:cNvSpPr>
                <a:spLocks noChangeAspect="1"/>
              </p:cNvSpPr>
              <p:nvPr/>
            </p:nvSpPr>
            <p:spPr>
              <a:xfrm>
                <a:off x="2956425" y="5397989"/>
                <a:ext cx="16147" cy="15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5" name="타원 954"/>
              <p:cNvSpPr>
                <a:spLocks noChangeAspect="1"/>
              </p:cNvSpPr>
              <p:nvPr/>
            </p:nvSpPr>
            <p:spPr>
              <a:xfrm>
                <a:off x="2966919" y="5454576"/>
                <a:ext cx="16147" cy="15363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6" name="타원 955"/>
              <p:cNvSpPr>
                <a:spLocks noChangeAspect="1"/>
              </p:cNvSpPr>
              <p:nvPr/>
            </p:nvSpPr>
            <p:spPr>
              <a:xfrm>
                <a:off x="2952993" y="5419191"/>
                <a:ext cx="16147" cy="153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7" name="타원 956"/>
              <p:cNvSpPr>
                <a:spLocks noChangeAspect="1"/>
              </p:cNvSpPr>
              <p:nvPr/>
            </p:nvSpPr>
            <p:spPr>
              <a:xfrm>
                <a:off x="3002110" y="5418654"/>
                <a:ext cx="16147" cy="153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8" name="타원 957"/>
              <p:cNvSpPr>
                <a:spLocks noChangeAspect="1"/>
              </p:cNvSpPr>
              <p:nvPr/>
            </p:nvSpPr>
            <p:spPr>
              <a:xfrm>
                <a:off x="2979477" y="5413352"/>
                <a:ext cx="16147" cy="153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9" name="타원 958"/>
              <p:cNvSpPr>
                <a:spLocks noChangeAspect="1"/>
              </p:cNvSpPr>
              <p:nvPr/>
            </p:nvSpPr>
            <p:spPr>
              <a:xfrm>
                <a:off x="2987824" y="5445224"/>
                <a:ext cx="16147" cy="1536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0" name="그룹 959"/>
            <p:cNvGrpSpPr/>
            <p:nvPr/>
          </p:nvGrpSpPr>
          <p:grpSpPr>
            <a:xfrm>
              <a:off x="2939294" y="5326247"/>
              <a:ext cx="69959" cy="71950"/>
              <a:chOff x="2952993" y="5397989"/>
              <a:chExt cx="69959" cy="71950"/>
            </a:xfrm>
          </p:grpSpPr>
          <p:sp>
            <p:nvSpPr>
              <p:cNvPr id="961" name="타원 960"/>
              <p:cNvSpPr>
                <a:spLocks noChangeAspect="1"/>
              </p:cNvSpPr>
              <p:nvPr/>
            </p:nvSpPr>
            <p:spPr>
              <a:xfrm>
                <a:off x="2963568" y="5433319"/>
                <a:ext cx="18568" cy="176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2" name="타원 961"/>
              <p:cNvSpPr>
                <a:spLocks noChangeAspect="1"/>
              </p:cNvSpPr>
              <p:nvPr/>
            </p:nvSpPr>
            <p:spPr>
              <a:xfrm>
                <a:off x="2996251" y="5398908"/>
                <a:ext cx="16147" cy="1536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3" name="타원 962"/>
              <p:cNvSpPr>
                <a:spLocks noChangeAspect="1"/>
              </p:cNvSpPr>
              <p:nvPr/>
            </p:nvSpPr>
            <p:spPr>
              <a:xfrm>
                <a:off x="3006805" y="5439213"/>
                <a:ext cx="16147" cy="153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4" name="타원 963"/>
              <p:cNvSpPr>
                <a:spLocks noChangeAspect="1"/>
              </p:cNvSpPr>
              <p:nvPr/>
            </p:nvSpPr>
            <p:spPr>
              <a:xfrm>
                <a:off x="2956425" y="5397989"/>
                <a:ext cx="16147" cy="15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5" name="타원 964"/>
              <p:cNvSpPr>
                <a:spLocks noChangeAspect="1"/>
              </p:cNvSpPr>
              <p:nvPr/>
            </p:nvSpPr>
            <p:spPr>
              <a:xfrm>
                <a:off x="2966919" y="5454576"/>
                <a:ext cx="16147" cy="15363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6" name="타원 965"/>
              <p:cNvSpPr>
                <a:spLocks noChangeAspect="1"/>
              </p:cNvSpPr>
              <p:nvPr/>
            </p:nvSpPr>
            <p:spPr>
              <a:xfrm>
                <a:off x="2952993" y="5419191"/>
                <a:ext cx="16147" cy="153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7" name="타원 966"/>
              <p:cNvSpPr>
                <a:spLocks noChangeAspect="1"/>
              </p:cNvSpPr>
              <p:nvPr/>
            </p:nvSpPr>
            <p:spPr>
              <a:xfrm>
                <a:off x="3002110" y="5418654"/>
                <a:ext cx="16147" cy="153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8" name="타원 967"/>
              <p:cNvSpPr>
                <a:spLocks noChangeAspect="1"/>
              </p:cNvSpPr>
              <p:nvPr/>
            </p:nvSpPr>
            <p:spPr>
              <a:xfrm>
                <a:off x="2979477" y="5413352"/>
                <a:ext cx="16147" cy="153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9" name="타원 968"/>
              <p:cNvSpPr>
                <a:spLocks noChangeAspect="1"/>
              </p:cNvSpPr>
              <p:nvPr/>
            </p:nvSpPr>
            <p:spPr>
              <a:xfrm>
                <a:off x="2987824" y="5445224"/>
                <a:ext cx="16147" cy="1536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0" name="그룹 969"/>
            <p:cNvGrpSpPr/>
            <p:nvPr/>
          </p:nvGrpSpPr>
          <p:grpSpPr>
            <a:xfrm>
              <a:off x="2996849" y="5301253"/>
              <a:ext cx="69959" cy="71950"/>
              <a:chOff x="2952993" y="5397989"/>
              <a:chExt cx="69959" cy="71950"/>
            </a:xfrm>
          </p:grpSpPr>
          <p:sp>
            <p:nvSpPr>
              <p:cNvPr id="971" name="타원 970"/>
              <p:cNvSpPr>
                <a:spLocks noChangeAspect="1"/>
              </p:cNvSpPr>
              <p:nvPr/>
            </p:nvSpPr>
            <p:spPr>
              <a:xfrm>
                <a:off x="2963568" y="5433319"/>
                <a:ext cx="18568" cy="176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2" name="타원 971"/>
              <p:cNvSpPr>
                <a:spLocks noChangeAspect="1"/>
              </p:cNvSpPr>
              <p:nvPr/>
            </p:nvSpPr>
            <p:spPr>
              <a:xfrm>
                <a:off x="2996251" y="5398908"/>
                <a:ext cx="16147" cy="1536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3" name="타원 972"/>
              <p:cNvSpPr>
                <a:spLocks noChangeAspect="1"/>
              </p:cNvSpPr>
              <p:nvPr/>
            </p:nvSpPr>
            <p:spPr>
              <a:xfrm>
                <a:off x="3006805" y="5439213"/>
                <a:ext cx="16147" cy="153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4" name="타원 973"/>
              <p:cNvSpPr>
                <a:spLocks noChangeAspect="1"/>
              </p:cNvSpPr>
              <p:nvPr/>
            </p:nvSpPr>
            <p:spPr>
              <a:xfrm>
                <a:off x="2956425" y="5397989"/>
                <a:ext cx="16147" cy="15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5" name="타원 974"/>
              <p:cNvSpPr>
                <a:spLocks noChangeAspect="1"/>
              </p:cNvSpPr>
              <p:nvPr/>
            </p:nvSpPr>
            <p:spPr>
              <a:xfrm>
                <a:off x="2966919" y="5454576"/>
                <a:ext cx="16147" cy="15363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6" name="타원 975"/>
              <p:cNvSpPr>
                <a:spLocks noChangeAspect="1"/>
              </p:cNvSpPr>
              <p:nvPr/>
            </p:nvSpPr>
            <p:spPr>
              <a:xfrm>
                <a:off x="2952993" y="5419191"/>
                <a:ext cx="16147" cy="153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7" name="타원 976"/>
              <p:cNvSpPr>
                <a:spLocks noChangeAspect="1"/>
              </p:cNvSpPr>
              <p:nvPr/>
            </p:nvSpPr>
            <p:spPr>
              <a:xfrm>
                <a:off x="3002110" y="5418654"/>
                <a:ext cx="16147" cy="153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8" name="타원 977"/>
              <p:cNvSpPr>
                <a:spLocks noChangeAspect="1"/>
              </p:cNvSpPr>
              <p:nvPr/>
            </p:nvSpPr>
            <p:spPr>
              <a:xfrm>
                <a:off x="2979477" y="5413352"/>
                <a:ext cx="16147" cy="153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9" name="타원 978"/>
              <p:cNvSpPr>
                <a:spLocks noChangeAspect="1"/>
              </p:cNvSpPr>
              <p:nvPr/>
            </p:nvSpPr>
            <p:spPr>
              <a:xfrm>
                <a:off x="2987824" y="5445224"/>
                <a:ext cx="16147" cy="1536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0" name="그룹 979"/>
            <p:cNvGrpSpPr/>
            <p:nvPr/>
          </p:nvGrpSpPr>
          <p:grpSpPr>
            <a:xfrm rot="1553524">
              <a:off x="3059269" y="5318543"/>
              <a:ext cx="69959" cy="71950"/>
              <a:chOff x="2952993" y="5397989"/>
              <a:chExt cx="69959" cy="71950"/>
            </a:xfrm>
          </p:grpSpPr>
          <p:sp>
            <p:nvSpPr>
              <p:cNvPr id="981" name="타원 980"/>
              <p:cNvSpPr>
                <a:spLocks noChangeAspect="1"/>
              </p:cNvSpPr>
              <p:nvPr/>
            </p:nvSpPr>
            <p:spPr>
              <a:xfrm>
                <a:off x="2963568" y="5433319"/>
                <a:ext cx="18568" cy="176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2" name="타원 981"/>
              <p:cNvSpPr>
                <a:spLocks noChangeAspect="1"/>
              </p:cNvSpPr>
              <p:nvPr/>
            </p:nvSpPr>
            <p:spPr>
              <a:xfrm>
                <a:off x="2996251" y="5398908"/>
                <a:ext cx="16147" cy="1536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3" name="타원 982"/>
              <p:cNvSpPr>
                <a:spLocks noChangeAspect="1"/>
              </p:cNvSpPr>
              <p:nvPr/>
            </p:nvSpPr>
            <p:spPr>
              <a:xfrm>
                <a:off x="3006805" y="5439213"/>
                <a:ext cx="16147" cy="1536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4" name="타원 983"/>
              <p:cNvSpPr>
                <a:spLocks noChangeAspect="1"/>
              </p:cNvSpPr>
              <p:nvPr/>
            </p:nvSpPr>
            <p:spPr>
              <a:xfrm>
                <a:off x="2956425" y="5397989"/>
                <a:ext cx="16147" cy="15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5" name="타원 984"/>
              <p:cNvSpPr>
                <a:spLocks noChangeAspect="1"/>
              </p:cNvSpPr>
              <p:nvPr/>
            </p:nvSpPr>
            <p:spPr>
              <a:xfrm>
                <a:off x="2966919" y="5454576"/>
                <a:ext cx="16147" cy="15363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6" name="타원 985"/>
              <p:cNvSpPr>
                <a:spLocks noChangeAspect="1"/>
              </p:cNvSpPr>
              <p:nvPr/>
            </p:nvSpPr>
            <p:spPr>
              <a:xfrm>
                <a:off x="2952993" y="5419191"/>
                <a:ext cx="16147" cy="153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7" name="타원 986"/>
              <p:cNvSpPr>
                <a:spLocks noChangeAspect="1"/>
              </p:cNvSpPr>
              <p:nvPr/>
            </p:nvSpPr>
            <p:spPr>
              <a:xfrm>
                <a:off x="3002110" y="5418654"/>
                <a:ext cx="16147" cy="153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8" name="타원 987"/>
              <p:cNvSpPr>
                <a:spLocks noChangeAspect="1"/>
              </p:cNvSpPr>
              <p:nvPr/>
            </p:nvSpPr>
            <p:spPr>
              <a:xfrm>
                <a:off x="2979477" y="5413352"/>
                <a:ext cx="16147" cy="153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9" name="타원 988"/>
              <p:cNvSpPr>
                <a:spLocks noChangeAspect="1"/>
              </p:cNvSpPr>
              <p:nvPr/>
            </p:nvSpPr>
            <p:spPr>
              <a:xfrm>
                <a:off x="2987824" y="5445224"/>
                <a:ext cx="16147" cy="1536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624911">
              <a:off x="3041411" y="5403590"/>
              <a:ext cx="189934" cy="168686"/>
              <a:chOff x="3091694" y="5453653"/>
              <a:chExt cx="189934" cy="168686"/>
            </a:xfrm>
          </p:grpSpPr>
          <p:grpSp>
            <p:nvGrpSpPr>
              <p:cNvPr id="990" name="그룹 989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991" name="타원 99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2" name="타원 99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3" name="타원 99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4" name="타원 99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5" name="타원 99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6" name="타원 99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7" name="타원 99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8" name="타원 99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9" name="타원 99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00" name="그룹 999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001" name="타원 100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2" name="타원 100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3" name="타원 100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4" name="타원 100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5" name="타원 100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6" name="타원 100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7" name="타원 100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8" name="타원 100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9" name="타원 100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10" name="그룹 1009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011" name="타원 101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2" name="타원 101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3" name="타원 101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4" name="타원 101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5" name="타원 101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6" name="타원 101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7" name="타원 101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8" name="타원 101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9" name="타원 101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20" name="그룹 1019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021" name="타원 102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2" name="타원 102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3" name="타원 102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4" name="타원 102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5" name="타원 102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7" name="타원 102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8" name="타원 102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9" name="타원 102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0" name="타원 102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31" name="그룹 1030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032" name="타원 103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3" name="타원 103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4" name="타원 103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5" name="타원 103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6" name="타원 103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7" name="타원 103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8" name="타원 103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9" name="타원 103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0" name="타원 103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41" name="그룹 1040"/>
            <p:cNvGrpSpPr/>
            <p:nvPr/>
          </p:nvGrpSpPr>
          <p:grpSpPr>
            <a:xfrm rot="10267712">
              <a:off x="2872192" y="5472734"/>
              <a:ext cx="189934" cy="168686"/>
              <a:chOff x="3091694" y="5453653"/>
              <a:chExt cx="189934" cy="168686"/>
            </a:xfrm>
          </p:grpSpPr>
          <p:grpSp>
            <p:nvGrpSpPr>
              <p:cNvPr id="1042" name="그룹 1041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083" name="타원 108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4" name="타원 108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5" name="타원 108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6" name="타원 108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7" name="타원 108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8" name="타원 108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9" name="타원 108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0" name="타원 108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1" name="타원 109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43" name="그룹 1042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074" name="타원 107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5" name="타원 107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6" name="타원 107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7" name="타원 107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8" name="타원 107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9" name="타원 107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0" name="타원 107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1" name="타원 108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2" name="타원 108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44" name="그룹 1043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065" name="타원 106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6" name="타원 106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7" name="타원 106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8" name="타원 106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9" name="타원 106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0" name="타원 106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1" name="타원 107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2" name="타원 107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3" name="타원 107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45" name="그룹 1044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056" name="타원 105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7" name="타원 105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8" name="타원 105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9" name="타원 105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0" name="타원 105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1" name="타원 106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2" name="타원 106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3" name="타원 106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4" name="타원 106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46" name="그룹 1045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047" name="타원 104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8" name="타원 104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9" name="타원 104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0" name="타원 104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1" name="타원 105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2" name="타원 105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3" name="타원 105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4" name="타원 105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5" name="타원 105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92" name="그룹 1091"/>
            <p:cNvGrpSpPr/>
            <p:nvPr/>
          </p:nvGrpSpPr>
          <p:grpSpPr>
            <a:xfrm rot="6600593">
              <a:off x="3001135" y="5358394"/>
              <a:ext cx="189934" cy="168686"/>
              <a:chOff x="3091694" y="5453653"/>
              <a:chExt cx="189934" cy="168686"/>
            </a:xfrm>
          </p:grpSpPr>
          <p:grpSp>
            <p:nvGrpSpPr>
              <p:cNvPr id="1093" name="그룹 1092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134" name="타원 113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5" name="타원 113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6" name="타원 113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7" name="타원 113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8" name="타원 113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9" name="타원 113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0" name="타원 113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1" name="타원 114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2" name="타원 114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94" name="그룹 1093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125" name="타원 112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6" name="타원 112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7" name="타원 112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8" name="타원 112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9" name="타원 112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0" name="타원 112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1" name="타원 113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2" name="타원 113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3" name="타원 113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95" name="그룹 1094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116" name="타원 111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7" name="타원 111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8" name="타원 111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9" name="타원 111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0" name="타원 111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1" name="타원 112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2" name="타원 112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3" name="타원 112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4" name="타원 112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96" name="그룹 1095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107" name="타원 110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8" name="타원 110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9" name="타원 110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0" name="타원 110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1" name="타원 111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2" name="타원 111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3" name="타원 111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4" name="타원 111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5" name="타원 111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97" name="그룹 1096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098" name="타원 109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9" name="타원 109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0" name="타원 109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1" name="타원 110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2" name="타원 110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3" name="타원 110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4" name="타원 110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5" name="타원 110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6" name="타원 110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143" name="그룹 1142"/>
            <p:cNvGrpSpPr/>
            <p:nvPr/>
          </p:nvGrpSpPr>
          <p:grpSpPr>
            <a:xfrm rot="9302398">
              <a:off x="2917758" y="5634457"/>
              <a:ext cx="189934" cy="168686"/>
              <a:chOff x="3091694" y="5453653"/>
              <a:chExt cx="189934" cy="168686"/>
            </a:xfrm>
          </p:grpSpPr>
          <p:grpSp>
            <p:nvGrpSpPr>
              <p:cNvPr id="1144" name="그룹 1143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185" name="타원 118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6" name="타원 118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7" name="타원 118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8" name="타원 118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9" name="타원 118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0" name="타원 118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1" name="타원 119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2" name="타원 119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3" name="타원 119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45" name="그룹 1144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176" name="타원 117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7" name="타원 117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8" name="타원 117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9" name="타원 117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0" name="타원 117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1" name="타원 118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2" name="타원 118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3" name="타원 118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4" name="타원 118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46" name="그룹 1145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167" name="타원 116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8" name="타원 116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9" name="타원 116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0" name="타원 116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1" name="타원 117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2" name="타원 117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3" name="타원 117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4" name="타원 117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5" name="타원 117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47" name="그룹 1146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158" name="타원 115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9" name="타원 115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0" name="타원 115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1" name="타원 116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2" name="타원 116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3" name="타원 116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4" name="타원 116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5" name="타원 116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6" name="타원 116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48" name="그룹 1147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149" name="타원 114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0" name="타원 114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1" name="타원 115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2" name="타원 115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3" name="타원 115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4" name="타원 115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5" name="타원 115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6" name="타원 115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7" name="타원 115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194" name="그룹 1193"/>
            <p:cNvGrpSpPr/>
            <p:nvPr/>
          </p:nvGrpSpPr>
          <p:grpSpPr>
            <a:xfrm rot="9302398">
              <a:off x="2751038" y="5393926"/>
              <a:ext cx="189934" cy="168686"/>
              <a:chOff x="3091694" y="5453653"/>
              <a:chExt cx="189934" cy="168686"/>
            </a:xfrm>
          </p:grpSpPr>
          <p:grpSp>
            <p:nvGrpSpPr>
              <p:cNvPr id="1195" name="그룹 1194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236" name="타원 123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7" name="타원 123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8" name="타원 123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9" name="타원 123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0" name="타원 123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1" name="타원 124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2" name="타원 124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3" name="타원 124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4" name="타원 124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96" name="그룹 1195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227" name="타원 122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8" name="타원 122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9" name="타원 122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0" name="타원 122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1" name="타원 123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2" name="타원 123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3" name="타원 123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4" name="타원 123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5" name="타원 123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97" name="그룹 1196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218" name="타원 121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9" name="타원 121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0" name="타원 121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1" name="타원 122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2" name="타원 122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3" name="타원 122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4" name="타원 122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5" name="타원 122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6" name="타원 122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98" name="그룹 1197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209" name="타원 120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0" name="타원 120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1" name="타원 121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2" name="타원 121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3" name="타원 121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4" name="타원 121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5" name="타원 121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6" name="타원 121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7" name="타원 121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99" name="그룹 1198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200" name="타원 119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1" name="타원 120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2" name="타원 120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3" name="타원 120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4" name="타원 120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5" name="타원 120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6" name="타원 120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7" name="타원 120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8" name="타원 120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45" name="그룹 1244"/>
            <p:cNvGrpSpPr/>
            <p:nvPr/>
          </p:nvGrpSpPr>
          <p:grpSpPr>
            <a:xfrm rot="12040330">
              <a:off x="2772500" y="5620010"/>
              <a:ext cx="189934" cy="168686"/>
              <a:chOff x="3091694" y="5453653"/>
              <a:chExt cx="189934" cy="168686"/>
            </a:xfrm>
          </p:grpSpPr>
          <p:grpSp>
            <p:nvGrpSpPr>
              <p:cNvPr id="1246" name="그룹 1245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287" name="타원 128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8" name="타원 128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9" name="타원 128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0" name="타원 128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1" name="타원 129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2" name="타원 129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3" name="타원 129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4" name="타원 129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95" name="타원 129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47" name="그룹 1246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278" name="타원 127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9" name="타원 127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0" name="타원 127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1" name="타원 128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2" name="타원 128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3" name="타원 128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4" name="타원 128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5" name="타원 128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6" name="타원 128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48" name="그룹 1247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269" name="타원 126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0" name="타원 126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1" name="타원 127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2" name="타원 127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3" name="타원 127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4" name="타원 127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5" name="타원 127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6" name="타원 127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7" name="타원 127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49" name="그룹 1248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260" name="타원 125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1" name="타원 126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2" name="타원 126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3" name="타원 126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4" name="타원 126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5" name="타원 126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6" name="타원 126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7" name="타원 126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8" name="타원 126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50" name="그룹 1249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251" name="타원 125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2" name="타원 125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3" name="타원 125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4" name="타원 125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5" name="타원 125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6" name="타원 125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7" name="타원 125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8" name="타원 125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9" name="타원 125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96" name="그룹 1295"/>
            <p:cNvGrpSpPr/>
            <p:nvPr/>
          </p:nvGrpSpPr>
          <p:grpSpPr>
            <a:xfrm rot="12040330">
              <a:off x="2684593" y="5546085"/>
              <a:ext cx="189934" cy="168686"/>
              <a:chOff x="3091694" y="5453653"/>
              <a:chExt cx="189934" cy="168686"/>
            </a:xfrm>
          </p:grpSpPr>
          <p:grpSp>
            <p:nvGrpSpPr>
              <p:cNvPr id="1297" name="그룹 1296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338" name="타원 133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9" name="타원 133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0" name="타원 133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1" name="타원 134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2" name="타원 134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3" name="타원 134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4" name="타원 134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5" name="타원 134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6" name="타원 134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98" name="그룹 1297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329" name="타원 132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0" name="타원 132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1" name="타원 133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2" name="타원 133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3" name="타원 133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4" name="타원 133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5" name="타원 133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6" name="타원 133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7" name="타원 133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99" name="그룹 1298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320" name="타원 131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1" name="타원 132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2" name="타원 132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3" name="타원 132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4" name="타원 132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5" name="타원 132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6" name="타원 132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7" name="타원 132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8" name="타원 132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00" name="그룹 1299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311" name="타원 131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2" name="타원 131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3" name="타원 131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4" name="타원 131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5" name="타원 131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6" name="타원 131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7" name="타원 131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8" name="타원 131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9" name="타원 131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01" name="그룹 1300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302" name="타원 130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3" name="타원 130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4" name="타원 130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5" name="타원 130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6" name="타원 130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7" name="타원 130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8" name="타원 130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9" name="타원 130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0" name="타원 130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47" name="그룹 1346"/>
            <p:cNvGrpSpPr/>
            <p:nvPr/>
          </p:nvGrpSpPr>
          <p:grpSpPr>
            <a:xfrm rot="12040330">
              <a:off x="3091486" y="5503335"/>
              <a:ext cx="189934" cy="168686"/>
              <a:chOff x="3091694" y="5453653"/>
              <a:chExt cx="189934" cy="168686"/>
            </a:xfrm>
          </p:grpSpPr>
          <p:grpSp>
            <p:nvGrpSpPr>
              <p:cNvPr id="1348" name="그룹 1347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389" name="타원 138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0" name="타원 138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1" name="타원 139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2" name="타원 139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3" name="타원 139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4" name="타원 139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5" name="타원 139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6" name="타원 139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7" name="타원 139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49" name="그룹 1348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380" name="타원 137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1" name="타원 138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2" name="타원 138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3" name="타원 138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4" name="타원 138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5" name="타원 138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6" name="타원 138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7" name="타원 138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8" name="타원 138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50" name="그룹 1349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371" name="타원 137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2" name="타원 137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3" name="타원 137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4" name="타원 137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5" name="타원 137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6" name="타원 137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7" name="타원 137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8" name="타원 137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9" name="타원 137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51" name="그룹 1350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362" name="타원 136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3" name="타원 136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4" name="타원 136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5" name="타원 136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6" name="타원 136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7" name="타원 136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8" name="타원 136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9" name="타원 136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0" name="타원 136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52" name="그룹 1351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353" name="타원 135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4" name="타원 135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5" name="타원 135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6" name="타원 135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7" name="타원 135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8" name="타원 135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9" name="타원 135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0" name="타원 135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1" name="타원 136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98" name="그룹 1397"/>
            <p:cNvGrpSpPr/>
            <p:nvPr/>
          </p:nvGrpSpPr>
          <p:grpSpPr>
            <a:xfrm rot="12040330">
              <a:off x="2782029" y="5290809"/>
              <a:ext cx="189934" cy="168686"/>
              <a:chOff x="3091694" y="5453653"/>
              <a:chExt cx="189934" cy="168686"/>
            </a:xfrm>
          </p:grpSpPr>
          <p:grpSp>
            <p:nvGrpSpPr>
              <p:cNvPr id="1399" name="그룹 1398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440" name="타원 143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1" name="타원 144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2" name="타원 144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3" name="타원 144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4" name="타원 144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5" name="타원 144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6" name="타원 144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7" name="타원 144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8" name="타원 144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00" name="그룹 1399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431" name="타원 143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2" name="타원 143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3" name="타원 143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4" name="타원 143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5" name="타원 143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6" name="타원 143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7" name="타원 143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8" name="타원 143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9" name="타원 143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01" name="그룹 1400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422" name="타원 142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3" name="타원 142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4" name="타원 142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5" name="타원 142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6" name="타원 142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7" name="타원 142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8" name="타원 142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9" name="타원 142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0" name="타원 142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02" name="그룹 1401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413" name="타원 141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4" name="타원 141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5" name="타원 141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6" name="타원 141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7" name="타원 141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8" name="타원 141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9" name="타원 141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0" name="타원 141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1" name="타원 142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03" name="그룹 1402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404" name="타원 140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5" name="타원 140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6" name="타원 140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7" name="타원 140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8" name="타원 140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9" name="타원 140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0" name="타원 140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1" name="타원 141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2" name="타원 141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49" name="그룹 1448"/>
            <p:cNvGrpSpPr/>
            <p:nvPr/>
          </p:nvGrpSpPr>
          <p:grpSpPr>
            <a:xfrm rot="12040330">
              <a:off x="2739271" y="5347968"/>
              <a:ext cx="189934" cy="168686"/>
              <a:chOff x="3091694" y="5453653"/>
              <a:chExt cx="189934" cy="168686"/>
            </a:xfrm>
          </p:grpSpPr>
          <p:grpSp>
            <p:nvGrpSpPr>
              <p:cNvPr id="1450" name="그룹 1449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491" name="타원 149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2" name="타원 149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3" name="타원 149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4" name="타원 149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5" name="타원 149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6" name="타원 149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7" name="타원 149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8" name="타원 149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9" name="타원 149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1" name="그룹 1450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482" name="타원 148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3" name="타원 148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4" name="타원 148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5" name="타원 148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6" name="타원 148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7" name="타원 148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8" name="타원 148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9" name="타원 148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0" name="타원 148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2" name="그룹 1451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473" name="타원 147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4" name="타원 147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5" name="타원 147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6" name="타원 147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7" name="타원 147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8" name="타원 147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9" name="타원 147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0" name="타원 147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1" name="타원 148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3" name="그룹 1452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464" name="타원 146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5" name="타원 146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6" name="타원 146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7" name="타원 146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8" name="타원 146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9" name="타원 146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0" name="타원 146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1" name="타원 147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2" name="타원 147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4" name="그룹 1453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455" name="타원 145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6" name="타원 145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7" name="타원 145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8" name="타원 145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9" name="타원 145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0" name="타원 145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1" name="타원 146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2" name="타원 146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3" name="타원 146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500" name="그룹 1499"/>
            <p:cNvGrpSpPr/>
            <p:nvPr/>
          </p:nvGrpSpPr>
          <p:grpSpPr>
            <a:xfrm rot="12040330">
              <a:off x="2712983" y="5402737"/>
              <a:ext cx="189934" cy="168686"/>
              <a:chOff x="3091694" y="5453653"/>
              <a:chExt cx="189934" cy="168686"/>
            </a:xfrm>
          </p:grpSpPr>
          <p:grpSp>
            <p:nvGrpSpPr>
              <p:cNvPr id="1501" name="그룹 1500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542" name="타원 154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3" name="타원 154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4" name="타원 154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5" name="타원 154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6" name="타원 154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7" name="타원 154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8" name="타원 154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9" name="타원 154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0" name="타원 154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02" name="그룹 1501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533" name="타원 153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4" name="타원 153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5" name="타원 153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6" name="타원 153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7" name="타원 153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8" name="타원 153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9" name="타원 153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0" name="타원 153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1" name="타원 154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03" name="그룹 1502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524" name="타원 152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5" name="타원 152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6" name="타원 152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7" name="타원 152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8" name="타원 152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9" name="타원 152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0" name="타원 152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1" name="타원 153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2" name="타원 153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04" name="그룹 1503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515" name="타원 151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6" name="타원 151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7" name="타원 151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8" name="타원 151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9" name="타원 151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0" name="타원 151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1" name="타원 152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2" name="타원 152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3" name="타원 152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05" name="그룹 1504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506" name="타원 150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7" name="타원 150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8" name="타원 150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9" name="타원 150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0" name="타원 150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1" name="타원 151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2" name="타원 151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3" name="타원 151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4" name="타원 151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551" name="그룹 1550"/>
            <p:cNvGrpSpPr/>
            <p:nvPr/>
          </p:nvGrpSpPr>
          <p:grpSpPr>
            <a:xfrm rot="12040330">
              <a:off x="2934429" y="5443209"/>
              <a:ext cx="189934" cy="168686"/>
              <a:chOff x="3091694" y="5453653"/>
              <a:chExt cx="189934" cy="168686"/>
            </a:xfrm>
          </p:grpSpPr>
          <p:grpSp>
            <p:nvGrpSpPr>
              <p:cNvPr id="1552" name="그룹 1551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593" name="타원 159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4" name="타원 159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5" name="타원 159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6" name="타원 159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7" name="타원 159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8" name="타원 159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9" name="타원 159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0" name="타원 159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1" name="타원 160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53" name="그룹 1552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584" name="타원 158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5" name="타원 158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6" name="타원 158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7" name="타원 158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8" name="타원 158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9" name="타원 158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0" name="타원 158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1" name="타원 159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2" name="타원 159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54" name="그룹 1553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575" name="타원 157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6" name="타원 157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7" name="타원 157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8" name="타원 157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9" name="타원 157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0" name="타원 157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1" name="타원 158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2" name="타원 158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3" name="타원 158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55" name="그룹 1554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566" name="타원 156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7" name="타원 156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8" name="타원 156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9" name="타원 156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0" name="타원 156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1" name="타원 157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2" name="타원 157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3" name="타원 157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4" name="타원 157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56" name="그룹 1555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557" name="타원 155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8" name="타원 155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9" name="타원 155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0" name="타원 155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1" name="타원 156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2" name="타원 156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3" name="타원 156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4" name="타원 156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5" name="타원 156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602" name="그룹 1601"/>
            <p:cNvGrpSpPr/>
            <p:nvPr/>
          </p:nvGrpSpPr>
          <p:grpSpPr>
            <a:xfrm rot="12040330">
              <a:off x="2996359" y="5614676"/>
              <a:ext cx="189934" cy="168686"/>
              <a:chOff x="3091694" y="5453653"/>
              <a:chExt cx="189934" cy="168686"/>
            </a:xfrm>
          </p:grpSpPr>
          <p:grpSp>
            <p:nvGrpSpPr>
              <p:cNvPr id="1603" name="그룹 1602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644" name="타원 164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5" name="타원 164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6" name="타원 164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7" name="타원 164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8" name="타원 164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9" name="타원 164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50" name="타원 164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51" name="타원 165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52" name="타원 165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4" name="그룹 1603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635" name="타원 163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6" name="타원 163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7" name="타원 163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8" name="타원 163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9" name="타원 163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0" name="타원 163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1" name="타원 164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2" name="타원 164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3" name="타원 164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5" name="그룹 1604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626" name="타원 162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7" name="타원 162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8" name="타원 162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9" name="타원 162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0" name="타원 162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1" name="타원 163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2" name="타원 163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3" name="타원 163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4" name="타원 163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6" name="그룹 1605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617" name="타원 161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8" name="타원 161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9" name="타원 161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0" name="타원 161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1" name="타원 162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2" name="타원 162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3" name="타원 162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4" name="타원 162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5" name="타원 162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7" name="그룹 1606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608" name="타원 160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9" name="타원 160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0" name="타원 160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1" name="타원 161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2" name="타원 161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3" name="타원 161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4" name="타원 161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5" name="타원 161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6" name="타원 161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653" name="그룹 1652"/>
            <p:cNvGrpSpPr/>
            <p:nvPr/>
          </p:nvGrpSpPr>
          <p:grpSpPr>
            <a:xfrm rot="12040330">
              <a:off x="2696381" y="5474988"/>
              <a:ext cx="189934" cy="168686"/>
              <a:chOff x="3091694" y="5453653"/>
              <a:chExt cx="189934" cy="168686"/>
            </a:xfrm>
          </p:grpSpPr>
          <p:grpSp>
            <p:nvGrpSpPr>
              <p:cNvPr id="1654" name="그룹 1653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695" name="타원 169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6" name="타원 169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7" name="타원 169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8" name="타원 169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9" name="타원 169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0" name="타원 169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1" name="타원 170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2" name="타원 170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3" name="타원 170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55" name="그룹 1654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686" name="타원 168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7" name="타원 168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8" name="타원 168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9" name="타원 168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0" name="타원 168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1" name="타원 169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2" name="타원 169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3" name="타원 169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4" name="타원 169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56" name="그룹 1655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677" name="타원 167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8" name="타원 167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9" name="타원 167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0" name="타원 167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1" name="타원 168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2" name="타원 168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3" name="타원 168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4" name="타원 168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5" name="타원 168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57" name="그룹 1656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668" name="타원 166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9" name="타원 166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0" name="타원 166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1" name="타원 167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2" name="타원 167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3" name="타원 167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4" name="타원 167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5" name="타원 167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6" name="타원 167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58" name="그룹 1657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659" name="타원 165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0" name="타원 165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1" name="타원 166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2" name="타원 166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3" name="타원 166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4" name="타원 166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5" name="타원 166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6" name="타원 166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7" name="타원 166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704" name="그룹 1703"/>
            <p:cNvGrpSpPr/>
            <p:nvPr/>
          </p:nvGrpSpPr>
          <p:grpSpPr>
            <a:xfrm rot="12040330">
              <a:off x="3043916" y="5680491"/>
              <a:ext cx="189934" cy="168686"/>
              <a:chOff x="3091694" y="5453653"/>
              <a:chExt cx="189934" cy="168686"/>
            </a:xfrm>
          </p:grpSpPr>
          <p:grpSp>
            <p:nvGrpSpPr>
              <p:cNvPr id="1705" name="그룹 1704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746" name="타원 174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7" name="타원 174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8" name="타원 174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9" name="타원 174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0" name="타원 174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1" name="타원 175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2" name="타원 175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3" name="타원 175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4" name="타원 175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06" name="그룹 1705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737" name="타원 173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8" name="타원 173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9" name="타원 173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0" name="타원 173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1" name="타원 174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2" name="타원 174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3" name="타원 174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4" name="타원 174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5" name="타원 174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07" name="그룹 1706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728" name="타원 172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9" name="타원 172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0" name="타원 172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1" name="타원 173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2" name="타원 173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3" name="타원 173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4" name="타원 173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5" name="타원 173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6" name="타원 173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08" name="그룹 1707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719" name="타원 171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0" name="타원 171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1" name="타원 172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2" name="타원 172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3" name="타원 172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4" name="타원 172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5" name="타원 172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6" name="타원 172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7" name="타원 172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09" name="그룹 1708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710" name="타원 170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1" name="타원 171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2" name="타원 171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3" name="타원 171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4" name="타원 171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5" name="타원 171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6" name="타원 171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7" name="타원 171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8" name="타원 171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755" name="그룹 1754"/>
            <p:cNvGrpSpPr/>
            <p:nvPr/>
          </p:nvGrpSpPr>
          <p:grpSpPr>
            <a:xfrm rot="12040330">
              <a:off x="2960397" y="5648591"/>
              <a:ext cx="189934" cy="168686"/>
              <a:chOff x="3091694" y="5453653"/>
              <a:chExt cx="189934" cy="168686"/>
            </a:xfrm>
          </p:grpSpPr>
          <p:grpSp>
            <p:nvGrpSpPr>
              <p:cNvPr id="1756" name="그룹 1755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797" name="타원 179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8" name="타원 179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9" name="타원 179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0" name="타원 179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1" name="타원 180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2" name="타원 180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3" name="타원 180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4" name="타원 180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5" name="타원 180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57" name="그룹 1756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788" name="타원 178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9" name="타원 178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0" name="타원 178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1" name="타원 179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2" name="타원 179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3" name="타원 179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4" name="타원 179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5" name="타원 179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6" name="타원 179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58" name="그룹 1757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779" name="타원 177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0" name="타원 177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1" name="타원 178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2" name="타원 178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3" name="타원 178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4" name="타원 178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5" name="타원 178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6" name="타원 178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7" name="타원 178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59" name="그룹 1758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770" name="타원 176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1" name="타원 177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2" name="타원 177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3" name="타원 177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4" name="타원 177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5" name="타원 177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6" name="타원 177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7" name="타원 177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8" name="타원 177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60" name="그룹 1759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761" name="타원 176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2" name="타원 176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3" name="타원 176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4" name="타원 176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5" name="타원 176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6" name="타원 176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7" name="타원 176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8" name="타원 176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9" name="타원 176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806" name="타원 1805"/>
            <p:cNvSpPr/>
            <p:nvPr/>
          </p:nvSpPr>
          <p:spPr>
            <a:xfrm>
              <a:off x="2622876" y="5165163"/>
              <a:ext cx="735734" cy="737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808" name="그룹 1807"/>
            <p:cNvGrpSpPr/>
            <p:nvPr/>
          </p:nvGrpSpPr>
          <p:grpSpPr>
            <a:xfrm rot="15955213">
              <a:off x="3102862" y="5252938"/>
              <a:ext cx="189934" cy="168686"/>
              <a:chOff x="3091694" y="5453653"/>
              <a:chExt cx="189934" cy="168686"/>
            </a:xfrm>
          </p:grpSpPr>
          <p:grpSp>
            <p:nvGrpSpPr>
              <p:cNvPr id="1809" name="그룹 1808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850" name="타원 184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1" name="타원 185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2" name="타원 185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3" name="타원 185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4" name="타원 185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5" name="타원 185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6" name="타원 185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7" name="타원 185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8" name="타원 185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10" name="그룹 1809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841" name="타원 184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2" name="타원 184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3" name="타원 184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4" name="타원 184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5" name="타원 184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6" name="타원 184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7" name="타원 184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8" name="타원 184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9" name="타원 184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11" name="그룹 1810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832" name="타원 183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3" name="타원 183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4" name="타원 183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5" name="타원 183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6" name="타원 183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7" name="타원 183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8" name="타원 183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9" name="타원 183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0" name="타원 183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12" name="그룹 1811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823" name="타원 182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4" name="타원 182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5" name="타원 182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6" name="타원 182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7" name="타원 182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8" name="타원 182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9" name="타원 182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0" name="타원 182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1" name="타원 183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13" name="그룹 1812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814" name="타원 181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5" name="타원 181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6" name="타원 181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7" name="타원 181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8" name="타원 181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9" name="타원 181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0" name="타원 181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1" name="타원 182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2" name="타원 182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859" name="그룹 1858"/>
            <p:cNvGrpSpPr/>
            <p:nvPr/>
          </p:nvGrpSpPr>
          <p:grpSpPr>
            <a:xfrm rot="12040330">
              <a:off x="3133955" y="5400178"/>
              <a:ext cx="189934" cy="168686"/>
              <a:chOff x="3091694" y="5453653"/>
              <a:chExt cx="189934" cy="168686"/>
            </a:xfrm>
          </p:grpSpPr>
          <p:grpSp>
            <p:nvGrpSpPr>
              <p:cNvPr id="1860" name="그룹 1859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901" name="타원 190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2" name="타원 190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3" name="타원 190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4" name="타원 190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5" name="타원 190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6" name="타원 190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7" name="타원 190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8" name="타원 190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9" name="타원 190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61" name="그룹 1860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892" name="타원 189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3" name="타원 189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4" name="타원 189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5" name="타원 189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6" name="타원 189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7" name="타원 189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8" name="타원 189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9" name="타원 189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0" name="타원 189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62" name="그룹 1861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883" name="타원 188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4" name="타원 188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5" name="타원 188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6" name="타원 188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7" name="타원 188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8" name="타원 188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9" name="타원 188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0" name="타원 188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1" name="타원 189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63" name="그룹 1862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874" name="타원 187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5" name="타원 187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6" name="타원 187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7" name="타원 187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8" name="타원 187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9" name="타원 187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0" name="타원 187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1" name="타원 188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2" name="타원 188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64" name="그룹 1863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865" name="타원 186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6" name="타원 186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7" name="타원 186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8" name="타원 186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9" name="타원 186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0" name="타원 186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1" name="타원 187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2" name="타원 187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3" name="타원 187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910" name="그룹 1909"/>
            <p:cNvGrpSpPr/>
            <p:nvPr/>
          </p:nvGrpSpPr>
          <p:grpSpPr>
            <a:xfrm rot="14248029">
              <a:off x="3129402" y="5511019"/>
              <a:ext cx="189934" cy="168686"/>
              <a:chOff x="3091694" y="5453653"/>
              <a:chExt cx="189934" cy="168686"/>
            </a:xfrm>
          </p:grpSpPr>
          <p:grpSp>
            <p:nvGrpSpPr>
              <p:cNvPr id="1911" name="그룹 1910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1952" name="타원 195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3" name="타원 195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4" name="타원 195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5" name="타원 195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6" name="타원 195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7" name="타원 195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8" name="타원 195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9" name="타원 195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60" name="타원 195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12" name="그룹 1911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943" name="타원 194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4" name="타원 194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5" name="타원 194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6" name="타원 194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7" name="타원 194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8" name="타원 194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9" name="타원 194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0" name="타원 194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51" name="타원 195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13" name="그룹 1912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934" name="타원 193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5" name="타원 193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6" name="타원 193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7" name="타원 193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8" name="타원 193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9" name="타원 193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0" name="타원 193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1" name="타원 194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2" name="타원 194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14" name="그룹 1913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925" name="타원 192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6" name="타원 192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7" name="타원 192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8" name="타원 192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9" name="타원 192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0" name="타원 192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1" name="타원 193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2" name="타원 193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3" name="타원 193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15" name="그룹 1914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916" name="타원 191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17" name="타원 191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18" name="타원 191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19" name="타원 191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0" name="타원 191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1" name="타원 192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2" name="타원 192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3" name="타원 192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4" name="타원 192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961" name="그룹 1960"/>
            <p:cNvGrpSpPr/>
            <p:nvPr/>
          </p:nvGrpSpPr>
          <p:grpSpPr>
            <a:xfrm rot="12040330">
              <a:off x="2843895" y="5176494"/>
              <a:ext cx="189934" cy="168686"/>
              <a:chOff x="3091694" y="5453653"/>
              <a:chExt cx="189934" cy="168686"/>
            </a:xfrm>
          </p:grpSpPr>
          <p:grpSp>
            <p:nvGrpSpPr>
              <p:cNvPr id="1962" name="그룹 1961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003" name="타원 200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4" name="타원 200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5" name="타원 200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6" name="타원 200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7" name="타원 200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8" name="타원 200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9" name="타원 200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0" name="타원 200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1" name="타원 201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63" name="그룹 1962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1994" name="타원 199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5" name="타원 199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6" name="타원 199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7" name="타원 199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8" name="타원 199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9" name="타원 199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0" name="타원 199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1" name="타원 200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2" name="타원 200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64" name="그룹 1963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1985" name="타원 198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6" name="타원 198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7" name="타원 198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8" name="타원 198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9" name="타원 198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0" name="타원 198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1" name="타원 199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2" name="타원 199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3" name="타원 199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65" name="그룹 1964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1976" name="타원 197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7" name="타원 197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8" name="타원 197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9" name="타원 197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0" name="타원 197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1" name="타원 198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2" name="타원 198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3" name="타원 198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4" name="타원 198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66" name="그룹 1965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1967" name="타원 196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68" name="타원 196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69" name="타원 196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0" name="타원 196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1" name="타원 197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2" name="타원 197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3" name="타원 197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4" name="타원 197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5" name="타원 197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012" name="그룹 2011"/>
            <p:cNvGrpSpPr/>
            <p:nvPr/>
          </p:nvGrpSpPr>
          <p:grpSpPr>
            <a:xfrm rot="12040330">
              <a:off x="2725700" y="5242823"/>
              <a:ext cx="189934" cy="168686"/>
              <a:chOff x="3091694" y="5453653"/>
              <a:chExt cx="189934" cy="168686"/>
            </a:xfrm>
          </p:grpSpPr>
          <p:grpSp>
            <p:nvGrpSpPr>
              <p:cNvPr id="2013" name="그룹 2012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054" name="타원 205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5" name="타원 205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6" name="타원 205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7" name="타원 205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8" name="타원 205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9" name="타원 205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60" name="타원 205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61" name="타원 206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62" name="타원 206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14" name="그룹 2013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045" name="타원 204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6" name="타원 204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7" name="타원 204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8" name="타원 204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9" name="타원 204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0" name="타원 204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1" name="타원 205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2" name="타원 205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3" name="타원 205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15" name="그룹 2014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036" name="타원 203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7" name="타원 203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8" name="타원 203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9" name="타원 203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0" name="타원 203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1" name="타원 204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2" name="타원 204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3" name="타원 204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4" name="타원 204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16" name="그룹 2015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027" name="타원 202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8" name="타원 202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9" name="타원 202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0" name="타원 202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1" name="타원 203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2" name="타원 203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3" name="타원 203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4" name="타원 203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5" name="타원 203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17" name="그룹 2016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018" name="타원 201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9" name="타원 201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0" name="타원 201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1" name="타원 202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2" name="타원 202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3" name="타원 202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4" name="타원 202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5" name="타원 202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6" name="타원 202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063" name="그룹 2062"/>
            <p:cNvGrpSpPr/>
            <p:nvPr/>
          </p:nvGrpSpPr>
          <p:grpSpPr>
            <a:xfrm rot="12040330">
              <a:off x="2961286" y="5195182"/>
              <a:ext cx="189934" cy="168686"/>
              <a:chOff x="3091694" y="5453653"/>
              <a:chExt cx="189934" cy="168686"/>
            </a:xfrm>
          </p:grpSpPr>
          <p:grpSp>
            <p:nvGrpSpPr>
              <p:cNvPr id="2064" name="그룹 2063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105" name="타원 210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6" name="타원 210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7" name="타원 210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8" name="타원 210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9" name="타원 210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0" name="타원 210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1" name="타원 211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2" name="타원 211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13" name="타원 211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65" name="그룹 2064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096" name="타원 209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7" name="타원 209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8" name="타원 209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9" name="타원 209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0" name="타원 209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1" name="타원 210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2" name="타원 210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3" name="타원 210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04" name="타원 210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66" name="그룹 2065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087" name="타원 208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8" name="타원 208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9" name="타원 208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0" name="타원 208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1" name="타원 209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2" name="타원 209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3" name="타원 209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4" name="타원 209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95" name="타원 209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67" name="그룹 2066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078" name="타원 207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9" name="타원 207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0" name="타원 207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1" name="타원 208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2" name="타원 208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3" name="타원 208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4" name="타원 208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5" name="타원 208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6" name="타원 208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68" name="그룹 2067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069" name="타원 206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0" name="타원 206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1" name="타원 207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2" name="타원 207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3" name="타원 207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4" name="타원 207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5" name="타원 207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6" name="타원 207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7" name="타원 207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114" name="그룹 2113"/>
            <p:cNvGrpSpPr/>
            <p:nvPr/>
          </p:nvGrpSpPr>
          <p:grpSpPr>
            <a:xfrm rot="12040330">
              <a:off x="2680789" y="5329008"/>
              <a:ext cx="189934" cy="168686"/>
              <a:chOff x="3091694" y="5453653"/>
              <a:chExt cx="189934" cy="168686"/>
            </a:xfrm>
          </p:grpSpPr>
          <p:grpSp>
            <p:nvGrpSpPr>
              <p:cNvPr id="2115" name="그룹 2114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156" name="타원 215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7" name="타원 215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8" name="타원 215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9" name="타원 215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0" name="타원 215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1" name="타원 216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2" name="타원 216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3" name="타원 216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4" name="타원 216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16" name="그룹 2115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147" name="타원 214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8" name="타원 214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9" name="타원 214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0" name="타원 214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1" name="타원 215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2" name="타원 215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3" name="타원 215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4" name="타원 215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5" name="타원 215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17" name="그룹 2116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138" name="타원 213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9" name="타원 213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0" name="타원 213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1" name="타원 214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2" name="타원 214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3" name="타원 214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4" name="타원 214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5" name="타원 214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6" name="타원 214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18" name="그룹 2117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129" name="타원 212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0" name="타원 212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1" name="타원 213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2" name="타원 213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3" name="타원 213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4" name="타원 213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5" name="타원 213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6" name="타원 213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7" name="타원 213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19" name="그룹 2118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120" name="타원 211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1" name="타원 212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2" name="타원 212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3" name="타원 212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4" name="타원 212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5" name="타원 212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6" name="타원 212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7" name="타원 212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28" name="타원 212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165" name="그룹 2164"/>
            <p:cNvGrpSpPr/>
            <p:nvPr/>
          </p:nvGrpSpPr>
          <p:grpSpPr>
            <a:xfrm rot="12040330">
              <a:off x="2834585" y="5703407"/>
              <a:ext cx="189934" cy="168686"/>
              <a:chOff x="3091694" y="5453653"/>
              <a:chExt cx="189934" cy="168686"/>
            </a:xfrm>
          </p:grpSpPr>
          <p:grpSp>
            <p:nvGrpSpPr>
              <p:cNvPr id="2166" name="그룹 2165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207" name="타원 220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8" name="타원 220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9" name="타원 220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0" name="타원 220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1" name="타원 221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2" name="타원 221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3" name="타원 221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4" name="타원 221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5" name="타원 221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67" name="그룹 2166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198" name="타원 219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9" name="타원 219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0" name="타원 219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1" name="타원 220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2" name="타원 220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3" name="타원 220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4" name="타원 220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5" name="타원 220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6" name="타원 220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68" name="그룹 2167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189" name="타원 218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0" name="타원 218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1" name="타원 219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2" name="타원 219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3" name="타원 219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4" name="타원 219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5" name="타원 219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6" name="타원 219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7" name="타원 219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69" name="그룹 2168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180" name="타원 217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1" name="타원 218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2" name="타원 218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3" name="타원 218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4" name="타원 218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5" name="타원 218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6" name="타원 218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7" name="타원 218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8" name="타원 218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70" name="그룹 2169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171" name="타원 217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2" name="타원 217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3" name="타원 217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4" name="타원 217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5" name="타원 217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6" name="타원 217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7" name="타원 217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8" name="타원 217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9" name="타원 217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216" name="그룹 2215"/>
            <p:cNvGrpSpPr/>
            <p:nvPr/>
          </p:nvGrpSpPr>
          <p:grpSpPr>
            <a:xfrm rot="12040330">
              <a:off x="2949121" y="5696699"/>
              <a:ext cx="189934" cy="168686"/>
              <a:chOff x="3091694" y="5453653"/>
              <a:chExt cx="189934" cy="168686"/>
            </a:xfrm>
          </p:grpSpPr>
          <p:grpSp>
            <p:nvGrpSpPr>
              <p:cNvPr id="2217" name="그룹 2216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258" name="타원 2257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9" name="타원 2258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0" name="타원 2259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1" name="타원 2260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2" name="타원 2261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3" name="타원 2262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4" name="타원 2263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5" name="타원 2264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66" name="타원 2265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18" name="그룹 2217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249" name="타원 224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0" name="타원 224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1" name="타원 225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2" name="타원 225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3" name="타원 225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4" name="타원 225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5" name="타원 225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6" name="타원 225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57" name="타원 225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19" name="그룹 2218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240" name="타원 223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1" name="타원 224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2" name="타원 224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3" name="타원 224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4" name="타원 224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5" name="타원 224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6" name="타원 224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7" name="타원 224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8" name="타원 224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20" name="그룹 2219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231" name="타원 223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2" name="타원 223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3" name="타원 223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4" name="타원 223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5" name="타원 223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6" name="타원 223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7" name="타원 223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8" name="타원 223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9" name="타원 223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21" name="그룹 2220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222" name="타원 222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3" name="타원 222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4" name="타원 222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5" name="타원 222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6" name="타원 222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7" name="타원 222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8" name="타원 222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9" name="타원 222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0" name="타원 222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267" name="그룹 2266"/>
            <p:cNvGrpSpPr/>
            <p:nvPr/>
          </p:nvGrpSpPr>
          <p:grpSpPr>
            <a:xfrm rot="6888033">
              <a:off x="2598638" y="5462112"/>
              <a:ext cx="189934" cy="168686"/>
              <a:chOff x="3091694" y="5453653"/>
              <a:chExt cx="189934" cy="168686"/>
            </a:xfrm>
          </p:grpSpPr>
          <p:grpSp>
            <p:nvGrpSpPr>
              <p:cNvPr id="2268" name="그룹 2267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309" name="타원 2308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0" name="타원 2309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1" name="타원 2310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2" name="타원 2311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3" name="타원 2312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4" name="타원 2313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5" name="타원 2314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6" name="타원 2315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7" name="타원 2316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69" name="그룹 2268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300" name="타원 229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1" name="타원 230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2" name="타원 230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3" name="타원 230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4" name="타원 230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5" name="타원 230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6" name="타원 230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7" name="타원 230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08" name="타원 230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70" name="그룹 2269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291" name="타원 229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2" name="타원 229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3" name="타원 229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4" name="타원 229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5" name="타원 229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6" name="타원 229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7" name="타원 229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8" name="타원 229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9" name="타원 229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71" name="그룹 2270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282" name="타원 228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3" name="타원 228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4" name="타원 228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5" name="타원 228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6" name="타원 228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7" name="타원 228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8" name="타원 228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9" name="타원 228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90" name="타원 228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72" name="그룹 2271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273" name="타원 227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4" name="타원 227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5" name="타원 227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6" name="타원 227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7" name="타원 227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8" name="타원 227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79" name="타원 227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0" name="타원 227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81" name="타원 228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318" name="그룹 2317"/>
            <p:cNvGrpSpPr/>
            <p:nvPr/>
          </p:nvGrpSpPr>
          <p:grpSpPr>
            <a:xfrm rot="3960383">
              <a:off x="2667262" y="5624319"/>
              <a:ext cx="189934" cy="168686"/>
              <a:chOff x="3091694" y="5453653"/>
              <a:chExt cx="189934" cy="168686"/>
            </a:xfrm>
          </p:grpSpPr>
          <p:grpSp>
            <p:nvGrpSpPr>
              <p:cNvPr id="2319" name="그룹 2318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360" name="타원 2359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1" name="타원 2360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2" name="타원 2361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3" name="타원 2362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4" name="타원 2363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5" name="타원 2364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6" name="타원 2365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7" name="타원 2366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68" name="타원 2367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20" name="그룹 2319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351" name="타원 235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2" name="타원 235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3" name="타원 235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4" name="타원 235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5" name="타원 235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6" name="타원 235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7" name="타원 235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8" name="타원 235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9" name="타원 235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21" name="그룹 2320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342" name="타원 234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3" name="타원 234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4" name="타원 234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5" name="타원 234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6" name="타원 234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7" name="타원 234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8" name="타원 234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9" name="타원 234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50" name="타원 234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22" name="그룹 2321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333" name="타원 233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4" name="타원 233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5" name="타원 233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6" name="타원 233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7" name="타원 233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8" name="타원 233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9" name="타원 233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0" name="타원 233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41" name="타원 234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23" name="그룹 2322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324" name="타원 232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25" name="타원 232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26" name="타원 232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27" name="타원 232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28" name="타원 232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29" name="타원 232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0" name="타원 232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1" name="타원 233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2" name="타원 233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369" name="그룹 2368"/>
            <p:cNvGrpSpPr/>
            <p:nvPr/>
          </p:nvGrpSpPr>
          <p:grpSpPr>
            <a:xfrm rot="13658692">
              <a:off x="3120241" y="5576905"/>
              <a:ext cx="189934" cy="168686"/>
              <a:chOff x="3091694" y="5453653"/>
              <a:chExt cx="189934" cy="168686"/>
            </a:xfrm>
          </p:grpSpPr>
          <p:grpSp>
            <p:nvGrpSpPr>
              <p:cNvPr id="2370" name="그룹 2369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411" name="타원 2410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2" name="타원 2411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3" name="타원 2412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4" name="타원 2413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5" name="타원 2414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6" name="타원 2415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7" name="타원 2416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8" name="타원 2417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9" name="타원 2418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71" name="그룹 2370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402" name="타원 240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3" name="타원 240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4" name="타원 240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5" name="타원 240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6" name="타원 240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7" name="타원 240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8" name="타원 240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9" name="타원 240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10" name="타원 240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72" name="그룹 2371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393" name="타원 239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4" name="타원 239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5" name="타원 239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6" name="타원 239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7" name="타원 239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8" name="타원 239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9" name="타원 239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0" name="타원 239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01" name="타원 240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73" name="그룹 2372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384" name="타원 238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5" name="타원 238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6" name="타원 238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7" name="타원 238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8" name="타원 238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9" name="타원 238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0" name="타원 238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1" name="타원 239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92" name="타원 239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74" name="그룹 2373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375" name="타원 237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76" name="타원 237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77" name="타원 237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78" name="타원 237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79" name="타원 237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0" name="타원 237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1" name="타원 238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2" name="타원 238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83" name="타원 238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420" name="그룹 2419"/>
            <p:cNvGrpSpPr/>
            <p:nvPr/>
          </p:nvGrpSpPr>
          <p:grpSpPr>
            <a:xfrm rot="7791844">
              <a:off x="2743920" y="5657122"/>
              <a:ext cx="189934" cy="168686"/>
              <a:chOff x="3091694" y="5453653"/>
              <a:chExt cx="189934" cy="168686"/>
            </a:xfrm>
          </p:grpSpPr>
          <p:grpSp>
            <p:nvGrpSpPr>
              <p:cNvPr id="2421" name="그룹 2420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462" name="타원 2461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3" name="타원 2462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4" name="타원 2463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5" name="타원 2464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6" name="타원 2465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7" name="타원 2466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8" name="타원 2467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9" name="타원 2468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70" name="타원 2469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22" name="그룹 2421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453" name="타원 245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4" name="타원 245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5" name="타원 245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6" name="타원 245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7" name="타원 245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8" name="타원 245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9" name="타원 245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0" name="타원 245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61" name="타원 246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23" name="그룹 2422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444" name="타원 244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5" name="타원 244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6" name="타원 244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7" name="타원 244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8" name="타원 244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9" name="타원 244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0" name="타원 244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1" name="타원 245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52" name="타원 245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24" name="그룹 2423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435" name="타원 243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6" name="타원 243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7" name="타원 243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8" name="타원 243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9" name="타원 243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0" name="타원 243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1" name="타원 244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2" name="타원 244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43" name="타원 244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25" name="그룹 2424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426" name="타원 242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27" name="타원 242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28" name="타원 242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29" name="타원 242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0" name="타원 242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1" name="타원 243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2" name="타원 243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3" name="타원 243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34" name="타원 243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471" name="그룹 2470"/>
            <p:cNvGrpSpPr/>
            <p:nvPr/>
          </p:nvGrpSpPr>
          <p:grpSpPr>
            <a:xfrm rot="12040330">
              <a:off x="3151839" y="5452539"/>
              <a:ext cx="189934" cy="168686"/>
              <a:chOff x="3091694" y="5453653"/>
              <a:chExt cx="189934" cy="168686"/>
            </a:xfrm>
          </p:grpSpPr>
          <p:grpSp>
            <p:nvGrpSpPr>
              <p:cNvPr id="2472" name="그룹 2471"/>
              <p:cNvGrpSpPr/>
              <p:nvPr/>
            </p:nvGrpSpPr>
            <p:grpSpPr>
              <a:xfrm>
                <a:off x="3105393" y="5550389"/>
                <a:ext cx="69959" cy="71950"/>
                <a:chOff x="2952993" y="5397989"/>
                <a:chExt cx="69959" cy="71950"/>
              </a:xfrm>
            </p:grpSpPr>
            <p:sp>
              <p:nvSpPr>
                <p:cNvPr id="2513" name="타원 2512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4" name="타원 2513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5" name="타원 2514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6" name="타원 2515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7" name="타원 2516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8" name="타원 2517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9" name="타원 2518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0" name="타원 2519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1" name="타원 2520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73" name="그룹 2472"/>
              <p:cNvGrpSpPr/>
              <p:nvPr/>
            </p:nvGrpSpPr>
            <p:grpSpPr>
              <a:xfrm>
                <a:off x="3166415" y="5525674"/>
                <a:ext cx="69959" cy="71950"/>
                <a:chOff x="2952993" y="5397989"/>
                <a:chExt cx="69959" cy="71950"/>
              </a:xfrm>
            </p:grpSpPr>
            <p:sp>
              <p:nvSpPr>
                <p:cNvPr id="2504" name="타원 2503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5" name="타원 2504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6" name="타원 2505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7" name="타원 2506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8" name="타원 2507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9" name="타원 2508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0" name="타원 2509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1" name="타원 2510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2" name="타원 2511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74" name="그룹 2473"/>
              <p:cNvGrpSpPr/>
              <p:nvPr/>
            </p:nvGrpSpPr>
            <p:grpSpPr>
              <a:xfrm>
                <a:off x="3091694" y="5478647"/>
                <a:ext cx="69959" cy="71950"/>
                <a:chOff x="2952993" y="5397989"/>
                <a:chExt cx="69959" cy="71950"/>
              </a:xfrm>
            </p:grpSpPr>
            <p:sp>
              <p:nvSpPr>
                <p:cNvPr id="2495" name="타원 2494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6" name="타원 2495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7" name="타원 2496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8" name="타원 2497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9" name="타원 2498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0" name="타원 2499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1" name="타원 2500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2" name="타원 2501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3" name="타원 2502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75" name="그룹 2474"/>
              <p:cNvGrpSpPr/>
              <p:nvPr/>
            </p:nvGrpSpPr>
            <p:grpSpPr>
              <a:xfrm>
                <a:off x="3149249" y="5453653"/>
                <a:ext cx="69959" cy="71950"/>
                <a:chOff x="2952993" y="5397989"/>
                <a:chExt cx="69959" cy="71950"/>
              </a:xfrm>
            </p:grpSpPr>
            <p:sp>
              <p:nvSpPr>
                <p:cNvPr id="2486" name="타원 2485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7" name="타원 2486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8" name="타원 2487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9" name="타원 2488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0" name="타원 2489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1" name="타원 2490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2" name="타원 2491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3" name="타원 2492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94" name="타원 2493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76" name="그룹 2475"/>
              <p:cNvGrpSpPr/>
              <p:nvPr/>
            </p:nvGrpSpPr>
            <p:grpSpPr>
              <a:xfrm rot="1553524">
                <a:off x="3211669" y="5470943"/>
                <a:ext cx="69959" cy="71950"/>
                <a:chOff x="2952993" y="5397989"/>
                <a:chExt cx="69959" cy="71950"/>
              </a:xfrm>
            </p:grpSpPr>
            <p:sp>
              <p:nvSpPr>
                <p:cNvPr id="2477" name="타원 2476"/>
                <p:cNvSpPr>
                  <a:spLocks noChangeAspect="1"/>
                </p:cNvSpPr>
                <p:nvPr/>
              </p:nvSpPr>
              <p:spPr>
                <a:xfrm>
                  <a:off x="2963568" y="5433319"/>
                  <a:ext cx="18568" cy="176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78" name="타원 2477"/>
                <p:cNvSpPr>
                  <a:spLocks noChangeAspect="1"/>
                </p:cNvSpPr>
                <p:nvPr/>
              </p:nvSpPr>
              <p:spPr>
                <a:xfrm>
                  <a:off x="2996251" y="5398908"/>
                  <a:ext cx="16147" cy="15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79" name="타원 2478"/>
                <p:cNvSpPr>
                  <a:spLocks noChangeAspect="1"/>
                </p:cNvSpPr>
                <p:nvPr/>
              </p:nvSpPr>
              <p:spPr>
                <a:xfrm>
                  <a:off x="3006805" y="5439213"/>
                  <a:ext cx="16147" cy="15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0" name="타원 2479"/>
                <p:cNvSpPr>
                  <a:spLocks noChangeAspect="1"/>
                </p:cNvSpPr>
                <p:nvPr/>
              </p:nvSpPr>
              <p:spPr>
                <a:xfrm>
                  <a:off x="2956425" y="5397989"/>
                  <a:ext cx="16147" cy="1536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1" name="타원 2480"/>
                <p:cNvSpPr>
                  <a:spLocks noChangeAspect="1"/>
                </p:cNvSpPr>
                <p:nvPr/>
              </p:nvSpPr>
              <p:spPr>
                <a:xfrm>
                  <a:off x="2966919" y="5454576"/>
                  <a:ext cx="16147" cy="15363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2" name="타원 2481"/>
                <p:cNvSpPr>
                  <a:spLocks noChangeAspect="1"/>
                </p:cNvSpPr>
                <p:nvPr/>
              </p:nvSpPr>
              <p:spPr>
                <a:xfrm>
                  <a:off x="2952993" y="5419191"/>
                  <a:ext cx="16147" cy="15363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3" name="타원 2482"/>
                <p:cNvSpPr>
                  <a:spLocks noChangeAspect="1"/>
                </p:cNvSpPr>
                <p:nvPr/>
              </p:nvSpPr>
              <p:spPr>
                <a:xfrm>
                  <a:off x="3002110" y="5418654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4" name="타원 2483"/>
                <p:cNvSpPr>
                  <a:spLocks noChangeAspect="1"/>
                </p:cNvSpPr>
                <p:nvPr/>
              </p:nvSpPr>
              <p:spPr>
                <a:xfrm>
                  <a:off x="2979477" y="5413352"/>
                  <a:ext cx="16147" cy="1536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5" name="타원 2484"/>
                <p:cNvSpPr>
                  <a:spLocks noChangeAspect="1"/>
                </p:cNvSpPr>
                <p:nvPr/>
              </p:nvSpPr>
              <p:spPr>
                <a:xfrm>
                  <a:off x="2987824" y="5445224"/>
                  <a:ext cx="16147" cy="15363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522" name="타원 2521"/>
          <p:cNvSpPr>
            <a:spLocks noChangeAspect="1"/>
          </p:cNvSpPr>
          <p:nvPr/>
        </p:nvSpPr>
        <p:spPr>
          <a:xfrm>
            <a:off x="4211960" y="2534623"/>
            <a:ext cx="120567" cy="114714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b="1" dirty="0">
              <a:solidFill>
                <a:srgbClr val="000000"/>
              </a:solidFill>
            </a:endParaRPr>
          </a:p>
        </p:txBody>
      </p:sp>
      <p:sp>
        <p:nvSpPr>
          <p:cNvPr id="2529" name="평행 사변형 2528"/>
          <p:cNvSpPr/>
          <p:nvPr/>
        </p:nvSpPr>
        <p:spPr>
          <a:xfrm>
            <a:off x="4569851" y="2091752"/>
            <a:ext cx="1654035" cy="723678"/>
          </a:xfrm>
          <a:prstGeom prst="parallelogram">
            <a:avLst>
              <a:gd name="adj" fmla="val 48759"/>
            </a:avLst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30" name="평행 사변형 2529"/>
          <p:cNvSpPr/>
          <p:nvPr/>
        </p:nvSpPr>
        <p:spPr>
          <a:xfrm>
            <a:off x="4495982" y="2591980"/>
            <a:ext cx="1654035" cy="723678"/>
          </a:xfrm>
          <a:prstGeom prst="parallelogram">
            <a:avLst>
              <a:gd name="adj" fmla="val 48759"/>
            </a:avLst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32" name="TextBox 2531"/>
          <p:cNvSpPr txBox="1"/>
          <p:nvPr/>
        </p:nvSpPr>
        <p:spPr>
          <a:xfrm>
            <a:off x="6379128" y="284243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염증 </a:t>
            </a:r>
            <a:r>
              <a:rPr lang="en-US" altLang="ko-KR" sz="1000" b="1" dirty="0" smtClean="0"/>
              <a:t>(5</a:t>
            </a:r>
            <a:r>
              <a:rPr lang="ko-KR" altLang="en-US" sz="1000" b="1" dirty="0" smtClean="0"/>
              <a:t>개 모델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sp>
        <p:nvSpPr>
          <p:cNvPr id="2533" name="TextBox 2532"/>
          <p:cNvSpPr txBox="1"/>
          <p:nvPr/>
        </p:nvSpPr>
        <p:spPr>
          <a:xfrm>
            <a:off x="6430760" y="232887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간암 </a:t>
            </a:r>
            <a:r>
              <a:rPr lang="en-US" altLang="ko-KR" sz="1000" b="1" dirty="0" smtClean="0"/>
              <a:t>(5</a:t>
            </a:r>
            <a:r>
              <a:rPr lang="ko-KR" altLang="en-US" sz="1000" b="1" dirty="0" smtClean="0"/>
              <a:t>개 모델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sp>
        <p:nvSpPr>
          <p:cNvPr id="2534" name="TextBox 2533"/>
          <p:cNvSpPr txBox="1"/>
          <p:nvPr/>
        </p:nvSpPr>
        <p:spPr>
          <a:xfrm>
            <a:off x="6513988" y="175029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비만 </a:t>
            </a:r>
            <a:r>
              <a:rPr lang="en-US" altLang="ko-KR" sz="1000" b="1" dirty="0" smtClean="0"/>
              <a:t>(5</a:t>
            </a:r>
            <a:r>
              <a:rPr lang="ko-KR" altLang="en-US" sz="1000" b="1" dirty="0" smtClean="0"/>
              <a:t>개 모델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grpSp>
        <p:nvGrpSpPr>
          <p:cNvPr id="84" name="그룹 83"/>
          <p:cNvGrpSpPr/>
          <p:nvPr/>
        </p:nvGrpSpPr>
        <p:grpSpPr>
          <a:xfrm>
            <a:off x="4406364" y="2889755"/>
            <a:ext cx="1654035" cy="869336"/>
            <a:chOff x="3069042" y="4353441"/>
            <a:chExt cx="1654035" cy="869336"/>
          </a:xfrm>
        </p:grpSpPr>
        <p:cxnSp>
          <p:nvCxnSpPr>
            <p:cNvPr id="2574" name="직선 연결선 2573"/>
            <p:cNvCxnSpPr>
              <a:stCxn id="2549" idx="6"/>
              <a:endCxn id="2550" idx="2"/>
            </p:cNvCxnSpPr>
            <p:nvPr/>
          </p:nvCxnSpPr>
          <p:spPr>
            <a:xfrm flipH="1">
              <a:off x="3469639" y="4382298"/>
              <a:ext cx="655733" cy="309981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19"/>
            <p:cNvGrpSpPr/>
            <p:nvPr/>
          </p:nvGrpSpPr>
          <p:grpSpPr>
            <a:xfrm>
              <a:off x="3069042" y="4353441"/>
              <a:ext cx="1654035" cy="869336"/>
              <a:chOff x="3059832" y="4273644"/>
              <a:chExt cx="1654035" cy="869336"/>
            </a:xfrm>
          </p:grpSpPr>
          <p:sp>
            <p:nvSpPr>
              <p:cNvPr id="352" name="타원 351"/>
              <p:cNvSpPr>
                <a:spLocks noChangeAspect="1"/>
              </p:cNvSpPr>
              <p:nvPr/>
            </p:nvSpPr>
            <p:spPr>
              <a:xfrm rot="660088">
                <a:off x="3287732" y="4945648"/>
                <a:ext cx="51919" cy="51653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1" name="평행 사변형 2530"/>
              <p:cNvSpPr>
                <a:spLocks noChangeAspect="1"/>
              </p:cNvSpPr>
              <p:nvPr/>
            </p:nvSpPr>
            <p:spPr>
              <a:xfrm>
                <a:off x="3059832" y="4419302"/>
                <a:ext cx="1654035" cy="723678"/>
              </a:xfrm>
              <a:prstGeom prst="parallelogram">
                <a:avLst>
                  <a:gd name="adj" fmla="val 48759"/>
                </a:avLst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5" name="타원 2534"/>
              <p:cNvSpPr>
                <a:spLocks noChangeAspect="1"/>
              </p:cNvSpPr>
              <p:nvPr/>
            </p:nvSpPr>
            <p:spPr>
              <a:xfrm rot="21228888">
                <a:off x="3599616" y="4750210"/>
                <a:ext cx="65017" cy="61862"/>
              </a:xfrm>
              <a:prstGeom prst="ellipse">
                <a:avLst/>
              </a:prstGeom>
              <a:solidFill>
                <a:srgbClr val="383C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6" name="타원 2535"/>
              <p:cNvSpPr>
                <a:spLocks/>
              </p:cNvSpPr>
              <p:nvPr/>
            </p:nvSpPr>
            <p:spPr>
              <a:xfrm rot="8735227">
                <a:off x="3725930" y="4977353"/>
                <a:ext cx="45559" cy="46396"/>
              </a:xfrm>
              <a:prstGeom prst="ellipse">
                <a:avLst/>
              </a:prstGeom>
              <a:solidFill>
                <a:srgbClr val="C000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7" name="타원 2536"/>
              <p:cNvSpPr>
                <a:spLocks/>
              </p:cNvSpPr>
              <p:nvPr/>
            </p:nvSpPr>
            <p:spPr>
              <a:xfrm rot="8735227">
                <a:off x="4003528" y="4591801"/>
                <a:ext cx="44565" cy="44041"/>
              </a:xfrm>
              <a:prstGeom prst="ellipse">
                <a:avLst/>
              </a:prstGeom>
              <a:solidFill>
                <a:srgbClr val="FF0000">
                  <a:alpha val="6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8" name="타원 2537"/>
              <p:cNvSpPr>
                <a:spLocks noChangeAspect="1"/>
              </p:cNvSpPr>
              <p:nvPr/>
            </p:nvSpPr>
            <p:spPr>
              <a:xfrm rot="21228888">
                <a:off x="3829350" y="4510221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9" name="타원 2538"/>
              <p:cNvSpPr>
                <a:spLocks noChangeAspect="1"/>
              </p:cNvSpPr>
              <p:nvPr/>
            </p:nvSpPr>
            <p:spPr>
              <a:xfrm rot="6261454">
                <a:off x="4348593" y="4622136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0" name="타원 2539"/>
              <p:cNvSpPr>
                <a:spLocks noChangeAspect="1"/>
              </p:cNvSpPr>
              <p:nvPr/>
            </p:nvSpPr>
            <p:spPr>
              <a:xfrm rot="21228888">
                <a:off x="3981750" y="4847575"/>
                <a:ext cx="21529" cy="20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1" name="타원 2540"/>
              <p:cNvSpPr>
                <a:spLocks noChangeAspect="1"/>
              </p:cNvSpPr>
              <p:nvPr/>
            </p:nvSpPr>
            <p:spPr>
              <a:xfrm rot="21228888">
                <a:off x="4134150" y="4999975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2" name="타원 2541"/>
              <p:cNvSpPr>
                <a:spLocks noChangeAspect="1"/>
              </p:cNvSpPr>
              <p:nvPr/>
            </p:nvSpPr>
            <p:spPr>
              <a:xfrm rot="21228888">
                <a:off x="4286550" y="4798253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3" name="타원 2542"/>
              <p:cNvSpPr>
                <a:spLocks noChangeAspect="1"/>
              </p:cNvSpPr>
              <p:nvPr/>
            </p:nvSpPr>
            <p:spPr>
              <a:xfrm rot="21228888">
                <a:off x="3564929" y="4582229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4" name="타원 2543"/>
              <p:cNvSpPr>
                <a:spLocks/>
              </p:cNvSpPr>
              <p:nvPr/>
            </p:nvSpPr>
            <p:spPr>
              <a:xfrm rot="8735227">
                <a:off x="4274534" y="4955007"/>
                <a:ext cx="45559" cy="46396"/>
              </a:xfrm>
              <a:prstGeom prst="ellipse">
                <a:avLst/>
              </a:prstGeom>
              <a:solidFill>
                <a:schemeClr val="accent6">
                  <a:lumMod val="7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5" name="타원 2544"/>
              <p:cNvSpPr>
                <a:spLocks noChangeAspect="1"/>
              </p:cNvSpPr>
              <p:nvPr/>
            </p:nvSpPr>
            <p:spPr>
              <a:xfrm rot="8735227">
                <a:off x="4138408" y="4700457"/>
                <a:ext cx="31982" cy="32570"/>
              </a:xfrm>
              <a:prstGeom prst="ellipse">
                <a:avLst/>
              </a:prstGeom>
              <a:solidFill>
                <a:schemeClr val="accent6">
                  <a:lumMod val="75000"/>
                  <a:alpha val="9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6" name="타원 2545"/>
              <p:cNvSpPr>
                <a:spLocks noChangeAspect="1"/>
              </p:cNvSpPr>
              <p:nvPr/>
            </p:nvSpPr>
            <p:spPr>
              <a:xfrm rot="6261454">
                <a:off x="4485020" y="4746917"/>
                <a:ext cx="21529" cy="20484"/>
              </a:xfrm>
              <a:prstGeom prst="ellipse">
                <a:avLst/>
              </a:prstGeom>
              <a:solidFill>
                <a:srgbClr val="2328EF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7" name="타원 2546"/>
              <p:cNvSpPr>
                <a:spLocks noChangeAspect="1"/>
              </p:cNvSpPr>
              <p:nvPr/>
            </p:nvSpPr>
            <p:spPr>
              <a:xfrm rot="6261454">
                <a:off x="3709731" y="4899317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8" name="타원 2547"/>
              <p:cNvSpPr>
                <a:spLocks/>
              </p:cNvSpPr>
              <p:nvPr/>
            </p:nvSpPr>
            <p:spPr>
              <a:xfrm rot="8735227">
                <a:off x="4013261" y="5093998"/>
                <a:ext cx="45559" cy="46396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9" name="타원 2548"/>
              <p:cNvSpPr>
                <a:spLocks noChangeAspect="1"/>
              </p:cNvSpPr>
              <p:nvPr/>
            </p:nvSpPr>
            <p:spPr>
              <a:xfrm rot="8735227">
                <a:off x="4112973" y="4273644"/>
                <a:ext cx="36448" cy="3711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0" name="타원 2549"/>
              <p:cNvSpPr>
                <a:spLocks noChangeAspect="1"/>
              </p:cNvSpPr>
              <p:nvPr/>
            </p:nvSpPr>
            <p:spPr>
              <a:xfrm rot="8735227">
                <a:off x="3427171" y="4604223"/>
                <a:ext cx="36448" cy="3711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1" name="타원 2550"/>
              <p:cNvSpPr>
                <a:spLocks noChangeAspect="1"/>
              </p:cNvSpPr>
              <p:nvPr/>
            </p:nvSpPr>
            <p:spPr>
              <a:xfrm rot="8735227">
                <a:off x="3535011" y="4764637"/>
                <a:ext cx="24053" cy="2449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2" name="타원 2551"/>
              <p:cNvSpPr>
                <a:spLocks/>
              </p:cNvSpPr>
              <p:nvPr/>
            </p:nvSpPr>
            <p:spPr>
              <a:xfrm rot="8735227">
                <a:off x="3798809" y="4744201"/>
                <a:ext cx="44565" cy="440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3" name="타원 2552"/>
              <p:cNvSpPr>
                <a:spLocks noChangeAspect="1"/>
              </p:cNvSpPr>
              <p:nvPr/>
            </p:nvSpPr>
            <p:spPr>
              <a:xfrm rot="8735227">
                <a:off x="4449927" y="4298900"/>
                <a:ext cx="65064" cy="64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4" name="타원 2553"/>
              <p:cNvSpPr>
                <a:spLocks noChangeAspect="1"/>
              </p:cNvSpPr>
              <p:nvPr/>
            </p:nvSpPr>
            <p:spPr>
              <a:xfrm rot="8735227">
                <a:off x="3117257" y="5072149"/>
                <a:ext cx="65064" cy="64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5" name="타원 2554"/>
              <p:cNvSpPr>
                <a:spLocks noChangeAspect="1"/>
              </p:cNvSpPr>
              <p:nvPr/>
            </p:nvSpPr>
            <p:spPr>
              <a:xfrm rot="6900000">
                <a:off x="3517319" y="4940481"/>
                <a:ext cx="35786" cy="35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6" name="타원 2555"/>
              <p:cNvSpPr>
                <a:spLocks noChangeAspect="1"/>
              </p:cNvSpPr>
              <p:nvPr/>
            </p:nvSpPr>
            <p:spPr>
              <a:xfrm rot="6900000">
                <a:off x="3669719" y="5092881"/>
                <a:ext cx="35786" cy="35365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57" name="타원 2556"/>
            <p:cNvSpPr>
              <a:spLocks noChangeAspect="1"/>
            </p:cNvSpPr>
            <p:nvPr/>
          </p:nvSpPr>
          <p:spPr>
            <a:xfrm rot="11164736">
              <a:off x="4149513" y="4922130"/>
              <a:ext cx="51919" cy="51653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>
              <a:stCxn id="2554" idx="2"/>
            </p:cNvCxnSpPr>
            <p:nvPr/>
          </p:nvCxnSpPr>
          <p:spPr>
            <a:xfrm flipV="1">
              <a:off x="3185837" y="5061651"/>
              <a:ext cx="125274" cy="104059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8" name="직선 연결선 2557"/>
            <p:cNvCxnSpPr>
              <a:endCxn id="2535" idx="2"/>
            </p:cNvCxnSpPr>
            <p:nvPr/>
          </p:nvCxnSpPr>
          <p:spPr>
            <a:xfrm flipV="1">
              <a:off x="3312083" y="4864441"/>
              <a:ext cx="296932" cy="194376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9" name="직선 연결선 2558"/>
            <p:cNvCxnSpPr>
              <a:stCxn id="2535" idx="6"/>
              <a:endCxn id="2557" idx="6"/>
            </p:cNvCxnSpPr>
            <p:nvPr/>
          </p:nvCxnSpPr>
          <p:spPr>
            <a:xfrm>
              <a:off x="3673654" y="4857435"/>
              <a:ext cx="476005" cy="87772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0" name="직선 연결선 2559"/>
            <p:cNvCxnSpPr>
              <a:stCxn id="2553" idx="6"/>
              <a:endCxn id="2557" idx="3"/>
            </p:cNvCxnSpPr>
            <p:nvPr/>
          </p:nvCxnSpPr>
          <p:spPr>
            <a:xfrm flipH="1">
              <a:off x="4195660" y="4429233"/>
              <a:ext cx="269171" cy="502508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1" name="직선 연결선 2560"/>
            <p:cNvCxnSpPr>
              <a:stCxn id="2555" idx="4"/>
            </p:cNvCxnSpPr>
            <p:nvPr/>
          </p:nvCxnSpPr>
          <p:spPr>
            <a:xfrm flipH="1">
              <a:off x="3333231" y="5030488"/>
              <a:ext cx="195165" cy="15763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직선 연결선 2561"/>
            <p:cNvCxnSpPr>
              <a:stCxn id="2536" idx="4"/>
            </p:cNvCxnSpPr>
            <p:nvPr/>
          </p:nvCxnSpPr>
          <p:spPr>
            <a:xfrm flipH="1" flipV="1">
              <a:off x="3544424" y="5033873"/>
              <a:ext cx="200385" cy="27337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3" name="직선 연결선 2562"/>
            <p:cNvCxnSpPr>
              <a:stCxn id="2548" idx="4"/>
            </p:cNvCxnSpPr>
            <p:nvPr/>
          </p:nvCxnSpPr>
          <p:spPr>
            <a:xfrm flipH="1" flipV="1">
              <a:off x="3754537" y="5079073"/>
              <a:ext cx="277603" cy="98782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직선 연결선 2563"/>
            <p:cNvCxnSpPr>
              <a:stCxn id="2544" idx="7"/>
            </p:cNvCxnSpPr>
            <p:nvPr/>
          </p:nvCxnSpPr>
          <p:spPr>
            <a:xfrm flipH="1">
              <a:off x="4032141" y="5080637"/>
              <a:ext cx="270364" cy="101445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5" name="직선 연결선 2564"/>
            <p:cNvCxnSpPr>
              <a:stCxn id="2553" idx="7"/>
              <a:endCxn id="2544" idx="2"/>
            </p:cNvCxnSpPr>
            <p:nvPr/>
          </p:nvCxnSpPr>
          <p:spPr>
            <a:xfrm flipH="1">
              <a:off x="4325316" y="4442602"/>
              <a:ext cx="160223" cy="602526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직선 연결선 2565"/>
            <p:cNvCxnSpPr>
              <a:stCxn id="2550" idx="7"/>
            </p:cNvCxnSpPr>
            <p:nvPr/>
          </p:nvCxnSpPr>
          <p:spPr>
            <a:xfrm flipH="1">
              <a:off x="3325670" y="4720687"/>
              <a:ext cx="125720" cy="306609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7" name="직선 연결선 2566"/>
            <p:cNvCxnSpPr>
              <a:stCxn id="2537" idx="6"/>
            </p:cNvCxnSpPr>
            <p:nvPr/>
          </p:nvCxnSpPr>
          <p:spPr>
            <a:xfrm flipH="1">
              <a:off x="3447372" y="4706211"/>
              <a:ext cx="569265" cy="4151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8" name="직선 연결선 2567"/>
            <p:cNvCxnSpPr/>
            <p:nvPr/>
          </p:nvCxnSpPr>
          <p:spPr>
            <a:xfrm flipH="1" flipV="1">
              <a:off x="3452216" y="4716174"/>
              <a:ext cx="372783" cy="109297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9" name="직선 연결선 2568"/>
            <p:cNvCxnSpPr>
              <a:stCxn id="2553" idx="6"/>
              <a:endCxn id="2545" idx="3"/>
            </p:cNvCxnSpPr>
            <p:nvPr/>
          </p:nvCxnSpPr>
          <p:spPr>
            <a:xfrm flipH="1">
              <a:off x="4166429" y="4429233"/>
              <a:ext cx="298402" cy="351416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0" name="직선 연결선 2569"/>
            <p:cNvCxnSpPr>
              <a:stCxn id="2549" idx="7"/>
              <a:endCxn id="2535" idx="6"/>
            </p:cNvCxnSpPr>
            <p:nvPr/>
          </p:nvCxnSpPr>
          <p:spPr>
            <a:xfrm flipH="1">
              <a:off x="3673654" y="4390108"/>
              <a:ext cx="463538" cy="467327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1" name="직선 연결선 2570"/>
            <p:cNvCxnSpPr>
              <a:stCxn id="2545" idx="5"/>
              <a:endCxn id="2536" idx="3"/>
            </p:cNvCxnSpPr>
            <p:nvPr/>
          </p:nvCxnSpPr>
          <p:spPr>
            <a:xfrm flipH="1">
              <a:off x="3761938" y="4793429"/>
              <a:ext cx="385835" cy="264284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2" name="직선 연결선 2571"/>
            <p:cNvCxnSpPr>
              <a:stCxn id="2541" idx="3"/>
            </p:cNvCxnSpPr>
            <p:nvPr/>
          </p:nvCxnSpPr>
          <p:spPr>
            <a:xfrm flipH="1">
              <a:off x="3712849" y="5098034"/>
              <a:ext cx="434489" cy="85513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3" name="직선 연결선 2572"/>
            <p:cNvCxnSpPr>
              <a:stCxn id="2538" idx="3"/>
              <a:endCxn id="2550" idx="2"/>
            </p:cNvCxnSpPr>
            <p:nvPr/>
          </p:nvCxnSpPr>
          <p:spPr>
            <a:xfrm flipH="1">
              <a:off x="3469639" y="4608280"/>
              <a:ext cx="372899" cy="83999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5" name="직선 연결선 2574"/>
            <p:cNvCxnSpPr>
              <a:stCxn id="2553" idx="6"/>
            </p:cNvCxnSpPr>
            <p:nvPr/>
          </p:nvCxnSpPr>
          <p:spPr>
            <a:xfrm flipH="1">
              <a:off x="4046459" y="4429233"/>
              <a:ext cx="418372" cy="260882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6" name="그룹 2575"/>
          <p:cNvGrpSpPr/>
          <p:nvPr/>
        </p:nvGrpSpPr>
        <p:grpSpPr>
          <a:xfrm>
            <a:off x="4584492" y="1494547"/>
            <a:ext cx="1654035" cy="869336"/>
            <a:chOff x="3069042" y="4353441"/>
            <a:chExt cx="1654035" cy="869336"/>
          </a:xfrm>
        </p:grpSpPr>
        <p:cxnSp>
          <p:nvCxnSpPr>
            <p:cNvPr id="2577" name="직선 연결선 2576"/>
            <p:cNvCxnSpPr>
              <a:stCxn id="2614" idx="6"/>
              <a:endCxn id="2615" idx="2"/>
            </p:cNvCxnSpPr>
            <p:nvPr/>
          </p:nvCxnSpPr>
          <p:spPr>
            <a:xfrm flipH="1">
              <a:off x="3469639" y="4382298"/>
              <a:ext cx="655733" cy="309981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8" name="그룹 2577"/>
            <p:cNvGrpSpPr/>
            <p:nvPr/>
          </p:nvGrpSpPr>
          <p:grpSpPr>
            <a:xfrm>
              <a:off x="3069042" y="4353441"/>
              <a:ext cx="1654035" cy="869336"/>
              <a:chOff x="3059832" y="4273644"/>
              <a:chExt cx="1654035" cy="869336"/>
            </a:xfrm>
          </p:grpSpPr>
          <p:sp>
            <p:nvSpPr>
              <p:cNvPr id="2598" name="타원 2597"/>
              <p:cNvSpPr>
                <a:spLocks noChangeAspect="1"/>
              </p:cNvSpPr>
              <p:nvPr/>
            </p:nvSpPr>
            <p:spPr>
              <a:xfrm rot="660088">
                <a:off x="3287732" y="4945648"/>
                <a:ext cx="51919" cy="51653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9" name="평행 사변형 2598"/>
              <p:cNvSpPr>
                <a:spLocks noChangeAspect="1"/>
              </p:cNvSpPr>
              <p:nvPr/>
            </p:nvSpPr>
            <p:spPr>
              <a:xfrm>
                <a:off x="3059832" y="4419302"/>
                <a:ext cx="1654035" cy="723678"/>
              </a:xfrm>
              <a:prstGeom prst="parallelogram">
                <a:avLst>
                  <a:gd name="adj" fmla="val 48759"/>
                </a:avLst>
              </a:prstGeom>
              <a:solidFill>
                <a:srgbClr val="00B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0" name="타원 2599"/>
              <p:cNvSpPr>
                <a:spLocks noChangeAspect="1"/>
              </p:cNvSpPr>
              <p:nvPr/>
            </p:nvSpPr>
            <p:spPr>
              <a:xfrm rot="21228888">
                <a:off x="3599616" y="4750210"/>
                <a:ext cx="65017" cy="61862"/>
              </a:xfrm>
              <a:prstGeom prst="ellipse">
                <a:avLst/>
              </a:prstGeom>
              <a:solidFill>
                <a:srgbClr val="383C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1" name="타원 2600"/>
              <p:cNvSpPr>
                <a:spLocks/>
              </p:cNvSpPr>
              <p:nvPr/>
            </p:nvSpPr>
            <p:spPr>
              <a:xfrm rot="8735227">
                <a:off x="3725930" y="4977353"/>
                <a:ext cx="45559" cy="46396"/>
              </a:xfrm>
              <a:prstGeom prst="ellipse">
                <a:avLst/>
              </a:prstGeom>
              <a:solidFill>
                <a:srgbClr val="C000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2" name="타원 2601"/>
              <p:cNvSpPr>
                <a:spLocks/>
              </p:cNvSpPr>
              <p:nvPr/>
            </p:nvSpPr>
            <p:spPr>
              <a:xfrm rot="8735227">
                <a:off x="4003528" y="4591801"/>
                <a:ext cx="44565" cy="44041"/>
              </a:xfrm>
              <a:prstGeom prst="ellipse">
                <a:avLst/>
              </a:prstGeom>
              <a:solidFill>
                <a:srgbClr val="FF0000">
                  <a:alpha val="6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3" name="타원 2602"/>
              <p:cNvSpPr>
                <a:spLocks noChangeAspect="1"/>
              </p:cNvSpPr>
              <p:nvPr/>
            </p:nvSpPr>
            <p:spPr>
              <a:xfrm rot="21228888">
                <a:off x="3829350" y="4510221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4" name="타원 2603"/>
              <p:cNvSpPr>
                <a:spLocks noChangeAspect="1"/>
              </p:cNvSpPr>
              <p:nvPr/>
            </p:nvSpPr>
            <p:spPr>
              <a:xfrm rot="6261454">
                <a:off x="4348593" y="4622136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5" name="타원 2604"/>
              <p:cNvSpPr>
                <a:spLocks noChangeAspect="1"/>
              </p:cNvSpPr>
              <p:nvPr/>
            </p:nvSpPr>
            <p:spPr>
              <a:xfrm rot="21228888">
                <a:off x="3981750" y="4847575"/>
                <a:ext cx="21529" cy="20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6" name="타원 2605"/>
              <p:cNvSpPr>
                <a:spLocks noChangeAspect="1"/>
              </p:cNvSpPr>
              <p:nvPr/>
            </p:nvSpPr>
            <p:spPr>
              <a:xfrm rot="21228888">
                <a:off x="4134150" y="4999975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7" name="타원 2606"/>
              <p:cNvSpPr>
                <a:spLocks noChangeAspect="1"/>
              </p:cNvSpPr>
              <p:nvPr/>
            </p:nvSpPr>
            <p:spPr>
              <a:xfrm rot="21228888">
                <a:off x="4286550" y="4798253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8" name="타원 2607"/>
              <p:cNvSpPr>
                <a:spLocks noChangeAspect="1"/>
              </p:cNvSpPr>
              <p:nvPr/>
            </p:nvSpPr>
            <p:spPr>
              <a:xfrm rot="21228888">
                <a:off x="3564929" y="4582229"/>
                <a:ext cx="21529" cy="2048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9" name="타원 2608"/>
              <p:cNvSpPr>
                <a:spLocks/>
              </p:cNvSpPr>
              <p:nvPr/>
            </p:nvSpPr>
            <p:spPr>
              <a:xfrm rot="8735227">
                <a:off x="4274534" y="4955007"/>
                <a:ext cx="45559" cy="46396"/>
              </a:xfrm>
              <a:prstGeom prst="ellipse">
                <a:avLst/>
              </a:prstGeom>
              <a:solidFill>
                <a:schemeClr val="accent6">
                  <a:lumMod val="7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0" name="타원 2609"/>
              <p:cNvSpPr>
                <a:spLocks noChangeAspect="1"/>
              </p:cNvSpPr>
              <p:nvPr/>
            </p:nvSpPr>
            <p:spPr>
              <a:xfrm rot="8735227">
                <a:off x="4138408" y="4700457"/>
                <a:ext cx="31982" cy="32570"/>
              </a:xfrm>
              <a:prstGeom prst="ellipse">
                <a:avLst/>
              </a:prstGeom>
              <a:solidFill>
                <a:schemeClr val="accent6">
                  <a:lumMod val="75000"/>
                  <a:alpha val="9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1" name="타원 2610"/>
              <p:cNvSpPr>
                <a:spLocks noChangeAspect="1"/>
              </p:cNvSpPr>
              <p:nvPr/>
            </p:nvSpPr>
            <p:spPr>
              <a:xfrm rot="6261454">
                <a:off x="4485020" y="4746917"/>
                <a:ext cx="21529" cy="20484"/>
              </a:xfrm>
              <a:prstGeom prst="ellipse">
                <a:avLst/>
              </a:prstGeom>
              <a:solidFill>
                <a:srgbClr val="2328EF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2" name="타원 2611"/>
              <p:cNvSpPr>
                <a:spLocks noChangeAspect="1"/>
              </p:cNvSpPr>
              <p:nvPr/>
            </p:nvSpPr>
            <p:spPr>
              <a:xfrm rot="6261454">
                <a:off x="3709731" y="4899317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3" name="타원 2612"/>
              <p:cNvSpPr>
                <a:spLocks/>
              </p:cNvSpPr>
              <p:nvPr/>
            </p:nvSpPr>
            <p:spPr>
              <a:xfrm rot="8735227">
                <a:off x="4013261" y="5093998"/>
                <a:ext cx="45559" cy="46396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4" name="타원 2613"/>
              <p:cNvSpPr>
                <a:spLocks noChangeAspect="1"/>
              </p:cNvSpPr>
              <p:nvPr/>
            </p:nvSpPr>
            <p:spPr>
              <a:xfrm rot="8735227">
                <a:off x="4112973" y="4273644"/>
                <a:ext cx="36448" cy="3711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5" name="타원 2614"/>
              <p:cNvSpPr>
                <a:spLocks noChangeAspect="1"/>
              </p:cNvSpPr>
              <p:nvPr/>
            </p:nvSpPr>
            <p:spPr>
              <a:xfrm rot="8735227">
                <a:off x="3427171" y="4604223"/>
                <a:ext cx="36448" cy="3711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6" name="타원 2615"/>
              <p:cNvSpPr>
                <a:spLocks noChangeAspect="1"/>
              </p:cNvSpPr>
              <p:nvPr/>
            </p:nvSpPr>
            <p:spPr>
              <a:xfrm rot="8735227">
                <a:off x="3535011" y="4764637"/>
                <a:ext cx="24053" cy="24497"/>
              </a:xfrm>
              <a:prstGeom prst="ellipse">
                <a:avLst/>
              </a:prstGeom>
              <a:solidFill>
                <a:srgbClr val="7030A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7" name="타원 2616"/>
              <p:cNvSpPr>
                <a:spLocks/>
              </p:cNvSpPr>
              <p:nvPr/>
            </p:nvSpPr>
            <p:spPr>
              <a:xfrm rot="8735227">
                <a:off x="3798809" y="4744201"/>
                <a:ext cx="44565" cy="440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8" name="타원 2617"/>
              <p:cNvSpPr>
                <a:spLocks noChangeAspect="1"/>
              </p:cNvSpPr>
              <p:nvPr/>
            </p:nvSpPr>
            <p:spPr>
              <a:xfrm rot="8735227">
                <a:off x="4449927" y="4298900"/>
                <a:ext cx="65064" cy="64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9" name="타원 2618"/>
              <p:cNvSpPr>
                <a:spLocks noChangeAspect="1"/>
              </p:cNvSpPr>
              <p:nvPr/>
            </p:nvSpPr>
            <p:spPr>
              <a:xfrm rot="8735227">
                <a:off x="3117257" y="5072149"/>
                <a:ext cx="65064" cy="64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0" name="타원 2619"/>
              <p:cNvSpPr>
                <a:spLocks noChangeAspect="1"/>
              </p:cNvSpPr>
              <p:nvPr/>
            </p:nvSpPr>
            <p:spPr>
              <a:xfrm rot="6900000">
                <a:off x="3517319" y="4940481"/>
                <a:ext cx="35786" cy="353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1" name="타원 2620"/>
              <p:cNvSpPr>
                <a:spLocks noChangeAspect="1"/>
              </p:cNvSpPr>
              <p:nvPr/>
            </p:nvSpPr>
            <p:spPr>
              <a:xfrm rot="6900000">
                <a:off x="3669719" y="5092881"/>
                <a:ext cx="35786" cy="35365"/>
              </a:xfrm>
              <a:prstGeom prst="ellipse">
                <a:avLst/>
              </a:prstGeom>
              <a:solidFill>
                <a:srgbClr val="FF00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79" name="타원 2578"/>
            <p:cNvSpPr>
              <a:spLocks noChangeAspect="1"/>
            </p:cNvSpPr>
            <p:nvPr/>
          </p:nvSpPr>
          <p:spPr>
            <a:xfrm rot="11164736">
              <a:off x="4149513" y="4922130"/>
              <a:ext cx="51919" cy="51653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80" name="직선 연결선 2579"/>
            <p:cNvCxnSpPr>
              <a:stCxn id="2619" idx="2"/>
            </p:cNvCxnSpPr>
            <p:nvPr/>
          </p:nvCxnSpPr>
          <p:spPr>
            <a:xfrm flipV="1">
              <a:off x="3185837" y="5061651"/>
              <a:ext cx="125274" cy="104059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1" name="직선 연결선 2580"/>
            <p:cNvCxnSpPr>
              <a:endCxn id="2600" idx="7"/>
            </p:cNvCxnSpPr>
            <p:nvPr/>
          </p:nvCxnSpPr>
          <p:spPr>
            <a:xfrm flipV="1">
              <a:off x="3312083" y="4836717"/>
              <a:ext cx="349748" cy="222100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2" name="직선 연결선 2581"/>
            <p:cNvCxnSpPr>
              <a:endCxn id="2579" idx="6"/>
            </p:cNvCxnSpPr>
            <p:nvPr/>
          </p:nvCxnSpPr>
          <p:spPr>
            <a:xfrm>
              <a:off x="3635635" y="4856682"/>
              <a:ext cx="514024" cy="88525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3" name="직선 연결선 2582"/>
            <p:cNvCxnSpPr>
              <a:stCxn id="2618" idx="6"/>
              <a:endCxn id="2579" idx="3"/>
            </p:cNvCxnSpPr>
            <p:nvPr/>
          </p:nvCxnSpPr>
          <p:spPr>
            <a:xfrm flipH="1">
              <a:off x="4195660" y="4429233"/>
              <a:ext cx="269171" cy="502508"/>
            </a:xfrm>
            <a:prstGeom prst="line">
              <a:avLst/>
            </a:prstGeom>
            <a:ln w="6350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4" name="직선 연결선 2583"/>
            <p:cNvCxnSpPr>
              <a:stCxn id="2620" idx="4"/>
            </p:cNvCxnSpPr>
            <p:nvPr/>
          </p:nvCxnSpPr>
          <p:spPr>
            <a:xfrm flipH="1">
              <a:off x="3333231" y="5030488"/>
              <a:ext cx="195165" cy="15763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5" name="직선 연결선 2584"/>
            <p:cNvCxnSpPr>
              <a:stCxn id="2601" idx="4"/>
            </p:cNvCxnSpPr>
            <p:nvPr/>
          </p:nvCxnSpPr>
          <p:spPr>
            <a:xfrm flipH="1" flipV="1">
              <a:off x="3544424" y="5033873"/>
              <a:ext cx="200385" cy="27337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6" name="직선 연결선 2585"/>
            <p:cNvCxnSpPr>
              <a:stCxn id="2613" idx="4"/>
            </p:cNvCxnSpPr>
            <p:nvPr/>
          </p:nvCxnSpPr>
          <p:spPr>
            <a:xfrm flipH="1" flipV="1">
              <a:off x="3754537" y="5079073"/>
              <a:ext cx="277603" cy="98782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7" name="직선 연결선 2586"/>
            <p:cNvCxnSpPr>
              <a:stCxn id="2609" idx="7"/>
            </p:cNvCxnSpPr>
            <p:nvPr/>
          </p:nvCxnSpPr>
          <p:spPr>
            <a:xfrm flipH="1">
              <a:off x="4032141" y="5080637"/>
              <a:ext cx="270364" cy="101445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8" name="직선 연결선 2587"/>
            <p:cNvCxnSpPr>
              <a:stCxn id="2618" idx="7"/>
              <a:endCxn id="2609" idx="2"/>
            </p:cNvCxnSpPr>
            <p:nvPr/>
          </p:nvCxnSpPr>
          <p:spPr>
            <a:xfrm flipH="1">
              <a:off x="4325316" y="4442602"/>
              <a:ext cx="160223" cy="602526"/>
            </a:xfrm>
            <a:prstGeom prst="line">
              <a:avLst/>
            </a:prstGeom>
            <a:ln w="6350">
              <a:solidFill>
                <a:srgbClr val="3333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9" name="직선 연결선 2588"/>
            <p:cNvCxnSpPr>
              <a:stCxn id="2615" idx="7"/>
            </p:cNvCxnSpPr>
            <p:nvPr/>
          </p:nvCxnSpPr>
          <p:spPr>
            <a:xfrm flipH="1">
              <a:off x="3325670" y="4720687"/>
              <a:ext cx="125720" cy="306609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0" name="직선 연결선 2589"/>
            <p:cNvCxnSpPr>
              <a:stCxn id="2602" idx="6"/>
            </p:cNvCxnSpPr>
            <p:nvPr/>
          </p:nvCxnSpPr>
          <p:spPr>
            <a:xfrm flipH="1">
              <a:off x="3447372" y="4706211"/>
              <a:ext cx="569265" cy="4151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1" name="직선 연결선 2590"/>
            <p:cNvCxnSpPr/>
            <p:nvPr/>
          </p:nvCxnSpPr>
          <p:spPr>
            <a:xfrm flipH="1" flipV="1">
              <a:off x="3452216" y="4716174"/>
              <a:ext cx="372783" cy="109297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2" name="직선 연결선 2591"/>
            <p:cNvCxnSpPr>
              <a:stCxn id="2618" idx="6"/>
              <a:endCxn id="2610" idx="3"/>
            </p:cNvCxnSpPr>
            <p:nvPr/>
          </p:nvCxnSpPr>
          <p:spPr>
            <a:xfrm flipH="1">
              <a:off x="4166429" y="4429233"/>
              <a:ext cx="298402" cy="351416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3" name="직선 연결선 2592"/>
            <p:cNvCxnSpPr>
              <a:stCxn id="2614" idx="7"/>
              <a:endCxn id="2600" idx="6"/>
            </p:cNvCxnSpPr>
            <p:nvPr/>
          </p:nvCxnSpPr>
          <p:spPr>
            <a:xfrm flipH="1">
              <a:off x="3673654" y="4390108"/>
              <a:ext cx="463538" cy="467327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4" name="직선 연결선 2593"/>
            <p:cNvCxnSpPr>
              <a:stCxn id="2610" idx="5"/>
              <a:endCxn id="2601" idx="3"/>
            </p:cNvCxnSpPr>
            <p:nvPr/>
          </p:nvCxnSpPr>
          <p:spPr>
            <a:xfrm flipH="1">
              <a:off x="3761938" y="4793429"/>
              <a:ext cx="385835" cy="264284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5" name="직선 연결선 2594"/>
            <p:cNvCxnSpPr>
              <a:stCxn id="2606" idx="0"/>
              <a:endCxn id="2621" idx="7"/>
            </p:cNvCxnSpPr>
            <p:nvPr/>
          </p:nvCxnSpPr>
          <p:spPr>
            <a:xfrm flipH="1">
              <a:off x="3702807" y="5079832"/>
              <a:ext cx="450214" cy="127279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6" name="직선 연결선 2595"/>
            <p:cNvCxnSpPr>
              <a:stCxn id="2603" idx="3"/>
              <a:endCxn id="2615" idx="2"/>
            </p:cNvCxnSpPr>
            <p:nvPr/>
          </p:nvCxnSpPr>
          <p:spPr>
            <a:xfrm flipH="1">
              <a:off x="3469639" y="4608280"/>
              <a:ext cx="372899" cy="83999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7" name="직선 연결선 2596"/>
            <p:cNvCxnSpPr>
              <a:stCxn id="2618" idx="6"/>
            </p:cNvCxnSpPr>
            <p:nvPr/>
          </p:nvCxnSpPr>
          <p:spPr>
            <a:xfrm flipH="1">
              <a:off x="4046459" y="4429233"/>
              <a:ext cx="418372" cy="260882"/>
            </a:xfrm>
            <a:prstGeom prst="line">
              <a:avLst/>
            </a:prstGeom>
            <a:ln w="6350">
              <a:solidFill>
                <a:srgbClr val="66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2" name="타원 2621"/>
          <p:cNvSpPr>
            <a:spLocks noChangeAspect="1"/>
          </p:cNvSpPr>
          <p:nvPr/>
        </p:nvSpPr>
        <p:spPr>
          <a:xfrm rot="8735227">
            <a:off x="4436495" y="3061687"/>
            <a:ext cx="54288" cy="49399"/>
          </a:xfrm>
          <a:prstGeom prst="ellipse">
            <a:avLst/>
          </a:prstGeom>
          <a:solidFill>
            <a:srgbClr val="232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3" name="타원 2622"/>
          <p:cNvSpPr>
            <a:spLocks noChangeAspect="1"/>
          </p:cNvSpPr>
          <p:nvPr/>
        </p:nvSpPr>
        <p:spPr>
          <a:xfrm rot="21228888">
            <a:off x="4503839" y="2480855"/>
            <a:ext cx="65017" cy="61862"/>
          </a:xfrm>
          <a:prstGeom prst="ellipse">
            <a:avLst/>
          </a:prstGeom>
          <a:solidFill>
            <a:srgbClr val="383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24" name="직선 연결선 2623"/>
          <p:cNvCxnSpPr>
            <a:stCxn id="2619" idx="6"/>
            <a:endCxn id="2522" idx="7"/>
          </p:cNvCxnSpPr>
          <p:nvPr/>
        </p:nvCxnSpPr>
        <p:spPr>
          <a:xfrm flipH="1">
            <a:off x="4314870" y="2343588"/>
            <a:ext cx="332741" cy="207834"/>
          </a:xfrm>
          <a:prstGeom prst="line">
            <a:avLst/>
          </a:prstGeom>
          <a:ln w="635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5" name="직선 연결선 2624"/>
          <p:cNvCxnSpPr>
            <a:stCxn id="2622" idx="3"/>
          </p:cNvCxnSpPr>
          <p:nvPr/>
        </p:nvCxnSpPr>
        <p:spPr>
          <a:xfrm flipH="1" flipV="1">
            <a:off x="4271290" y="2638540"/>
            <a:ext cx="198313" cy="422590"/>
          </a:xfrm>
          <a:prstGeom prst="line">
            <a:avLst/>
          </a:prstGeom>
          <a:ln w="635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6" name="직선 연결선 2625"/>
          <p:cNvCxnSpPr>
            <a:endCxn id="2522" idx="4"/>
          </p:cNvCxnSpPr>
          <p:nvPr/>
        </p:nvCxnSpPr>
        <p:spPr>
          <a:xfrm flipH="1" flipV="1">
            <a:off x="4272244" y="2649337"/>
            <a:ext cx="217445" cy="1040510"/>
          </a:xfrm>
          <a:prstGeom prst="line">
            <a:avLst/>
          </a:prstGeom>
          <a:ln w="635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7" name="직선 연결선 2626"/>
          <p:cNvCxnSpPr>
            <a:endCxn id="2622" idx="0"/>
          </p:cNvCxnSpPr>
          <p:nvPr/>
        </p:nvCxnSpPr>
        <p:spPr>
          <a:xfrm flipH="1" flipV="1">
            <a:off x="4477598" y="3106763"/>
            <a:ext cx="164493" cy="458232"/>
          </a:xfrm>
          <a:prstGeom prst="line">
            <a:avLst/>
          </a:prstGeom>
          <a:ln w="635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8" name="직선 연결선 2627"/>
          <p:cNvCxnSpPr>
            <a:stCxn id="2623" idx="4"/>
          </p:cNvCxnSpPr>
          <p:nvPr/>
        </p:nvCxnSpPr>
        <p:spPr>
          <a:xfrm flipH="1">
            <a:off x="4464961" y="2542537"/>
            <a:ext cx="74720" cy="544691"/>
          </a:xfrm>
          <a:prstGeom prst="line">
            <a:avLst/>
          </a:prstGeom>
          <a:ln w="6350">
            <a:solidFill>
              <a:srgbClr val="66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9" name="직선 연결선 2628"/>
          <p:cNvCxnSpPr/>
          <p:nvPr/>
        </p:nvCxnSpPr>
        <p:spPr>
          <a:xfrm flipH="1">
            <a:off x="4550278" y="2231120"/>
            <a:ext cx="692467" cy="251216"/>
          </a:xfrm>
          <a:prstGeom prst="line">
            <a:avLst/>
          </a:prstGeom>
          <a:ln w="6350">
            <a:solidFill>
              <a:srgbClr val="66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1" name="TextBox 2630"/>
          <p:cNvSpPr txBox="1"/>
          <p:nvPr/>
        </p:nvSpPr>
        <p:spPr>
          <a:xfrm>
            <a:off x="2321799" y="2390430"/>
            <a:ext cx="13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대사체 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tagging: </a:t>
            </a:r>
          </a:p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연관도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/</a:t>
            </a:r>
            <a:r>
              <a:rPr lang="ko-KR" altLang="en-US" sz="900" b="1" dirty="0" smtClean="0">
                <a:solidFill>
                  <a:srgbClr val="383CF0"/>
                </a:solidFill>
              </a:rPr>
              <a:t>패턴인식</a:t>
            </a:r>
            <a:endParaRPr lang="ko-KR" altLang="en-US" sz="900" b="1" dirty="0">
              <a:solidFill>
                <a:srgbClr val="383CF0"/>
              </a:solidFill>
            </a:endParaRPr>
          </a:p>
        </p:txBody>
      </p:sp>
      <p:sp>
        <p:nvSpPr>
          <p:cNvPr id="2632" name="TextBox 2631"/>
          <p:cNvSpPr txBox="1"/>
          <p:nvPr/>
        </p:nvSpPr>
        <p:spPr>
          <a:xfrm>
            <a:off x="4177162" y="3822137"/>
            <a:ext cx="182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대사체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-</a:t>
            </a:r>
            <a:r>
              <a:rPr lang="ko-KR" altLang="en-US" sz="900" b="1" dirty="0" smtClean="0">
                <a:solidFill>
                  <a:srgbClr val="383CF0"/>
                </a:solidFill>
              </a:rPr>
              <a:t>기능성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-</a:t>
            </a:r>
            <a:r>
              <a:rPr lang="ko-KR" altLang="en-US" sz="900" b="1" dirty="0" err="1" smtClean="0">
                <a:solidFill>
                  <a:srgbClr val="383CF0"/>
                </a:solidFill>
              </a:rPr>
              <a:t>오믹스</a:t>
            </a:r>
            <a:r>
              <a:rPr lang="ko-KR" altLang="en-US" sz="900" b="1" dirty="0" smtClean="0">
                <a:solidFill>
                  <a:srgbClr val="383CF0"/>
                </a:solidFill>
              </a:rPr>
              <a:t> 네트워크</a:t>
            </a:r>
            <a:endParaRPr lang="en-US" altLang="ko-KR" sz="900" b="1" dirty="0" smtClean="0">
              <a:solidFill>
                <a:srgbClr val="383CF0"/>
              </a:solidFill>
            </a:endParaRPr>
          </a:p>
          <a:p>
            <a:pPr algn="ctr"/>
            <a:r>
              <a:rPr lang="ko-KR" altLang="en-US" sz="900" b="1" dirty="0" smtClean="0">
                <a:solidFill>
                  <a:srgbClr val="383CF0"/>
                </a:solidFill>
              </a:rPr>
              <a:t>상관성</a:t>
            </a:r>
            <a:r>
              <a:rPr lang="en-US" altLang="ko-KR" sz="900" b="1" dirty="0" smtClean="0">
                <a:solidFill>
                  <a:srgbClr val="383CF0"/>
                </a:solidFill>
              </a:rPr>
              <a:t>/</a:t>
            </a:r>
            <a:r>
              <a:rPr lang="ko-KR" altLang="en-US" sz="900" b="1" dirty="0" smtClean="0">
                <a:solidFill>
                  <a:srgbClr val="383CF0"/>
                </a:solidFill>
              </a:rPr>
              <a:t>패턴인식</a:t>
            </a:r>
            <a:endParaRPr lang="ko-KR" altLang="en-US" sz="900" b="1" dirty="0">
              <a:solidFill>
                <a:srgbClr val="383CF0"/>
              </a:solidFill>
            </a:endParaRPr>
          </a:p>
        </p:txBody>
      </p:sp>
      <p:sp>
        <p:nvSpPr>
          <p:cNvPr id="2633" name="TextBox 2632"/>
          <p:cNvSpPr txBox="1"/>
          <p:nvPr/>
        </p:nvSpPr>
        <p:spPr>
          <a:xfrm>
            <a:off x="5062413" y="1196752"/>
            <a:ext cx="998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dirty="0" err="1" smtClean="0"/>
              <a:t>오믹스</a:t>
            </a:r>
            <a:r>
              <a:rPr lang="ko-KR" altLang="en-US" sz="1000" b="1" dirty="0" smtClean="0"/>
              <a:t> 데이터</a:t>
            </a:r>
            <a:endParaRPr lang="ko-KR" altLang="en-US" sz="1000" b="1" dirty="0"/>
          </a:p>
        </p:txBody>
      </p:sp>
      <p:grpSp>
        <p:nvGrpSpPr>
          <p:cNvPr id="167" name="그룹 166"/>
          <p:cNvGrpSpPr/>
          <p:nvPr/>
        </p:nvGrpSpPr>
        <p:grpSpPr>
          <a:xfrm>
            <a:off x="3635896" y="1875699"/>
            <a:ext cx="823461" cy="1040219"/>
            <a:chOff x="165231" y="388610"/>
            <a:chExt cx="823461" cy="1040219"/>
          </a:xfrm>
        </p:grpSpPr>
        <p:grpSp>
          <p:nvGrpSpPr>
            <p:cNvPr id="165" name="그룹 164"/>
            <p:cNvGrpSpPr/>
            <p:nvPr/>
          </p:nvGrpSpPr>
          <p:grpSpPr>
            <a:xfrm>
              <a:off x="165231" y="388610"/>
              <a:ext cx="823461" cy="1040219"/>
              <a:chOff x="165231" y="388610"/>
              <a:chExt cx="823461" cy="1040219"/>
            </a:xfrm>
          </p:grpSpPr>
          <p:sp>
            <p:nvSpPr>
              <p:cNvPr id="163" name="오른쪽으로 구부러진 화살표 162"/>
              <p:cNvSpPr/>
              <p:nvPr/>
            </p:nvSpPr>
            <p:spPr>
              <a:xfrm>
                <a:off x="165231" y="388610"/>
                <a:ext cx="398241" cy="1040219"/>
              </a:xfrm>
              <a:prstGeom prst="curved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왼쪽으로 구부러진 화살표 163"/>
              <p:cNvSpPr/>
              <p:nvPr/>
            </p:nvSpPr>
            <p:spPr>
              <a:xfrm>
                <a:off x="646997" y="388610"/>
                <a:ext cx="341695" cy="1040219"/>
              </a:xfrm>
              <a:prstGeom prst="curved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183663" y="708810"/>
              <a:ext cx="8050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smtClean="0"/>
                <a:t>강화</a:t>
              </a:r>
              <a:r>
                <a:rPr lang="en-US" altLang="ko-KR" sz="1050" b="1" dirty="0" smtClean="0"/>
                <a:t>/</a:t>
              </a:r>
              <a:r>
                <a:rPr lang="ko-KR" altLang="en-US" sz="1050" b="1" dirty="0" smtClean="0"/>
                <a:t>학습</a:t>
              </a:r>
              <a:endParaRPr lang="ko-KR" altLang="en-US" sz="1050" b="1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200653" y="4293096"/>
            <a:ext cx="4192468" cy="2228193"/>
            <a:chOff x="2439828" y="4307489"/>
            <a:chExt cx="4192468" cy="2228193"/>
          </a:xfrm>
        </p:grpSpPr>
        <p:sp>
          <p:nvSpPr>
            <p:cNvPr id="150" name="TextBox 149"/>
            <p:cNvSpPr txBox="1"/>
            <p:nvPr/>
          </p:nvSpPr>
          <p:spPr>
            <a:xfrm>
              <a:off x="5729270" y="4445500"/>
              <a:ext cx="9030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/>
                <a:t>정확도</a:t>
              </a:r>
              <a:endParaRPr lang="ko-KR" altLang="en-US" sz="1000" b="1" dirty="0"/>
            </a:p>
          </p:txBody>
        </p:sp>
        <p:sp>
          <p:nvSpPr>
            <p:cNvPr id="2652" name="TextBox 2651"/>
            <p:cNvSpPr txBox="1"/>
            <p:nvPr/>
          </p:nvSpPr>
          <p:spPr>
            <a:xfrm>
              <a:off x="3883183" y="4434105"/>
              <a:ext cx="5934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대사체</a:t>
              </a:r>
              <a:endParaRPr lang="ko-KR" altLang="en-US" sz="1000" b="1" dirty="0"/>
            </a:p>
          </p:txBody>
        </p:sp>
        <p:sp>
          <p:nvSpPr>
            <p:cNvPr id="2653" name="TextBox 2652"/>
            <p:cNvSpPr txBox="1"/>
            <p:nvPr/>
          </p:nvSpPr>
          <p:spPr>
            <a:xfrm>
              <a:off x="4531255" y="4307489"/>
              <a:ext cx="914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/>
                <a:t>질환 </a:t>
              </a:r>
              <a:endParaRPr lang="en-US" altLang="ko-KR" sz="1000" b="1" dirty="0" smtClean="0"/>
            </a:p>
            <a:p>
              <a:pPr algn="ctr"/>
              <a:r>
                <a:rPr lang="ko-KR" altLang="en-US" sz="1000" b="1" dirty="0" smtClean="0"/>
                <a:t>경로 망</a:t>
              </a:r>
              <a:endParaRPr lang="ko-KR" altLang="en-US" sz="1000" b="1" dirty="0"/>
            </a:p>
          </p:txBody>
        </p:sp>
        <p:sp>
          <p:nvSpPr>
            <p:cNvPr id="2654" name="TextBox 2653"/>
            <p:cNvSpPr txBox="1"/>
            <p:nvPr/>
          </p:nvSpPr>
          <p:spPr>
            <a:xfrm>
              <a:off x="3135162" y="4428414"/>
              <a:ext cx="5934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천연물</a:t>
              </a:r>
              <a:endParaRPr lang="ko-KR" altLang="en-US" sz="10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960069" y="4893768"/>
              <a:ext cx="4203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56%</a:t>
              </a:r>
              <a:endParaRPr lang="ko-KR" altLang="en-US" sz="900" b="1" dirty="0"/>
            </a:p>
          </p:txBody>
        </p:sp>
        <p:sp>
          <p:nvSpPr>
            <p:cNvPr id="2726" name="TextBox 2725"/>
            <p:cNvSpPr txBox="1"/>
            <p:nvPr/>
          </p:nvSpPr>
          <p:spPr>
            <a:xfrm>
              <a:off x="5966430" y="5310188"/>
              <a:ext cx="42030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b="1" dirty="0" smtClean="0"/>
                <a:t>78%</a:t>
              </a:r>
            </a:p>
            <a:p>
              <a:r>
                <a:rPr lang="en-US" altLang="ko-KR" sz="900" b="1" dirty="0" smtClean="0"/>
                <a:t>84%</a:t>
              </a:r>
            </a:p>
            <a:p>
              <a:r>
                <a:rPr lang="en-US" altLang="ko-KR" sz="900" b="1" dirty="0" smtClean="0"/>
                <a:t>92%</a:t>
              </a:r>
              <a:endParaRPr lang="ko-KR" altLang="en-US" sz="9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696309" y="491177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smtClean="0"/>
                <a:t>기초</a:t>
              </a:r>
              <a:endParaRPr lang="ko-KR" altLang="en-US" sz="1050" b="1"/>
            </a:p>
          </p:txBody>
        </p:sp>
        <p:sp>
          <p:nvSpPr>
            <p:cNvPr id="2727" name="TextBox 2726"/>
            <p:cNvSpPr txBox="1"/>
            <p:nvPr/>
          </p:nvSpPr>
          <p:spPr>
            <a:xfrm>
              <a:off x="2439828" y="5376859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smtClean="0"/>
                <a:t>강화학습</a:t>
              </a:r>
              <a:endParaRPr lang="ko-KR" altLang="en-US" sz="1050" b="1" dirty="0"/>
            </a:p>
          </p:txBody>
        </p:sp>
        <p:sp>
          <p:nvSpPr>
            <p:cNvPr id="2728" name="TextBox 2727"/>
            <p:cNvSpPr txBox="1"/>
            <p:nvPr/>
          </p:nvSpPr>
          <p:spPr>
            <a:xfrm>
              <a:off x="2637125" y="6182758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smtClean="0"/>
                <a:t>적용</a:t>
              </a:r>
              <a:endParaRPr lang="ko-KR" altLang="en-US" sz="1050" b="1" dirty="0"/>
            </a:p>
          </p:txBody>
        </p:sp>
        <p:grpSp>
          <p:nvGrpSpPr>
            <p:cNvPr id="797" name="그룹 796"/>
            <p:cNvGrpSpPr/>
            <p:nvPr/>
          </p:nvGrpSpPr>
          <p:grpSpPr>
            <a:xfrm rot="19786315">
              <a:off x="3190418" y="6099323"/>
              <a:ext cx="338407" cy="345879"/>
              <a:chOff x="1722074" y="4371541"/>
              <a:chExt cx="225605" cy="230586"/>
            </a:xfrm>
          </p:grpSpPr>
          <p:sp>
            <p:nvSpPr>
              <p:cNvPr id="798" name="타원 797"/>
              <p:cNvSpPr>
                <a:spLocks noChangeAspect="1"/>
              </p:cNvSpPr>
              <p:nvPr/>
            </p:nvSpPr>
            <p:spPr>
              <a:xfrm>
                <a:off x="1764152" y="4465647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9" name="타원 798"/>
              <p:cNvSpPr>
                <a:spLocks noChangeAspect="1"/>
              </p:cNvSpPr>
              <p:nvPr/>
            </p:nvSpPr>
            <p:spPr>
              <a:xfrm>
                <a:off x="1897116" y="4381929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0" name="타원 799"/>
              <p:cNvSpPr>
                <a:spLocks noChangeAspect="1"/>
              </p:cNvSpPr>
              <p:nvPr/>
            </p:nvSpPr>
            <p:spPr>
              <a:xfrm>
                <a:off x="1895023" y="4445163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1" name="타원 800"/>
              <p:cNvSpPr>
                <a:spLocks noChangeAspect="1"/>
              </p:cNvSpPr>
              <p:nvPr/>
            </p:nvSpPr>
            <p:spPr>
              <a:xfrm>
                <a:off x="1796926" y="4436784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2" name="타원 801"/>
              <p:cNvSpPr>
                <a:spLocks noChangeAspect="1"/>
              </p:cNvSpPr>
              <p:nvPr/>
            </p:nvSpPr>
            <p:spPr>
              <a:xfrm>
                <a:off x="1867502" y="4416300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3" name="타원 802"/>
              <p:cNvSpPr>
                <a:spLocks noChangeAspect="1"/>
              </p:cNvSpPr>
              <p:nvPr/>
            </p:nvSpPr>
            <p:spPr>
              <a:xfrm>
                <a:off x="1833727" y="4464335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4" name="타원 803"/>
              <p:cNvSpPr>
                <a:spLocks noChangeAspect="1"/>
              </p:cNvSpPr>
              <p:nvPr/>
            </p:nvSpPr>
            <p:spPr>
              <a:xfrm>
                <a:off x="1834774" y="4421072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5" name="타원 804"/>
              <p:cNvSpPr>
                <a:spLocks noChangeAspect="1"/>
              </p:cNvSpPr>
              <p:nvPr/>
            </p:nvSpPr>
            <p:spPr>
              <a:xfrm>
                <a:off x="1875587" y="4459294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06" name="그룹 805"/>
              <p:cNvGrpSpPr/>
              <p:nvPr/>
            </p:nvGrpSpPr>
            <p:grpSpPr>
              <a:xfrm rot="10504648">
                <a:off x="1722074" y="4371541"/>
                <a:ext cx="154493" cy="104202"/>
                <a:chOff x="1753211" y="4332910"/>
                <a:chExt cx="154493" cy="104202"/>
              </a:xfrm>
            </p:grpSpPr>
            <p:sp>
              <p:nvSpPr>
                <p:cNvPr id="825" name="타원 824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6" name="타원 825"/>
                <p:cNvSpPr>
                  <a:spLocks noChangeAspect="1"/>
                </p:cNvSpPr>
                <p:nvPr/>
              </p:nvSpPr>
              <p:spPr>
                <a:xfrm>
                  <a:off x="1886175" y="4332910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7" name="타원 826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8" name="타원 827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9" name="타원 828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0" name="타원 829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1" name="타원 830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2" name="타원 831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07" name="그룹 806"/>
              <p:cNvGrpSpPr/>
              <p:nvPr/>
            </p:nvGrpSpPr>
            <p:grpSpPr>
              <a:xfrm rot="1442573">
                <a:off x="1722725" y="4449016"/>
                <a:ext cx="154493" cy="104202"/>
                <a:chOff x="1753211" y="4332910"/>
                <a:chExt cx="154493" cy="104202"/>
              </a:xfrm>
            </p:grpSpPr>
            <p:sp>
              <p:nvSpPr>
                <p:cNvPr id="817" name="타원 816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8" name="타원 817"/>
                <p:cNvSpPr>
                  <a:spLocks noChangeAspect="1"/>
                </p:cNvSpPr>
                <p:nvPr/>
              </p:nvSpPr>
              <p:spPr>
                <a:xfrm>
                  <a:off x="1886175" y="4332910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9" name="타원 818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0" name="타원 819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1" name="타원 820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2" name="타원 821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3" name="타원 822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4" name="타원 823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08" name="그룹 807"/>
              <p:cNvGrpSpPr/>
              <p:nvPr/>
            </p:nvGrpSpPr>
            <p:grpSpPr>
              <a:xfrm rot="8075139">
                <a:off x="1823586" y="4478033"/>
                <a:ext cx="178356" cy="69831"/>
                <a:chOff x="1753211" y="4367281"/>
                <a:chExt cx="178356" cy="69831"/>
              </a:xfrm>
            </p:grpSpPr>
            <p:sp>
              <p:nvSpPr>
                <p:cNvPr id="809" name="타원 808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0" name="타원 809"/>
                <p:cNvSpPr>
                  <a:spLocks noChangeAspect="1"/>
                </p:cNvSpPr>
                <p:nvPr/>
              </p:nvSpPr>
              <p:spPr>
                <a:xfrm>
                  <a:off x="1910038" y="4379733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1" name="타원 810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2" name="타원 811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3" name="타원 812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4" name="타원 813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5" name="타원 814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6" name="타원 815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639" name="타원 2638"/>
            <p:cNvSpPr>
              <a:spLocks noChangeAspect="1"/>
            </p:cNvSpPr>
            <p:nvPr/>
          </p:nvSpPr>
          <p:spPr>
            <a:xfrm rot="660088">
              <a:off x="3340956" y="5042326"/>
              <a:ext cx="77878" cy="774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3" name="직선 연결선 142"/>
            <p:cNvCxnSpPr/>
            <p:nvPr/>
          </p:nvCxnSpPr>
          <p:spPr>
            <a:xfrm>
              <a:off x="3445695" y="5084374"/>
              <a:ext cx="759257" cy="363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0" name="타원 2639"/>
            <p:cNvSpPr>
              <a:spLocks noChangeAspect="1"/>
            </p:cNvSpPr>
            <p:nvPr/>
          </p:nvSpPr>
          <p:spPr>
            <a:xfrm rot="660088">
              <a:off x="4236076" y="4830166"/>
              <a:ext cx="103570" cy="1030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1" name="타원 2640"/>
            <p:cNvSpPr>
              <a:spLocks noChangeAspect="1"/>
            </p:cNvSpPr>
            <p:nvPr/>
          </p:nvSpPr>
          <p:spPr>
            <a:xfrm rot="2102661">
              <a:off x="4293156" y="5033849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42" name="직선 연결선 2641"/>
            <p:cNvCxnSpPr>
              <a:stCxn id="2646" idx="0"/>
            </p:cNvCxnSpPr>
            <p:nvPr/>
          </p:nvCxnSpPr>
          <p:spPr>
            <a:xfrm flipH="1" flipV="1">
              <a:off x="4801699" y="4880246"/>
              <a:ext cx="63010" cy="8647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3" name="타원 2642"/>
            <p:cNvSpPr>
              <a:spLocks noChangeAspect="1"/>
            </p:cNvSpPr>
            <p:nvPr/>
          </p:nvSpPr>
          <p:spPr>
            <a:xfrm rot="2102661">
              <a:off x="4245181" y="5191390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4" name="타원 2643"/>
            <p:cNvSpPr>
              <a:spLocks noChangeAspect="1"/>
            </p:cNvSpPr>
            <p:nvPr/>
          </p:nvSpPr>
          <p:spPr>
            <a:xfrm rot="8735227">
              <a:off x="4174975" y="5060272"/>
              <a:ext cx="54672" cy="55676"/>
            </a:xfrm>
            <a:prstGeom prst="ellipse">
              <a:avLst/>
            </a:prstGeom>
            <a:solidFill>
              <a:srgbClr val="7030A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5" name="타원 2644"/>
            <p:cNvSpPr>
              <a:spLocks noChangeAspect="1"/>
            </p:cNvSpPr>
            <p:nvPr/>
          </p:nvSpPr>
          <p:spPr>
            <a:xfrm rot="660088">
              <a:off x="4741831" y="4809209"/>
              <a:ext cx="77878" cy="774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6" name="타원 2645"/>
            <p:cNvSpPr>
              <a:spLocks noChangeAspect="1"/>
            </p:cNvSpPr>
            <p:nvPr/>
          </p:nvSpPr>
          <p:spPr>
            <a:xfrm>
              <a:off x="4774283" y="4966724"/>
              <a:ext cx="180850" cy="172071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" b="1" dirty="0">
                <a:solidFill>
                  <a:srgbClr val="000000"/>
                </a:solidFill>
              </a:endParaRPr>
            </a:p>
          </p:txBody>
        </p:sp>
        <p:sp>
          <p:nvSpPr>
            <p:cNvPr id="2647" name="타원 2646"/>
            <p:cNvSpPr>
              <a:spLocks noChangeAspect="1"/>
            </p:cNvSpPr>
            <p:nvPr/>
          </p:nvSpPr>
          <p:spPr>
            <a:xfrm rot="8735227">
              <a:off x="4710076" y="5174239"/>
              <a:ext cx="97596" cy="96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48" name="직선 연결선 2647"/>
            <p:cNvCxnSpPr/>
            <p:nvPr/>
          </p:nvCxnSpPr>
          <p:spPr>
            <a:xfrm flipV="1">
              <a:off x="4785253" y="5081065"/>
              <a:ext cx="95901" cy="11361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9" name="직선 연결선 2648"/>
            <p:cNvCxnSpPr>
              <a:endCxn id="2640" idx="4"/>
            </p:cNvCxnSpPr>
            <p:nvPr/>
          </p:nvCxnSpPr>
          <p:spPr>
            <a:xfrm flipV="1">
              <a:off x="4192138" y="4932266"/>
              <a:ext cx="85891" cy="1347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0" name="타원 2649"/>
            <p:cNvSpPr>
              <a:spLocks noChangeAspect="1"/>
            </p:cNvSpPr>
            <p:nvPr/>
          </p:nvSpPr>
          <p:spPr>
            <a:xfrm rot="660088">
              <a:off x="4961603" y="5118148"/>
              <a:ext cx="103570" cy="1030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51" name="직선 연결선 2650"/>
            <p:cNvCxnSpPr>
              <a:stCxn id="2647" idx="1"/>
            </p:cNvCxnSpPr>
            <p:nvPr/>
          </p:nvCxnSpPr>
          <p:spPr>
            <a:xfrm flipV="1">
              <a:off x="4806613" y="5177032"/>
              <a:ext cx="167547" cy="5406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5" name="타원 2654"/>
            <p:cNvSpPr>
              <a:spLocks noChangeAspect="1"/>
            </p:cNvSpPr>
            <p:nvPr/>
          </p:nvSpPr>
          <p:spPr>
            <a:xfrm rot="660088">
              <a:off x="3337676" y="5474374"/>
              <a:ext cx="77878" cy="774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6" name="타원 2655"/>
            <p:cNvSpPr>
              <a:spLocks noChangeAspect="1"/>
            </p:cNvSpPr>
            <p:nvPr/>
          </p:nvSpPr>
          <p:spPr>
            <a:xfrm rot="660088">
              <a:off x="3343758" y="5582386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7" name="타원 2656"/>
            <p:cNvSpPr>
              <a:spLocks noChangeAspect="1"/>
            </p:cNvSpPr>
            <p:nvPr/>
          </p:nvSpPr>
          <p:spPr>
            <a:xfrm rot="660088">
              <a:off x="3343758" y="5684735"/>
              <a:ext cx="77878" cy="77480"/>
            </a:xfrm>
            <a:prstGeom prst="ellipse">
              <a:avLst/>
            </a:prstGeom>
            <a:solidFill>
              <a:srgbClr val="2328E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8" name="타원 2657"/>
            <p:cNvSpPr>
              <a:spLocks noChangeAspect="1"/>
            </p:cNvSpPr>
            <p:nvPr/>
          </p:nvSpPr>
          <p:spPr>
            <a:xfrm rot="660088">
              <a:off x="3342332" y="5798410"/>
              <a:ext cx="77878" cy="77480"/>
            </a:xfrm>
            <a:prstGeom prst="ellipse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9" name="타원 2658"/>
            <p:cNvSpPr>
              <a:spLocks noChangeAspect="1"/>
            </p:cNvSpPr>
            <p:nvPr/>
          </p:nvSpPr>
          <p:spPr>
            <a:xfrm rot="660088">
              <a:off x="4178076" y="5428568"/>
              <a:ext cx="103570" cy="1030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0" name="타원 2659"/>
            <p:cNvSpPr>
              <a:spLocks noChangeAspect="1"/>
            </p:cNvSpPr>
            <p:nvPr/>
          </p:nvSpPr>
          <p:spPr>
            <a:xfrm rot="2102661">
              <a:off x="4235155" y="5632252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1" name="타원 2660"/>
            <p:cNvSpPr>
              <a:spLocks noChangeAspect="1"/>
            </p:cNvSpPr>
            <p:nvPr/>
          </p:nvSpPr>
          <p:spPr>
            <a:xfrm rot="2102661">
              <a:off x="4187181" y="5789792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2" name="타원 2661"/>
            <p:cNvSpPr>
              <a:spLocks noChangeAspect="1"/>
            </p:cNvSpPr>
            <p:nvPr/>
          </p:nvSpPr>
          <p:spPr>
            <a:xfrm rot="8735227">
              <a:off x="4116975" y="5658674"/>
              <a:ext cx="54672" cy="55676"/>
            </a:xfrm>
            <a:prstGeom prst="ellipse">
              <a:avLst/>
            </a:prstGeom>
            <a:solidFill>
              <a:srgbClr val="7030A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3" name="타원 2662"/>
            <p:cNvSpPr>
              <a:spLocks noChangeAspect="1"/>
            </p:cNvSpPr>
            <p:nvPr/>
          </p:nvSpPr>
          <p:spPr>
            <a:xfrm>
              <a:off x="4334397" y="5715799"/>
              <a:ext cx="24220" cy="23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4" name="타원 2663"/>
            <p:cNvSpPr>
              <a:spLocks noChangeAspect="1"/>
            </p:cNvSpPr>
            <p:nvPr/>
          </p:nvSpPr>
          <p:spPr>
            <a:xfrm rot="10267712">
              <a:off x="4293195" y="5846198"/>
              <a:ext cx="24220" cy="230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5" name="타원 2664"/>
            <p:cNvSpPr>
              <a:spLocks noChangeAspect="1"/>
            </p:cNvSpPr>
            <p:nvPr/>
          </p:nvSpPr>
          <p:spPr>
            <a:xfrm rot="12040330">
              <a:off x="4251940" y="5677411"/>
              <a:ext cx="24220" cy="23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6" name="타원 2665"/>
            <p:cNvSpPr>
              <a:spLocks noChangeAspect="1"/>
            </p:cNvSpPr>
            <p:nvPr/>
          </p:nvSpPr>
          <p:spPr>
            <a:xfrm rot="12040330">
              <a:off x="4163608" y="5760331"/>
              <a:ext cx="24220" cy="23045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7" name="타원 2666"/>
            <p:cNvSpPr>
              <a:spLocks noChangeAspect="1"/>
            </p:cNvSpPr>
            <p:nvPr/>
          </p:nvSpPr>
          <p:spPr>
            <a:xfrm rot="13593854">
              <a:off x="4128949" y="5563768"/>
              <a:ext cx="24221" cy="2304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8" name="타원 2667"/>
            <p:cNvSpPr>
              <a:spLocks noChangeAspect="1"/>
            </p:cNvSpPr>
            <p:nvPr/>
          </p:nvSpPr>
          <p:spPr>
            <a:xfrm rot="12040330">
              <a:off x="4167447" y="5605432"/>
              <a:ext cx="24220" cy="23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776" y="5419631"/>
              <a:ext cx="826528" cy="51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17" name="직선 연결선 2716"/>
            <p:cNvCxnSpPr/>
            <p:nvPr/>
          </p:nvCxnSpPr>
          <p:spPr>
            <a:xfrm>
              <a:off x="3431438" y="5517364"/>
              <a:ext cx="759257" cy="363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8" name="직선 연결선 2717"/>
            <p:cNvCxnSpPr/>
            <p:nvPr/>
          </p:nvCxnSpPr>
          <p:spPr>
            <a:xfrm>
              <a:off x="3416691" y="5626222"/>
              <a:ext cx="759257" cy="363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9" name="직선 연결선 2718"/>
            <p:cNvCxnSpPr/>
            <p:nvPr/>
          </p:nvCxnSpPr>
          <p:spPr>
            <a:xfrm>
              <a:off x="3426581" y="5712013"/>
              <a:ext cx="690234" cy="363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0" name="직선 연결선 2719"/>
            <p:cNvCxnSpPr/>
            <p:nvPr/>
          </p:nvCxnSpPr>
          <p:spPr>
            <a:xfrm>
              <a:off x="3407943" y="5824609"/>
              <a:ext cx="835183" cy="363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1" name="직선 연결선 2720"/>
            <p:cNvCxnSpPr>
              <a:endCxn id="2659" idx="3"/>
            </p:cNvCxnSpPr>
            <p:nvPr/>
          </p:nvCxnSpPr>
          <p:spPr>
            <a:xfrm flipV="1">
              <a:off x="3470121" y="5508866"/>
              <a:ext cx="716843" cy="32465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2" name="직선 연결선 2721"/>
            <p:cNvCxnSpPr>
              <a:stCxn id="2656" idx="6"/>
              <a:endCxn id="2661" idx="2"/>
            </p:cNvCxnSpPr>
            <p:nvPr/>
          </p:nvCxnSpPr>
          <p:spPr>
            <a:xfrm>
              <a:off x="3420921" y="5628557"/>
              <a:ext cx="773318" cy="17761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3" name="직선 연결선 2722"/>
            <p:cNvCxnSpPr>
              <a:endCxn id="2667" idx="2"/>
            </p:cNvCxnSpPr>
            <p:nvPr/>
          </p:nvCxnSpPr>
          <p:spPr>
            <a:xfrm flipV="1">
              <a:off x="3370992" y="5584084"/>
              <a:ext cx="778394" cy="17271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4" name="직선 연결선 2723"/>
            <p:cNvCxnSpPr>
              <a:endCxn id="2661" idx="1"/>
            </p:cNvCxnSpPr>
            <p:nvPr/>
          </p:nvCxnSpPr>
          <p:spPr>
            <a:xfrm flipH="1">
              <a:off x="4219306" y="5688932"/>
              <a:ext cx="43342" cy="10136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5" name="직선 연결선 2724"/>
            <p:cNvCxnSpPr>
              <a:endCxn id="2660" idx="1"/>
            </p:cNvCxnSpPr>
            <p:nvPr/>
          </p:nvCxnSpPr>
          <p:spPr>
            <a:xfrm>
              <a:off x="4255978" y="5528413"/>
              <a:ext cx="11302" cy="10434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7" name="그룹 1806"/>
            <p:cNvGrpSpPr/>
            <p:nvPr/>
          </p:nvGrpSpPr>
          <p:grpSpPr>
            <a:xfrm rot="19786315">
              <a:off x="3215831" y="6189803"/>
              <a:ext cx="338407" cy="345879"/>
              <a:chOff x="1722074" y="4371541"/>
              <a:chExt cx="225605" cy="230586"/>
            </a:xfrm>
          </p:grpSpPr>
          <p:sp>
            <p:nvSpPr>
              <p:cNvPr id="2523" name="타원 2522"/>
              <p:cNvSpPr>
                <a:spLocks noChangeAspect="1"/>
              </p:cNvSpPr>
              <p:nvPr/>
            </p:nvSpPr>
            <p:spPr>
              <a:xfrm>
                <a:off x="1764152" y="4465647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4" name="타원 2523"/>
              <p:cNvSpPr>
                <a:spLocks noChangeAspect="1"/>
              </p:cNvSpPr>
              <p:nvPr/>
            </p:nvSpPr>
            <p:spPr>
              <a:xfrm>
                <a:off x="1897116" y="4381929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5" name="타원 2524"/>
              <p:cNvSpPr>
                <a:spLocks noChangeAspect="1"/>
              </p:cNvSpPr>
              <p:nvPr/>
            </p:nvSpPr>
            <p:spPr>
              <a:xfrm>
                <a:off x="1895023" y="4445163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6" name="타원 2525"/>
              <p:cNvSpPr>
                <a:spLocks noChangeAspect="1"/>
              </p:cNvSpPr>
              <p:nvPr/>
            </p:nvSpPr>
            <p:spPr>
              <a:xfrm>
                <a:off x="1796926" y="4436784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7" name="타원 2526"/>
              <p:cNvSpPr>
                <a:spLocks noChangeAspect="1"/>
              </p:cNvSpPr>
              <p:nvPr/>
            </p:nvSpPr>
            <p:spPr>
              <a:xfrm>
                <a:off x="1867502" y="4416300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8" name="타원 2527"/>
              <p:cNvSpPr>
                <a:spLocks noChangeAspect="1"/>
              </p:cNvSpPr>
              <p:nvPr/>
            </p:nvSpPr>
            <p:spPr>
              <a:xfrm>
                <a:off x="1833727" y="4464335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0" name="타원 2629"/>
              <p:cNvSpPr>
                <a:spLocks noChangeAspect="1"/>
              </p:cNvSpPr>
              <p:nvPr/>
            </p:nvSpPr>
            <p:spPr>
              <a:xfrm>
                <a:off x="1834774" y="4421072"/>
                <a:ext cx="21529" cy="20484"/>
              </a:xfrm>
              <a:prstGeom prst="ellipse">
                <a:avLst/>
              </a:prstGeom>
              <a:solidFill>
                <a:srgbClr val="232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4" name="타원 2633"/>
              <p:cNvSpPr>
                <a:spLocks noChangeAspect="1"/>
              </p:cNvSpPr>
              <p:nvPr/>
            </p:nvSpPr>
            <p:spPr>
              <a:xfrm>
                <a:off x="1875587" y="4459294"/>
                <a:ext cx="21529" cy="204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35" name="그룹 2634"/>
              <p:cNvGrpSpPr/>
              <p:nvPr/>
            </p:nvGrpSpPr>
            <p:grpSpPr>
              <a:xfrm rot="10504648">
                <a:off x="1722074" y="4371541"/>
                <a:ext cx="154493" cy="104202"/>
                <a:chOff x="1753211" y="4332910"/>
                <a:chExt cx="154493" cy="104202"/>
              </a:xfrm>
            </p:grpSpPr>
            <p:sp>
              <p:nvSpPr>
                <p:cNvPr id="2684" name="타원 2683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5" name="타원 2684"/>
                <p:cNvSpPr>
                  <a:spLocks noChangeAspect="1"/>
                </p:cNvSpPr>
                <p:nvPr/>
              </p:nvSpPr>
              <p:spPr>
                <a:xfrm>
                  <a:off x="1886175" y="4332910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6" name="타원 2685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7" name="타원 2686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8" name="타원 2687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9" name="타원 2688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90" name="타원 2689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91" name="타원 2690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36" name="그룹 2635"/>
              <p:cNvGrpSpPr/>
              <p:nvPr/>
            </p:nvGrpSpPr>
            <p:grpSpPr>
              <a:xfrm rot="1442573">
                <a:off x="1722725" y="4449016"/>
                <a:ext cx="154493" cy="104202"/>
                <a:chOff x="1753211" y="4332910"/>
                <a:chExt cx="154493" cy="104202"/>
              </a:xfrm>
            </p:grpSpPr>
            <p:sp>
              <p:nvSpPr>
                <p:cNvPr id="2676" name="타원 2675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7" name="타원 2676"/>
                <p:cNvSpPr>
                  <a:spLocks noChangeAspect="1"/>
                </p:cNvSpPr>
                <p:nvPr/>
              </p:nvSpPr>
              <p:spPr>
                <a:xfrm>
                  <a:off x="1886175" y="4332910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8" name="타원 2677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9" name="타원 2678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0" name="타원 2679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1" name="타원 2680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2" name="타원 2681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83" name="타원 2682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37" name="그룹 2636"/>
              <p:cNvGrpSpPr/>
              <p:nvPr/>
            </p:nvGrpSpPr>
            <p:grpSpPr>
              <a:xfrm rot="8075139">
                <a:off x="1823586" y="4478033"/>
                <a:ext cx="178356" cy="69831"/>
                <a:chOff x="1753211" y="4367281"/>
                <a:chExt cx="178356" cy="69831"/>
              </a:xfrm>
            </p:grpSpPr>
            <p:sp>
              <p:nvSpPr>
                <p:cNvPr id="2638" name="타원 2637"/>
                <p:cNvSpPr>
                  <a:spLocks noChangeAspect="1"/>
                </p:cNvSpPr>
                <p:nvPr/>
              </p:nvSpPr>
              <p:spPr>
                <a:xfrm>
                  <a:off x="1753211" y="4416628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69" name="타원 2668"/>
                <p:cNvSpPr>
                  <a:spLocks noChangeAspect="1"/>
                </p:cNvSpPr>
                <p:nvPr/>
              </p:nvSpPr>
              <p:spPr>
                <a:xfrm>
                  <a:off x="1910038" y="4379733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0" name="타원 2669"/>
                <p:cNvSpPr>
                  <a:spLocks noChangeAspect="1"/>
                </p:cNvSpPr>
                <p:nvPr/>
              </p:nvSpPr>
              <p:spPr>
                <a:xfrm>
                  <a:off x="1884082" y="4396144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1" name="타원 2670"/>
                <p:cNvSpPr>
                  <a:spLocks noChangeAspect="1"/>
                </p:cNvSpPr>
                <p:nvPr/>
              </p:nvSpPr>
              <p:spPr>
                <a:xfrm>
                  <a:off x="1785985" y="438776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2" name="타원 2671"/>
                <p:cNvSpPr>
                  <a:spLocks noChangeAspect="1"/>
                </p:cNvSpPr>
                <p:nvPr/>
              </p:nvSpPr>
              <p:spPr>
                <a:xfrm>
                  <a:off x="1856561" y="4367281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3" name="타원 2672"/>
                <p:cNvSpPr>
                  <a:spLocks noChangeAspect="1"/>
                </p:cNvSpPr>
                <p:nvPr/>
              </p:nvSpPr>
              <p:spPr>
                <a:xfrm>
                  <a:off x="1822786" y="4415316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4" name="타원 2673"/>
                <p:cNvSpPr>
                  <a:spLocks noChangeAspect="1"/>
                </p:cNvSpPr>
                <p:nvPr/>
              </p:nvSpPr>
              <p:spPr>
                <a:xfrm>
                  <a:off x="1823833" y="4372053"/>
                  <a:ext cx="21529" cy="20484"/>
                </a:xfrm>
                <a:prstGeom prst="ellipse">
                  <a:avLst/>
                </a:prstGeom>
                <a:solidFill>
                  <a:srgbClr val="2328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75" name="타원 2674"/>
                <p:cNvSpPr>
                  <a:spLocks noChangeAspect="1"/>
                </p:cNvSpPr>
                <p:nvPr/>
              </p:nvSpPr>
              <p:spPr>
                <a:xfrm>
                  <a:off x="1864646" y="4410275"/>
                  <a:ext cx="21529" cy="2048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692" name="타원 2691"/>
            <p:cNvSpPr>
              <a:spLocks noChangeAspect="1"/>
            </p:cNvSpPr>
            <p:nvPr/>
          </p:nvSpPr>
          <p:spPr>
            <a:xfrm rot="660088">
              <a:off x="3337756" y="4923377"/>
              <a:ext cx="77878" cy="77480"/>
            </a:xfrm>
            <a:prstGeom prst="ellipse">
              <a:avLst/>
            </a:prstGeom>
            <a:solidFill>
              <a:srgbClr val="232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93" name="직선 연결선 2692"/>
            <p:cNvCxnSpPr>
              <a:stCxn id="2640" idx="3"/>
            </p:cNvCxnSpPr>
            <p:nvPr/>
          </p:nvCxnSpPr>
          <p:spPr>
            <a:xfrm flipH="1">
              <a:off x="3416692" y="4910464"/>
              <a:ext cx="828271" cy="51653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4" name="직선 연결선 2693"/>
            <p:cNvCxnSpPr>
              <a:stCxn id="2644" idx="4"/>
            </p:cNvCxnSpPr>
            <p:nvPr/>
          </p:nvCxnSpPr>
          <p:spPr>
            <a:xfrm flipH="1" flipV="1">
              <a:off x="3402618" y="4986663"/>
              <a:ext cx="783960" cy="78481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5" name="직선 연결선 2694"/>
            <p:cNvCxnSpPr>
              <a:stCxn id="2666" idx="4"/>
            </p:cNvCxnSpPr>
            <p:nvPr/>
          </p:nvCxnSpPr>
          <p:spPr>
            <a:xfrm flipH="1" flipV="1">
              <a:off x="3422232" y="5538436"/>
              <a:ext cx="757554" cy="222637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" name="직선 연결선 2695"/>
            <p:cNvCxnSpPr>
              <a:stCxn id="2662" idx="6"/>
              <a:endCxn id="2658" idx="7"/>
            </p:cNvCxnSpPr>
            <p:nvPr/>
          </p:nvCxnSpPr>
          <p:spPr>
            <a:xfrm flipH="1">
              <a:off x="3413527" y="5701961"/>
              <a:ext cx="708232" cy="113554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7" name="직선 연결선 2696"/>
            <p:cNvCxnSpPr>
              <a:endCxn id="2657" idx="6"/>
            </p:cNvCxnSpPr>
            <p:nvPr/>
          </p:nvCxnSpPr>
          <p:spPr>
            <a:xfrm flipH="1" flipV="1">
              <a:off x="3420920" y="5730906"/>
              <a:ext cx="911175" cy="7938"/>
            </a:xfrm>
            <a:prstGeom prst="line">
              <a:avLst/>
            </a:prstGeom>
            <a:ln w="6350">
              <a:solidFill>
                <a:srgbClr val="CC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71255" y="3424606"/>
            <a:ext cx="3724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개별적인 성분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단백질 </a:t>
            </a:r>
            <a:r>
              <a:rPr lang="ko-KR" altLang="en-US" sz="1200" dirty="0" err="1" smtClean="0"/>
              <a:t>전사체의</a:t>
            </a:r>
            <a:endParaRPr lang="en-US" altLang="ko-KR" sz="1200" dirty="0" smtClean="0"/>
          </a:p>
          <a:p>
            <a:r>
              <a:rPr lang="ko-KR" altLang="en-US" sz="1200" dirty="0" smtClean="0"/>
              <a:t>   기능을 알기는 불가능함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/>
              <a:t>빅데이터화하여</a:t>
            </a:r>
            <a:r>
              <a:rPr lang="ko-KR" altLang="en-US" sz="1200" dirty="0" smtClean="0"/>
              <a:t> 상호 연관성과 패턴인식화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인공지능기반 강화학습으로 인체모사를 </a:t>
            </a:r>
            <a:r>
              <a:rPr lang="ko-KR" altLang="en-US" sz="1200" dirty="0" err="1" smtClean="0"/>
              <a:t>할수있는질환경로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molecular network </a:t>
            </a:r>
            <a:r>
              <a:rPr lang="ko-KR" altLang="en-US" sz="1200" dirty="0" smtClean="0"/>
              <a:t>구축</a:t>
            </a:r>
            <a:endParaRPr lang="en-US" altLang="ko-KR" sz="1200" dirty="0" smtClean="0"/>
          </a:p>
        </p:txBody>
      </p:sp>
      <p:pic>
        <p:nvPicPr>
          <p:cNvPr id="2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8" y="5461714"/>
            <a:ext cx="1062167" cy="77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7" y="5429406"/>
            <a:ext cx="730333" cy="8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7800" y="4924347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Metabolite </a:t>
            </a:r>
          </a:p>
          <a:p>
            <a:r>
              <a:rPr lang="en-US" altLang="ko-KR" sz="1000" b="1" dirty="0" smtClean="0"/>
              <a:t>network</a:t>
            </a:r>
            <a:endParaRPr lang="ko-KR" altLang="en-US" sz="1000" b="1" dirty="0"/>
          </a:p>
        </p:txBody>
      </p:sp>
      <p:sp>
        <p:nvSpPr>
          <p:cNvPr id="2700" name="TextBox 2699"/>
          <p:cNvSpPr txBox="1"/>
          <p:nvPr/>
        </p:nvSpPr>
        <p:spPr>
          <a:xfrm>
            <a:off x="1808651" y="494065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Proteome</a:t>
            </a:r>
          </a:p>
          <a:p>
            <a:r>
              <a:rPr lang="en-US" altLang="ko-KR" sz="1000" b="1" dirty="0" smtClean="0"/>
              <a:t>network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7362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1168</Words>
  <Application>Microsoft Office PowerPoint</Application>
  <PresentationFormat>화면 슬라이드 쇼(4:3)</PresentationFormat>
  <Paragraphs>437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천연물 농산업 바이오 클라우드 사업</vt:lpstr>
      <vt:lpstr>PowerPoint 프레젠테이션</vt:lpstr>
      <vt:lpstr>전통적 천연물·농산물 성분/효능 탐색</vt:lpstr>
      <vt:lpstr>인공지능 인체모사 시스템 기반 식·의약 소재 개발</vt:lpstr>
      <vt:lpstr>인공지능 인체모사 시스템 기반 식·의약 소재 개발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최용수</dc:creator>
  <cp:lastModifiedBy>최용수</cp:lastModifiedBy>
  <cp:revision>170</cp:revision>
  <dcterms:created xsi:type="dcterms:W3CDTF">2016-11-23T13:52:11Z</dcterms:created>
  <dcterms:modified xsi:type="dcterms:W3CDTF">2017-01-02T05:12:03Z</dcterms:modified>
</cp:coreProperties>
</file>