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67" r:id="rId2"/>
    <p:sldId id="310" r:id="rId3"/>
    <p:sldId id="317" r:id="rId4"/>
    <p:sldId id="320" r:id="rId5"/>
    <p:sldId id="313" r:id="rId6"/>
    <p:sldId id="342" r:id="rId7"/>
    <p:sldId id="346" r:id="rId8"/>
    <p:sldId id="276" r:id="rId9"/>
    <p:sldId id="274" r:id="rId10"/>
    <p:sldId id="368" r:id="rId11"/>
    <p:sldId id="301" r:id="rId12"/>
    <p:sldId id="303" r:id="rId13"/>
    <p:sldId id="261" r:id="rId14"/>
    <p:sldId id="351" r:id="rId15"/>
    <p:sldId id="350" r:id="rId16"/>
    <p:sldId id="379" r:id="rId17"/>
    <p:sldId id="305" r:id="rId18"/>
    <p:sldId id="324" r:id="rId19"/>
    <p:sldId id="307" r:id="rId20"/>
    <p:sldId id="325" r:id="rId21"/>
    <p:sldId id="371" r:id="rId22"/>
    <p:sldId id="330" r:id="rId23"/>
    <p:sldId id="326" r:id="rId24"/>
    <p:sldId id="328" r:id="rId25"/>
    <p:sldId id="329" r:id="rId26"/>
    <p:sldId id="331" r:id="rId27"/>
    <p:sldId id="338" r:id="rId28"/>
    <p:sldId id="369" r:id="rId29"/>
    <p:sldId id="353" r:id="rId30"/>
    <p:sldId id="352" r:id="rId31"/>
    <p:sldId id="337" r:id="rId32"/>
    <p:sldId id="365" r:id="rId33"/>
    <p:sldId id="374" r:id="rId34"/>
    <p:sldId id="376" r:id="rId35"/>
    <p:sldId id="377" r:id="rId36"/>
    <p:sldId id="378" r:id="rId37"/>
    <p:sldId id="375" r:id="rId38"/>
    <p:sldId id="347" r:id="rId39"/>
    <p:sldId id="344" r:id="rId4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F1FF"/>
    <a:srgbClr val="69FF69"/>
    <a:srgbClr val="00CC00"/>
    <a:srgbClr val="EA7500"/>
    <a:srgbClr val="E8E8F3"/>
    <a:srgbClr val="6CA62C"/>
    <a:srgbClr val="FFDB69"/>
    <a:srgbClr val="CDCDE6"/>
    <a:srgbClr val="E8E8E6"/>
    <a:srgbClr val="BBB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0808" autoAdjust="0"/>
  </p:normalViewPr>
  <p:slideViewPr>
    <p:cSldViewPr snapToGrid="0">
      <p:cViewPr varScale="1">
        <p:scale>
          <a:sx n="117" d="100"/>
          <a:sy n="117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458"/>
    </p:cViewPr>
  </p:sorterViewPr>
  <p:notesViewPr>
    <p:cSldViewPr snapToGrid="0">
      <p:cViewPr varScale="1">
        <p:scale>
          <a:sx n="89" d="100"/>
          <a:sy n="89" d="100"/>
        </p:scale>
        <p:origin x="31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4FA2D-DF17-4B58-8C7E-00E76B0BB6BD}" type="datetimeFigureOut">
              <a:rPr lang="ko-KR" altLang="en-US" smtClean="0"/>
              <a:t>2017-01-12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3AA15-25A0-4C5A-84C7-A81EE1F892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8334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Comments on 2017-01-11</a:t>
            </a:r>
          </a:p>
          <a:p>
            <a:endParaRPr lang="en-US" altLang="ko-KR" dirty="0" smtClean="0"/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Kist </a:t>
            </a:r>
            <a:r>
              <a:rPr lang="ko-KR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현황</a:t>
            </a:r>
            <a:r>
              <a:rPr lang="ko-KR" altLang="en-US" smtClean="0"/>
              <a:t/>
            </a:r>
            <a:br>
              <a:rPr lang="ko-KR" altLang="en-US" smtClean="0"/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 양에 대한 정량적인 감을 전달할 필요 </a:t>
            </a:r>
            <a:r>
              <a:rPr lang="ko-KR" altLang="en-US" smtClean="0"/>
              <a:t/>
            </a:r>
            <a:br>
              <a:rPr lang="ko-KR" altLang="en-US" smtClean="0"/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 용량의 전체 양에 대한 감각이 필요</a:t>
            </a:r>
            <a:r>
              <a:rPr lang="ko-KR" altLang="en-US" smtClean="0"/>
              <a:t/>
            </a:r>
            <a:br>
              <a:rPr lang="ko-KR" altLang="en-US" smtClean="0"/>
            </a:br>
            <a:r>
              <a:rPr lang="ko-KR" altLang="en-US" smtClean="0"/>
              <a:t/>
            </a:r>
            <a:br>
              <a:rPr lang="ko-KR" altLang="en-US" smtClean="0"/>
            </a:br>
            <a:r>
              <a:rPr lang="ko-KR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도전과제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data </a:t>
            </a:r>
            <a:r>
              <a:rPr lang="ko-KR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보안의 문제에 대한 언급없음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mtClean="0"/>
              <a:t/>
            </a:r>
            <a:br>
              <a:rPr lang="ko-KR" altLang="en-US" smtClean="0"/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 입력의 편의성 등</a:t>
            </a:r>
            <a:r>
              <a:rPr lang="ko-KR" altLang="en-US" smtClean="0"/>
              <a:t/>
            </a:r>
            <a:br>
              <a:rPr lang="ko-KR" altLang="en-US" smtClean="0"/>
            </a:br>
            <a:r>
              <a:rPr lang="ko-KR" altLang="en-US" smtClean="0"/>
              <a:t/>
            </a:r>
            <a:br>
              <a:rPr lang="ko-KR" altLang="en-US" smtClean="0"/>
            </a:br>
            <a:r>
              <a:rPr lang="ko-KR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외부데이터가 대부분 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mtClean="0"/>
              <a:t/>
            </a:r>
            <a:br>
              <a:rPr lang="ko-KR" altLang="en-US" smtClean="0"/>
            </a:br>
            <a:r>
              <a:rPr lang="ko-KR" altLang="en-US" smtClean="0"/>
              <a:t/>
            </a:r>
            <a:br>
              <a:rPr lang="ko-KR" altLang="en-US" smtClean="0"/>
            </a:br>
            <a:r>
              <a:rPr lang="ko-KR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비정형 데이터</a:t>
            </a:r>
            <a:r>
              <a:rPr lang="ko-KR" altLang="en-US" smtClean="0"/>
              <a:t/>
            </a:r>
            <a:br>
              <a:rPr lang="ko-KR" altLang="en-US" smtClean="0"/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정형화 된다는 것의 좋은 예가 있어야 겠다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mtClean="0"/>
              <a:t/>
            </a:r>
            <a:br>
              <a:rPr lang="ko-KR" altLang="en-US" smtClean="0"/>
            </a:br>
            <a:r>
              <a:rPr lang="ko-KR" altLang="en-US" smtClean="0"/>
              <a:t/>
            </a:r>
            <a:br>
              <a:rPr lang="ko-KR" altLang="en-US" smtClean="0"/>
            </a:br>
            <a:r>
              <a:rPr lang="ko-KR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시범사업의 대표성</a:t>
            </a:r>
            <a:r>
              <a:rPr lang="ko-KR" altLang="en-US" smtClean="0"/>
              <a:t/>
            </a:r>
            <a:br>
              <a:rPr lang="ko-KR" altLang="en-US" smtClean="0"/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대표적인 예로서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mtClean="0"/>
              <a:t/>
            </a:r>
            <a:br>
              <a:rPr lang="ko-KR" altLang="en-US" smtClean="0"/>
            </a:br>
            <a:r>
              <a:rPr lang="ko-KR" altLang="en-US" smtClean="0"/>
              <a:t/>
            </a:r>
            <a:br>
              <a:rPr lang="ko-KR" altLang="en-US" smtClean="0"/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driven research</a:t>
            </a:r>
            <a:r>
              <a:rPr lang="ko-KR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좋은 예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3AA15-25A0-4C5A-84C7-A81EE1F8928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8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314" name="Picture 2" descr="03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1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5650" y="1700215"/>
            <a:ext cx="7772400" cy="1470025"/>
          </a:xfrm>
        </p:spPr>
        <p:txBody>
          <a:bodyPr/>
          <a:lstStyle>
            <a:lvl1pPr algn="ctr">
              <a:defRPr sz="3600">
                <a:latin typeface="HY견고딕" pitchFamily="18" charset="-127"/>
                <a:ea typeface="HY견고딕" pitchFamily="18" charset="-127"/>
              </a:defRPr>
            </a:lvl1pPr>
          </a:lstStyle>
          <a:p>
            <a:pPr lvl="0"/>
            <a:r>
              <a:rPr lang="ko-KR" altLang="en-US" noProof="0" smtClean="0"/>
              <a:t>마스터 제목 스타일 편집</a:t>
            </a:r>
          </a:p>
        </p:txBody>
      </p:sp>
      <p:sp>
        <p:nvSpPr>
          <p:cNvPr id="1421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6449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ko-KR" altLang="en-US" noProof="0" smtClean="0"/>
              <a:t>마스터 부제목 스타일 편집</a:t>
            </a:r>
          </a:p>
        </p:txBody>
      </p:sp>
      <p:sp>
        <p:nvSpPr>
          <p:cNvPr id="142131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42131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42131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195C17-7D7A-4813-BB14-564EFF43CBF8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8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EC653-D6F8-4F88-9202-5DDED7C649D8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16701" y="152402"/>
            <a:ext cx="1944688" cy="5724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782639" y="152402"/>
            <a:ext cx="5681662" cy="5724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01ED4-5770-4B83-AE64-4AC992877B0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1304B-0AF6-4B6C-AD9D-8D655667ECF8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31A4D-96A7-4AED-AB9F-BCEF64C7CFEF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82638" y="933452"/>
            <a:ext cx="38100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45038" y="933452"/>
            <a:ext cx="38100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D5853-01CC-42EE-B105-2134698EE56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9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D8E2B-AD99-4241-A9D7-710CDB3A5367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7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C59F1-88D9-463E-B78E-75C22E48561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D7282-4438-44D9-853B-3F7D66038570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44467-1ECB-4593-B900-9434216B4CDE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D48EB-8C21-42E5-A8EB-5C6C6BC700A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2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03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8988" y="152400"/>
            <a:ext cx="77724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2638" y="933452"/>
            <a:ext cx="77724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굴림" pitchFamily="50" charset="-127"/>
              </a:defRPr>
            </a:lvl1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굴림" pitchFamily="50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굴림" pitchFamily="50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612232B0-D209-4F25-84A8-B30531D91464}" type="slidenum">
              <a:rPr lang="ko-KR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58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nano.vfab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21" Type="http://schemas.openxmlformats.org/officeDocument/2006/relationships/image" Target="../media/image73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jpeg"/><Relationship Id="rId16" Type="http://schemas.openxmlformats.org/officeDocument/2006/relationships/image" Target="../media/image69.png"/><Relationship Id="rId20" Type="http://schemas.openxmlformats.org/officeDocument/2006/relationships/hyperlink" Target="http://www.nims.re.kr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KIST </a:t>
            </a:r>
            <a:r>
              <a:rPr lang="ko-KR" altLang="en-US" smtClean="0"/>
              <a:t>데이터 기반 연구개발 환경 </a:t>
            </a:r>
            <a:endParaRPr lang="ko-KR" altLang="en-US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>
          <a:xfrm>
            <a:off x="1441450" y="4070470"/>
            <a:ext cx="6400800" cy="1752600"/>
          </a:xfrm>
        </p:spPr>
        <p:txBody>
          <a:bodyPr/>
          <a:lstStyle/>
          <a:p>
            <a:r>
              <a:rPr lang="en-US" altLang="ko-KR" dirty="0" smtClean="0"/>
              <a:t>KIST </a:t>
            </a:r>
            <a:r>
              <a:rPr lang="ko-KR" altLang="en-US" smtClean="0"/>
              <a:t>빅데이터 포럼</a:t>
            </a:r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 rot="20840897">
            <a:off x="2885856" y="811860"/>
            <a:ext cx="35119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Data Driven Research</a:t>
            </a:r>
            <a:r>
              <a:rPr lang="ko-KR" altLang="en-US" smtClean="0"/>
              <a:t>의 좋은 예</a:t>
            </a:r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 rot="20840897">
            <a:off x="4335114" y="1065433"/>
            <a:ext cx="35092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비정형 </a:t>
            </a:r>
            <a:r>
              <a:rPr lang="en-US" altLang="ko-KR" dirty="0" smtClean="0"/>
              <a:t>data</a:t>
            </a:r>
            <a:r>
              <a:rPr lang="ko-KR" altLang="en-US" smtClean="0"/>
              <a:t>와 정형 </a:t>
            </a:r>
            <a:r>
              <a:rPr lang="en-US" altLang="ko-KR" dirty="0" smtClean="0"/>
              <a:t>data</a:t>
            </a:r>
            <a:r>
              <a:rPr lang="ko-KR" altLang="en-US" smtClean="0"/>
              <a:t>의 구분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3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6411972" y="2642865"/>
            <a:ext cx="1526425" cy="1866576"/>
            <a:chOff x="6411972" y="2642865"/>
            <a:chExt cx="1526425" cy="1866576"/>
          </a:xfrm>
        </p:grpSpPr>
        <p:pic>
          <p:nvPicPr>
            <p:cNvPr id="1028" name="Picture 4" descr="engineering performance에 대한 이미지 검색결과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1972" y="2642865"/>
              <a:ext cx="1526425" cy="146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575502" y="4140109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특성</a:t>
              </a:r>
              <a:r>
                <a:rPr lang="en-US" altLang="ko-KR" dirty="0" smtClean="0"/>
                <a:t>/</a:t>
              </a:r>
              <a:r>
                <a:rPr lang="ko-KR" altLang="en-US" smtClean="0"/>
                <a:t>성능</a:t>
              </a:r>
              <a:endParaRPr lang="ko-KR" altLang="en-US" dirty="0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새로운 접근</a:t>
            </a:r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614151" y="2903392"/>
            <a:ext cx="2042109" cy="1535015"/>
            <a:chOff x="550091" y="3216846"/>
            <a:chExt cx="2042109" cy="1535015"/>
          </a:xfrm>
        </p:grpSpPr>
        <p:pic>
          <p:nvPicPr>
            <p:cNvPr id="1026" name="Picture 2" descr="관련 이미지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091" y="3216846"/>
              <a:ext cx="2042109" cy="1132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47979" y="438252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물질</a:t>
              </a:r>
              <a:endParaRPr lang="ko-KR" altLang="en-US" dirty="0"/>
            </a:p>
          </p:txBody>
        </p:sp>
      </p:grpSp>
      <p:sp>
        <p:nvSpPr>
          <p:cNvPr id="8" name="AutoShape 8" descr="experiment에 대한 이미지 검색결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1571144" y="1095634"/>
            <a:ext cx="5812182" cy="1565188"/>
            <a:chOff x="1571144" y="1095634"/>
            <a:chExt cx="5812182" cy="1565188"/>
          </a:xfrm>
        </p:grpSpPr>
        <p:grpSp>
          <p:nvGrpSpPr>
            <p:cNvPr id="11" name="그룹 10"/>
            <p:cNvGrpSpPr/>
            <p:nvPr/>
          </p:nvGrpSpPr>
          <p:grpSpPr>
            <a:xfrm>
              <a:off x="3306432" y="1095634"/>
              <a:ext cx="2410628" cy="1565188"/>
              <a:chOff x="3009869" y="1095634"/>
              <a:chExt cx="3065518" cy="1960604"/>
            </a:xfrm>
          </p:grpSpPr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0882" y="1838704"/>
                <a:ext cx="2164505" cy="1217534"/>
              </a:xfrm>
              <a:prstGeom prst="rect">
                <a:avLst/>
              </a:prstGeom>
            </p:spPr>
          </p:pic>
          <p:pic>
            <p:nvPicPr>
              <p:cNvPr id="9" name="그림 8"/>
              <p:cNvPicPr>
                <a:picLocks noChangeAspect="1"/>
              </p:cNvPicPr>
              <p:nvPr/>
            </p:nvPicPr>
            <p:blipFill rotWithShape="1">
              <a:blip r:embed="rId5"/>
              <a:srcRect t="13637" b="15049"/>
              <a:stretch/>
            </p:blipFill>
            <p:spPr>
              <a:xfrm>
                <a:off x="3009869" y="1095634"/>
                <a:ext cx="1802027" cy="1285102"/>
              </a:xfrm>
              <a:prstGeom prst="rect">
                <a:avLst/>
              </a:prstGeom>
            </p:spPr>
          </p:pic>
        </p:grpSp>
        <p:sp>
          <p:nvSpPr>
            <p:cNvPr id="13" name="굽은 화살표 12"/>
            <p:cNvSpPr/>
            <p:nvPr/>
          </p:nvSpPr>
          <p:spPr bwMode="auto">
            <a:xfrm>
              <a:off x="1571144" y="1639330"/>
              <a:ext cx="1136822" cy="1021492"/>
            </a:xfrm>
            <a:prstGeom prst="bentArrow">
              <a:avLst/>
            </a:prstGeom>
            <a:solidFill>
              <a:srgbClr val="E8E8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굴림" pitchFamily="50" charset="-127"/>
              </a:endParaRPr>
            </a:p>
          </p:txBody>
        </p:sp>
        <p:sp>
          <p:nvSpPr>
            <p:cNvPr id="17" name="굽은 화살표 16"/>
            <p:cNvSpPr/>
            <p:nvPr/>
          </p:nvSpPr>
          <p:spPr bwMode="auto">
            <a:xfrm rot="5400000">
              <a:off x="6287233" y="1564728"/>
              <a:ext cx="1003714" cy="1188473"/>
            </a:xfrm>
            <a:prstGeom prst="bentArrow">
              <a:avLst/>
            </a:prstGeom>
            <a:solidFill>
              <a:srgbClr val="E8E8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굴림" pitchFamily="50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1635207" y="4580238"/>
            <a:ext cx="5675873" cy="1272457"/>
            <a:chOff x="1635207" y="4580238"/>
            <a:chExt cx="5675873" cy="1272457"/>
          </a:xfrm>
        </p:grpSpPr>
        <p:pic>
          <p:nvPicPr>
            <p:cNvPr id="1034" name="Picture 10" descr="machine learning에 대한 이미지 검색결과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635" y="4792876"/>
              <a:ext cx="1712371" cy="1059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굽은 화살표 13"/>
            <p:cNvSpPr/>
            <p:nvPr/>
          </p:nvSpPr>
          <p:spPr bwMode="auto">
            <a:xfrm rot="10800000">
              <a:off x="5599476" y="4580238"/>
              <a:ext cx="1711604" cy="989021"/>
            </a:xfrm>
            <a:prstGeom prst="bentArrow">
              <a:avLst/>
            </a:prstGeom>
            <a:solidFill>
              <a:srgbClr val="EA75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굴림" pitchFamily="50" charset="-127"/>
              </a:endParaRPr>
            </a:p>
          </p:txBody>
        </p:sp>
        <p:sp>
          <p:nvSpPr>
            <p:cNvPr id="20" name="굽은 화살표 19"/>
            <p:cNvSpPr/>
            <p:nvPr/>
          </p:nvSpPr>
          <p:spPr bwMode="auto">
            <a:xfrm rot="10800000" flipH="1">
              <a:off x="1635207" y="4580238"/>
              <a:ext cx="1824734" cy="989022"/>
            </a:xfrm>
            <a:prstGeom prst="bentArrow">
              <a:avLst/>
            </a:prstGeom>
            <a:solidFill>
              <a:srgbClr val="EA75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굴림" pitchFamily="50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3083953" y="2766713"/>
            <a:ext cx="2913942" cy="1938546"/>
            <a:chOff x="3083953" y="2766713"/>
            <a:chExt cx="2913942" cy="1938546"/>
          </a:xfrm>
        </p:grpSpPr>
        <p:sp>
          <p:nvSpPr>
            <p:cNvPr id="15" name="아래쪽 화살표 14"/>
            <p:cNvSpPr/>
            <p:nvPr/>
          </p:nvSpPr>
          <p:spPr bwMode="auto">
            <a:xfrm flipV="1">
              <a:off x="4121935" y="4342795"/>
              <a:ext cx="889686" cy="362464"/>
            </a:xfrm>
            <a:prstGeom prst="downArrow">
              <a:avLst/>
            </a:prstGeom>
            <a:solidFill>
              <a:srgbClr val="EA75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굴림" pitchFamily="50" charset="-127"/>
              </a:endParaRPr>
            </a:p>
          </p:txBody>
        </p:sp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3953" y="2766713"/>
              <a:ext cx="2913942" cy="1541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1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Case of Data-Driven Research</a:t>
            </a:r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833" y="1376460"/>
            <a:ext cx="5798822" cy="4129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6839" y="922574"/>
            <a:ext cx="558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Similarity-based machine learning : Polymer Design</a:t>
            </a:r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406685" y="6501610"/>
            <a:ext cx="27991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G. </a:t>
            </a:r>
            <a:r>
              <a:rPr lang="en-US" altLang="ko-KR" sz="1100" dirty="0" err="1" smtClean="0"/>
              <a:t>Pilania</a:t>
            </a:r>
            <a:r>
              <a:rPr lang="en-US" altLang="ko-KR" sz="1100" dirty="0" smtClean="0"/>
              <a:t> </a:t>
            </a:r>
            <a:r>
              <a:rPr lang="en-US" altLang="ko-KR" sz="1100" i="1" dirty="0" smtClean="0"/>
              <a:t>et al</a:t>
            </a:r>
            <a:r>
              <a:rPr lang="en-US" altLang="ko-KR" sz="1100" dirty="0" smtClean="0"/>
              <a:t>., Sci. Rep. </a:t>
            </a:r>
            <a:r>
              <a:rPr lang="en-US" altLang="ko-KR" sz="1100" b="1" dirty="0" smtClean="0"/>
              <a:t>3</a:t>
            </a:r>
            <a:r>
              <a:rPr lang="en-US" altLang="ko-KR" sz="1100" dirty="0" smtClean="0"/>
              <a:t>, 2810 (2013)</a:t>
            </a:r>
            <a:endParaRPr lang="ko-KR" altLang="en-US" sz="1100"/>
          </a:p>
        </p:txBody>
      </p:sp>
      <p:grpSp>
        <p:nvGrpSpPr>
          <p:cNvPr id="11" name="그룹 10"/>
          <p:cNvGrpSpPr/>
          <p:nvPr/>
        </p:nvGrpSpPr>
        <p:grpSpPr>
          <a:xfrm>
            <a:off x="2156290" y="5578280"/>
            <a:ext cx="4427907" cy="923330"/>
            <a:chOff x="1441246" y="5723889"/>
            <a:chExt cx="4708489" cy="1075724"/>
          </a:xfrm>
        </p:grpSpPr>
        <p:sp>
          <p:nvSpPr>
            <p:cNvPr id="6" name="직사각형 5"/>
            <p:cNvSpPr/>
            <p:nvPr/>
          </p:nvSpPr>
          <p:spPr>
            <a:xfrm>
              <a:off x="1441246" y="5723889"/>
              <a:ext cx="4630800" cy="10757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ko-KR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|</a:t>
              </a:r>
              <a:r>
                <a:rPr lang="pt-BR" altLang="ko-KR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f</a:t>
              </a:r>
              <a:r>
                <a:rPr lang="pt-BR" altLang="ko-KR" i="1" baseline="-25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r>
                <a:rPr lang="pt-BR" altLang="ko-K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,…, f</a:t>
              </a:r>
              <a:r>
                <a:rPr lang="pt-BR" altLang="ko-KR" i="1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  <a:r>
                <a:rPr lang="pt-BR" altLang="ko-K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, g</a:t>
              </a:r>
              <a:r>
                <a:rPr lang="pt-BR" altLang="ko-KR" i="1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r>
                <a:rPr lang="pt-BR" altLang="ko-K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,…, g</a:t>
              </a:r>
              <a:r>
                <a:rPr lang="pt-BR" altLang="ko-KR" i="1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  <a:r>
                <a:rPr lang="pt-BR" altLang="ko-K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, h</a:t>
              </a:r>
              <a:r>
                <a:rPr lang="pt-BR" altLang="ko-KR" i="1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r>
                <a:rPr lang="pt-BR" altLang="ko-K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,…, </a:t>
              </a:r>
              <a:r>
                <a:rPr lang="pt-BR" altLang="ko-KR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h</a:t>
              </a:r>
              <a:r>
                <a:rPr lang="pt-BR" altLang="ko-KR" i="1" baseline="-25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  <a:r>
                <a:rPr lang="pt-BR" altLang="ko-KR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&gt; : </a:t>
              </a:r>
              <a:r>
                <a:rPr lang="pt-BR" altLang="ko-KR" sz="1400" dirty="0">
                  <a:latin typeface="+mj-lt"/>
                  <a:ea typeface="Cambria Math" panose="02040503050406030204" pitchFamily="18" charset="0"/>
                </a:rPr>
                <a:t>Fingerprint </a:t>
              </a:r>
              <a:r>
                <a:rPr lang="pt-BR" altLang="ko-KR" sz="1400" dirty="0" smtClean="0">
                  <a:latin typeface="+mj-lt"/>
                  <a:ea typeface="Cambria Math" panose="02040503050406030204" pitchFamily="18" charset="0"/>
                </a:rPr>
                <a:t>Vector</a:t>
              </a:r>
              <a:endParaRPr lang="pt-BR" altLang="ko-KR" dirty="0" smtClean="0">
                <a:latin typeface="+mj-lt"/>
                <a:ea typeface="Cambria Math" panose="02040503050406030204" pitchFamily="18" charset="0"/>
              </a:endParaRPr>
            </a:p>
            <a:p>
              <a:endParaRPr lang="pt-BR" altLang="ko-KR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endParaRPr lang="ko-KR" altLang="en-US" dirty="0">
                <a:latin typeface="Cambria Math" panose="02040503050406030204" pitchFamily="18" charset="0"/>
              </a:endParaRPr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/>
            <a:srcRect b="19667"/>
            <a:stretch/>
          </p:blipFill>
          <p:spPr>
            <a:xfrm>
              <a:off x="2500200" y="6261751"/>
              <a:ext cx="981075" cy="38258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100488" y="6214047"/>
              <a:ext cx="2049247" cy="430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 : </a:t>
              </a:r>
              <a:r>
                <a:rPr lang="en-US" altLang="ko-KR" sz="1400" dirty="0" smtClean="0"/>
                <a:t>Chemical similarity</a:t>
              </a:r>
              <a:endParaRPr lang="ko-KR" alt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81218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Case of Data-Driven Research</a:t>
            </a:r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20191" y="865192"/>
            <a:ext cx="558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Similarity-based machine learning : Polymer Design</a:t>
            </a:r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94" y="1315709"/>
            <a:ext cx="4260102" cy="204614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23" y="3481055"/>
            <a:ext cx="7127097" cy="3035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8639" y="1682901"/>
            <a:ext cx="17940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4 repeating units</a:t>
            </a:r>
          </a:p>
          <a:p>
            <a:r>
              <a:rPr lang="en-US" altLang="ko-KR" sz="1600" dirty="0" smtClean="0"/>
              <a:t>7 building blocks</a:t>
            </a:r>
          </a:p>
          <a:p>
            <a:r>
              <a:rPr lang="en-US" altLang="ko-KR" sz="1600" dirty="0" smtClean="0"/>
              <a:t>175 system</a:t>
            </a:r>
          </a:p>
          <a:p>
            <a:r>
              <a:rPr lang="en-US" altLang="ko-KR" sz="1400" dirty="0" smtClean="0"/>
              <a:t>   - 130 training set</a:t>
            </a:r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 - 45 test set</a:t>
            </a:r>
            <a:endParaRPr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406685" y="6501610"/>
            <a:ext cx="27991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G. </a:t>
            </a:r>
            <a:r>
              <a:rPr lang="en-US" altLang="ko-KR" sz="1100" dirty="0" err="1" smtClean="0"/>
              <a:t>Pilania</a:t>
            </a:r>
            <a:r>
              <a:rPr lang="en-US" altLang="ko-KR" sz="1100" dirty="0" smtClean="0"/>
              <a:t> </a:t>
            </a:r>
            <a:r>
              <a:rPr lang="en-US" altLang="ko-KR" sz="1100" i="1" dirty="0" smtClean="0"/>
              <a:t>et al</a:t>
            </a:r>
            <a:r>
              <a:rPr lang="en-US" altLang="ko-KR" sz="1100" dirty="0" smtClean="0"/>
              <a:t>., Sci. Rep. </a:t>
            </a:r>
            <a:r>
              <a:rPr lang="en-US" altLang="ko-KR" sz="1100" b="1" dirty="0" smtClean="0"/>
              <a:t>3</a:t>
            </a:r>
            <a:r>
              <a:rPr lang="en-US" altLang="ko-KR" sz="1100" dirty="0" smtClean="0"/>
              <a:t>, 2810 (2013)</a:t>
            </a:r>
            <a:endParaRPr lang="ko-KR" altLang="en-US" sz="1100"/>
          </a:p>
        </p:txBody>
      </p:sp>
    </p:spTree>
    <p:extLst>
      <p:ext uri="{BB962C8B-B14F-4D97-AF65-F5344CB8AC3E}">
        <p14:creationId xmlns:p14="http://schemas.microsoft.com/office/powerpoint/2010/main" val="418008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데이터 기반의 지식창출</a:t>
            </a:r>
            <a:endParaRPr lang="ko-KR" altLang="en-US" dirty="0"/>
          </a:p>
        </p:txBody>
      </p:sp>
      <p:grpSp>
        <p:nvGrpSpPr>
          <p:cNvPr id="37" name="그룹 36"/>
          <p:cNvGrpSpPr/>
          <p:nvPr/>
        </p:nvGrpSpPr>
        <p:grpSpPr>
          <a:xfrm>
            <a:off x="1426729" y="1234817"/>
            <a:ext cx="6630312" cy="4492192"/>
            <a:chOff x="1621000" y="1087971"/>
            <a:chExt cx="6630312" cy="4492192"/>
          </a:xfrm>
        </p:grpSpPr>
        <p:grpSp>
          <p:nvGrpSpPr>
            <p:cNvPr id="24" name="그룹 23"/>
            <p:cNvGrpSpPr/>
            <p:nvPr/>
          </p:nvGrpSpPr>
          <p:grpSpPr>
            <a:xfrm>
              <a:off x="1621000" y="1087971"/>
              <a:ext cx="6108375" cy="3116403"/>
              <a:chOff x="1500996" y="2077132"/>
              <a:chExt cx="6108375" cy="311640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500996" y="4270205"/>
                <a:ext cx="23091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Machine Learning </a:t>
                </a:r>
              </a:p>
              <a:p>
                <a:r>
                  <a:rPr lang="en-US" altLang="ko-KR" dirty="0" smtClean="0"/>
                  <a:t>Data Mining </a:t>
                </a:r>
              </a:p>
              <a:p>
                <a:r>
                  <a:rPr lang="en-US" altLang="ko-KR" dirty="0" smtClean="0"/>
                  <a:t>Artificial Intelligence</a:t>
                </a:r>
                <a:endParaRPr lang="ko-KR" alt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263807" y="3231294"/>
                <a:ext cx="26071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effectLst>
                      <a:glow rad="228600">
                        <a:srgbClr val="FFDB69">
                          <a:alpha val="40000"/>
                        </a:srgbClr>
                      </a:glow>
                    </a:effectLst>
                  </a:rPr>
                  <a:t>Materials Informatics </a:t>
                </a:r>
                <a:endParaRPr lang="ko-KR" altLang="en-US" b="1">
                  <a:effectLst>
                    <a:glow rad="228600">
                      <a:srgbClr val="FFDB69">
                        <a:alpha val="40000"/>
                      </a:srgbClr>
                    </a:glow>
                  </a:effectLst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910188" y="4259339"/>
                <a:ext cx="16991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Materials Data</a:t>
                </a:r>
              </a:p>
              <a:p>
                <a:pPr algn="ctr"/>
                <a:r>
                  <a:rPr lang="en-US" altLang="ko-KR" dirty="0" smtClean="0"/>
                  <a:t>(Digitized)</a:t>
                </a:r>
                <a:endParaRPr lang="ko-KR" alt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561485" y="2077132"/>
                <a:ext cx="20117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Knowledge</a:t>
                </a:r>
              </a:p>
              <a:p>
                <a:r>
                  <a:rPr lang="en-US" altLang="ko-KR" dirty="0" smtClean="0"/>
                  <a:t>Materials Design </a:t>
                </a:r>
                <a:endParaRPr lang="ko-KR" altLang="en-US"/>
              </a:p>
            </p:txBody>
          </p:sp>
          <p:cxnSp>
            <p:nvCxnSpPr>
              <p:cNvPr id="9" name="구부러진 연결선 8"/>
              <p:cNvCxnSpPr/>
              <p:nvPr/>
            </p:nvCxnSpPr>
            <p:spPr bwMode="auto">
              <a:xfrm rot="5400000" flipH="1" flipV="1">
                <a:off x="3226695" y="2988785"/>
                <a:ext cx="669579" cy="1911795"/>
              </a:xfrm>
              <a:prstGeom prst="curved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구부러진 연결선 10"/>
              <p:cNvCxnSpPr/>
              <p:nvPr/>
            </p:nvCxnSpPr>
            <p:spPr bwMode="auto">
              <a:xfrm rot="16200000" flipV="1">
                <a:off x="5400899" y="2883842"/>
                <a:ext cx="642097" cy="2075665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직선 화살표 연결선 16"/>
              <p:cNvCxnSpPr>
                <a:stCxn id="5" idx="0"/>
                <a:endCxn id="7" idx="2"/>
              </p:cNvCxnSpPr>
              <p:nvPr/>
            </p:nvCxnSpPr>
            <p:spPr bwMode="auto">
              <a:xfrm flipV="1">
                <a:off x="4567369" y="2723463"/>
                <a:ext cx="1" cy="50783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6" name="TextBox 25"/>
            <p:cNvSpPr txBox="1"/>
            <p:nvPr/>
          </p:nvSpPr>
          <p:spPr>
            <a:xfrm>
              <a:off x="2009985" y="5072332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C00000"/>
                  </a:solidFill>
                </a:rPr>
                <a:t>Data Science</a:t>
              </a:r>
              <a:endParaRPr lang="ko-KR" altLang="en-US">
                <a:solidFill>
                  <a:srgbClr val="C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08253" y="4933832"/>
              <a:ext cx="274305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C00000"/>
                  </a:solidFill>
                </a:rPr>
                <a:t>Experiments &amp;</a:t>
              </a:r>
            </a:p>
            <a:p>
              <a:r>
                <a:rPr lang="en-US" altLang="ko-KR" dirty="0" smtClean="0">
                  <a:solidFill>
                    <a:srgbClr val="C00000"/>
                  </a:solidFill>
                </a:rPr>
                <a:t>Simulation/Computation</a:t>
              </a:r>
              <a:endParaRPr lang="ko-KR" altLang="en-US">
                <a:solidFill>
                  <a:srgbClr val="C00000"/>
                </a:solidFill>
              </a:endParaRPr>
            </a:p>
          </p:txBody>
        </p:sp>
        <p:cxnSp>
          <p:nvCxnSpPr>
            <p:cNvPr id="29" name="직선 화살표 연결선 28"/>
            <p:cNvCxnSpPr>
              <a:stCxn id="26" idx="0"/>
              <a:endCxn id="4" idx="2"/>
            </p:cNvCxnSpPr>
            <p:nvPr/>
          </p:nvCxnSpPr>
          <p:spPr bwMode="auto">
            <a:xfrm flipV="1">
              <a:off x="2775579" y="4204374"/>
              <a:ext cx="0" cy="86795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직선 화살표 연결선 31"/>
            <p:cNvCxnSpPr>
              <a:stCxn id="27" idx="0"/>
              <a:endCxn id="6" idx="2"/>
            </p:cNvCxnSpPr>
            <p:nvPr/>
          </p:nvCxnSpPr>
          <p:spPr bwMode="auto">
            <a:xfrm flipV="1">
              <a:off x="6879783" y="3916509"/>
              <a:ext cx="1" cy="101732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299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데이터 먼저</a:t>
            </a:r>
            <a:r>
              <a:rPr lang="en-US" altLang="ko-KR" dirty="0" smtClean="0"/>
              <a:t>….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53" y="1126491"/>
            <a:ext cx="6561269" cy="522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6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KIST</a:t>
            </a:r>
            <a:r>
              <a:rPr lang="ko-KR" altLang="en-US" dirty="0" smtClean="0"/>
              <a:t>의 현황</a:t>
            </a:r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664063"/>
              </p:ext>
            </p:extLst>
          </p:nvPr>
        </p:nvGraphicFramePr>
        <p:xfrm>
          <a:off x="1106340" y="4560082"/>
          <a:ext cx="7772400" cy="1529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00"/>
                <a:gridCol w="367200"/>
                <a:gridCol w="986000"/>
                <a:gridCol w="367200"/>
                <a:gridCol w="530400"/>
                <a:gridCol w="598400"/>
                <a:gridCol w="632400"/>
                <a:gridCol w="829600"/>
                <a:gridCol w="1054000"/>
                <a:gridCol w="1618400"/>
              </a:tblGrid>
              <a:tr h="336658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 dirty="0">
                          <a:effectLst/>
                        </a:rPr>
                        <a:t>데이터의 종류</a:t>
                      </a:r>
                      <a:endParaRPr lang="ko-KR" alt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데이터량</a:t>
                      </a:r>
                      <a:endParaRPr lang="ko-KR" altLang="en-US" sz="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저장장소</a:t>
                      </a:r>
                      <a:endParaRPr lang="ko-KR" altLang="en-US" sz="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보존연한</a:t>
                      </a:r>
                      <a:endParaRPr lang="ko-KR" altLang="en-US" sz="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보안내용</a:t>
                      </a:r>
                      <a:endParaRPr lang="ko-KR" altLang="en-US" sz="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활용내용</a:t>
                      </a:r>
                      <a:endParaRPr lang="ko-KR" altLang="en-US" sz="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데이터종류</a:t>
                      </a:r>
                      <a:br>
                        <a:rPr lang="ko-KR" altLang="en-US" sz="600" u="none" strike="noStrike">
                          <a:effectLst/>
                        </a:rPr>
                      </a:br>
                      <a:r>
                        <a:rPr lang="en-US" altLang="ko-KR" sz="600" u="none" strike="noStrike" dirty="0">
                          <a:effectLst/>
                        </a:rPr>
                        <a:t>(</a:t>
                      </a:r>
                      <a:r>
                        <a:rPr lang="ko-KR" altLang="en-US" sz="600" u="none" strike="noStrike">
                          <a:effectLst/>
                        </a:rPr>
                        <a:t>정형</a:t>
                      </a:r>
                      <a:r>
                        <a:rPr lang="en-US" altLang="ko-KR" sz="600" u="none" strike="noStrike" dirty="0">
                          <a:effectLst/>
                        </a:rPr>
                        <a:t>/</a:t>
                      </a:r>
                      <a:r>
                        <a:rPr lang="ko-KR" altLang="en-US" sz="600" u="none" strike="noStrike">
                          <a:effectLst/>
                        </a:rPr>
                        <a:t>비정형</a:t>
                      </a:r>
                      <a:r>
                        <a:rPr lang="en-US" altLang="ko-KR" sz="600" u="none" strike="noStrike" dirty="0">
                          <a:effectLst/>
                        </a:rPr>
                        <a:t>)</a:t>
                      </a:r>
                      <a:endParaRPr lang="en-US" altLang="ko-KR" sz="6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수집</a:t>
                      </a:r>
                      <a:r>
                        <a:rPr lang="en-US" altLang="ko-KR" sz="600" u="none" strike="noStrike" dirty="0">
                          <a:effectLst/>
                        </a:rPr>
                        <a:t>(</a:t>
                      </a:r>
                      <a:r>
                        <a:rPr lang="ko-KR" altLang="en-US" sz="600" u="none" strike="noStrike">
                          <a:effectLst/>
                        </a:rPr>
                        <a:t>입력</a:t>
                      </a:r>
                      <a:r>
                        <a:rPr lang="en-US" altLang="ko-KR" sz="600" u="none" strike="noStrike" dirty="0">
                          <a:effectLst/>
                        </a:rPr>
                        <a:t>)</a:t>
                      </a:r>
                      <a:r>
                        <a:rPr lang="ko-KR" altLang="en-US" sz="600" u="none" strike="noStrike">
                          <a:effectLst/>
                        </a:rPr>
                        <a:t>방법</a:t>
                      </a:r>
                      <a:br>
                        <a:rPr lang="ko-KR" altLang="en-US" sz="600" u="none" strike="noStrike">
                          <a:effectLst/>
                        </a:rPr>
                      </a:br>
                      <a:r>
                        <a:rPr lang="en-US" altLang="ko-KR" sz="600" u="none" strike="noStrike" dirty="0">
                          <a:effectLst/>
                        </a:rPr>
                        <a:t>(</a:t>
                      </a:r>
                      <a:r>
                        <a:rPr lang="ko-KR" altLang="en-US" sz="600" u="none" strike="noStrike">
                          <a:effectLst/>
                        </a:rPr>
                        <a:t>예</a:t>
                      </a:r>
                      <a:r>
                        <a:rPr lang="en-US" altLang="ko-KR" sz="600" u="none" strike="noStrike" dirty="0">
                          <a:effectLst/>
                        </a:rPr>
                        <a:t>:</a:t>
                      </a:r>
                      <a:r>
                        <a:rPr lang="ko-KR" altLang="en-US" sz="600" u="none" strike="noStrike">
                          <a:effectLst/>
                        </a:rPr>
                        <a:t>연구자입력</a:t>
                      </a:r>
                      <a:r>
                        <a:rPr lang="en-US" altLang="ko-KR" sz="600" u="none" strike="noStrike" dirty="0">
                          <a:effectLst/>
                        </a:rPr>
                        <a:t>, </a:t>
                      </a:r>
                      <a:r>
                        <a:rPr lang="ko-KR" altLang="en-US" sz="600" u="none" strike="noStrike">
                          <a:effectLst/>
                        </a:rPr>
                        <a:t>관리자입력</a:t>
                      </a:r>
                      <a:r>
                        <a:rPr lang="en-US" altLang="ko-KR" sz="600" u="none" strike="noStrike" dirty="0">
                          <a:effectLst/>
                        </a:rPr>
                        <a:t>, </a:t>
                      </a:r>
                      <a:r>
                        <a:rPr lang="ko-KR" altLang="en-US" sz="600" u="none" strike="noStrike">
                          <a:effectLst/>
                        </a:rPr>
                        <a:t>자동연계 등</a:t>
                      </a:r>
                      <a:r>
                        <a:rPr lang="en-US" altLang="ko-KR" sz="600" u="none" strike="noStrike" dirty="0">
                          <a:effectLst/>
                        </a:rPr>
                        <a:t>)</a:t>
                      </a:r>
                      <a:endParaRPr lang="en-US" altLang="ko-KR" sz="6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저장방식</a:t>
                      </a:r>
                      <a:br>
                        <a:rPr lang="ko-KR" altLang="en-US" sz="600" u="none" strike="noStrike">
                          <a:effectLst/>
                        </a:rPr>
                      </a:br>
                      <a:r>
                        <a:rPr lang="en-US" altLang="ko-KR" sz="600" u="none" strike="noStrike">
                          <a:effectLst/>
                        </a:rPr>
                        <a:t>(</a:t>
                      </a:r>
                      <a:r>
                        <a:rPr lang="ko-KR" altLang="en-US" sz="600" u="none" strike="noStrike">
                          <a:effectLst/>
                        </a:rPr>
                        <a:t>예</a:t>
                      </a:r>
                      <a:r>
                        <a:rPr lang="en-US" altLang="ko-KR" sz="600" u="none" strike="noStrike">
                          <a:effectLst/>
                        </a:rPr>
                        <a:t>:RDB, </a:t>
                      </a:r>
                      <a:r>
                        <a:rPr lang="ko-KR" altLang="en-US" sz="600" u="none" strike="noStrike">
                          <a:effectLst/>
                        </a:rPr>
                        <a:t>단순 아카이브 등</a:t>
                      </a:r>
                      <a:r>
                        <a:rPr lang="en-US" altLang="ko-KR" sz="600" u="none" strike="noStrike">
                          <a:effectLst/>
                        </a:rPr>
                        <a:t>)</a:t>
                      </a:r>
                      <a:endParaRPr lang="en-US" altLang="ko-KR" sz="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자료 </a:t>
                      </a:r>
                      <a:r>
                        <a:rPr lang="en-US" altLang="ko-KR" sz="600" u="none" strike="noStrike">
                          <a:effectLst/>
                        </a:rPr>
                        <a:t>access </a:t>
                      </a:r>
                      <a:r>
                        <a:rPr lang="ko-KR" altLang="en-US" sz="600" u="none" strike="noStrike">
                          <a:effectLst/>
                        </a:rPr>
                        <a:t>권한</a:t>
                      </a:r>
                      <a:br>
                        <a:rPr lang="ko-KR" altLang="en-US" sz="600" u="none" strike="noStrike">
                          <a:effectLst/>
                        </a:rPr>
                      </a:br>
                      <a:r>
                        <a:rPr lang="en-US" altLang="ko-KR" sz="600" u="none" strike="noStrike">
                          <a:effectLst/>
                        </a:rPr>
                        <a:t>(</a:t>
                      </a:r>
                      <a:r>
                        <a:rPr lang="ko-KR" altLang="en-US" sz="600" u="none" strike="noStrike">
                          <a:effectLst/>
                        </a:rPr>
                        <a:t>예</a:t>
                      </a:r>
                      <a:r>
                        <a:rPr lang="en-US" altLang="ko-KR" sz="600" u="none" strike="noStrike">
                          <a:effectLst/>
                        </a:rPr>
                        <a:t>: </a:t>
                      </a:r>
                      <a:r>
                        <a:rPr lang="ko-KR" altLang="en-US" sz="600" u="none" strike="noStrike">
                          <a:effectLst/>
                        </a:rPr>
                        <a:t>입력</a:t>
                      </a:r>
                      <a:r>
                        <a:rPr lang="en-US" altLang="ko-KR" sz="600" u="none" strike="noStrike">
                          <a:effectLst/>
                        </a:rPr>
                        <a:t>/</a:t>
                      </a:r>
                      <a:r>
                        <a:rPr lang="ko-KR" altLang="en-US" sz="600" u="none" strike="noStrike">
                          <a:effectLst/>
                        </a:rPr>
                        <a:t>수정</a:t>
                      </a:r>
                      <a:r>
                        <a:rPr lang="en-US" altLang="ko-KR" sz="600" u="none" strike="noStrike">
                          <a:effectLst/>
                        </a:rPr>
                        <a:t>/</a:t>
                      </a:r>
                      <a:r>
                        <a:rPr lang="ko-KR" altLang="en-US" sz="600" u="none" strike="noStrike">
                          <a:effectLst/>
                        </a:rPr>
                        <a:t>삭제 권한</a:t>
                      </a:r>
                      <a:r>
                        <a:rPr lang="en-US" altLang="ko-KR" sz="600" u="none" strike="noStrike">
                          <a:effectLst/>
                        </a:rPr>
                        <a:t>)</a:t>
                      </a:r>
                      <a:endParaRPr lang="en-US" altLang="ko-KR" sz="6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</a:tr>
              <a:tr h="17039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연구노트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u="none" strike="noStrike">
                          <a:effectLst/>
                        </a:rPr>
                        <a:t>15704</a:t>
                      </a:r>
                      <a:r>
                        <a:rPr lang="ko-KR" altLang="en-US" sz="600" u="none" strike="noStrike">
                          <a:effectLst/>
                        </a:rPr>
                        <a:t>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통합정보 서버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없음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자체서버보안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 정보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정형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연구자입력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아카이브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관리자 모두 가능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</a:tr>
              <a:tr h="17039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논문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u="none" strike="noStrike">
                          <a:effectLst/>
                        </a:rPr>
                        <a:t>45072</a:t>
                      </a:r>
                      <a:r>
                        <a:rPr lang="ko-KR" altLang="en-US" sz="600" u="none" strike="noStrike">
                          <a:effectLst/>
                        </a:rPr>
                        <a:t>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통합정보 서버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없음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자체서버보안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 dirty="0">
                          <a:effectLst/>
                        </a:rPr>
                        <a:t>연구자 정보</a:t>
                      </a:r>
                      <a:endParaRPr lang="ko-KR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정형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연구자입력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아카이브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관리자 모두 가능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</a:tr>
              <a:tr h="17039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특허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u="none" strike="noStrike">
                          <a:effectLst/>
                        </a:rPr>
                        <a:t>10430</a:t>
                      </a:r>
                      <a:r>
                        <a:rPr lang="ko-KR" altLang="en-US" sz="600" u="none" strike="noStrike">
                          <a:effectLst/>
                        </a:rPr>
                        <a:t>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통합정보 서버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없음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자체서버보안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 정보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정형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연구자입력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아카이브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관리자 모두 가능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</a:tr>
              <a:tr h="17039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보고서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u="none" strike="noStrike">
                          <a:effectLst/>
                        </a:rPr>
                        <a:t>1934</a:t>
                      </a:r>
                      <a:r>
                        <a:rPr lang="ko-KR" altLang="en-US" sz="600" u="none" strike="noStrike">
                          <a:effectLst/>
                        </a:rPr>
                        <a:t>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통합정보 서버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없음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자체서버보안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 정보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정형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연구자입력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아카이브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관리자 모두 가능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</a:tr>
              <a:tr h="17039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 dirty="0">
                          <a:effectLst/>
                        </a:rPr>
                        <a:t>과제정보</a:t>
                      </a:r>
                      <a:endParaRPr lang="ko-KR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u="none" strike="noStrike">
                          <a:effectLst/>
                        </a:rPr>
                        <a:t>24816</a:t>
                      </a:r>
                      <a:r>
                        <a:rPr lang="ko-KR" altLang="en-US" sz="600" u="none" strike="noStrike">
                          <a:effectLst/>
                        </a:rPr>
                        <a:t>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통합정보 서버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없음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자체서버보안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 정보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정형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연구자입력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아카이브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관리자 모두 가능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</a:tr>
              <a:tr h="17039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인사정보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u="none" strike="noStrike">
                          <a:effectLst/>
                        </a:rPr>
                        <a:t>31754</a:t>
                      </a:r>
                      <a:r>
                        <a:rPr lang="ko-KR" altLang="en-US" sz="600" u="none" strike="noStrike">
                          <a:effectLst/>
                        </a:rPr>
                        <a:t>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통합정보 서버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없음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자체서버보안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 정보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정형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연구자입력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아카이브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관리자 모두 가능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</a:tr>
              <a:tr h="17039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연구자료백업시스템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14TB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연구자료백업시스템 서버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없음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자체서버보안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 정보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비정형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연구자입력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>
                          <a:effectLst/>
                        </a:rPr>
                        <a:t>아카이브</a:t>
                      </a:r>
                      <a:endParaRPr lang="ko-KR" altLang="en-US" sz="6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u="none" strike="noStrike" dirty="0">
                          <a:effectLst/>
                        </a:rPr>
                        <a:t>당사자만 가능</a:t>
                      </a:r>
                      <a:endParaRPr lang="ko-KR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100" marR="5100" marT="5100" marB="0" anchor="ctr"/>
                </a:tc>
              </a:tr>
            </a:tbl>
          </a:graphicData>
        </a:graphic>
      </p:graphicFrame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788988" y="1005643"/>
            <a:ext cx="7932390" cy="3412534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데이터 관리</a:t>
            </a:r>
            <a:r>
              <a:rPr lang="en-US" altLang="ko-KR" sz="2000" b="1" dirty="0" smtClean="0"/>
              <a:t>)</a:t>
            </a:r>
          </a:p>
          <a:p>
            <a:pPr>
              <a:spcBef>
                <a:spcPts val="1200"/>
              </a:spcBef>
            </a:pPr>
            <a:r>
              <a:rPr lang="ko-KR" altLang="en-US" sz="2000" b="1" dirty="0"/>
              <a:t>연구과제 및 인사정보 등 </a:t>
            </a:r>
            <a:r>
              <a:rPr lang="ko-KR" altLang="en-US" sz="2000" b="1" dirty="0" smtClean="0"/>
              <a:t>통합정보시스템에 </a:t>
            </a:r>
            <a:r>
              <a:rPr lang="ko-KR" altLang="en-US" sz="2000" b="1" dirty="0"/>
              <a:t>저장</a:t>
            </a:r>
            <a:endParaRPr lang="en-US" altLang="ko-KR" sz="2000" b="1" dirty="0"/>
          </a:p>
          <a:p>
            <a:pPr>
              <a:spcBef>
                <a:spcPts val="1200"/>
              </a:spcBef>
            </a:pPr>
            <a:r>
              <a:rPr lang="ko-KR" altLang="en-US" sz="2000" b="1" dirty="0" smtClean="0"/>
              <a:t>연구노트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논문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특허 등 연구성과물을 </a:t>
            </a:r>
            <a:r>
              <a:rPr lang="en-US" altLang="ko-KR" sz="2000" b="1" dirty="0" smtClean="0"/>
              <a:t>PDF, Text</a:t>
            </a:r>
            <a:r>
              <a:rPr lang="ko-KR" altLang="en-US" sz="2000" b="1" dirty="0" smtClean="0"/>
              <a:t> 형태로 관리</a:t>
            </a:r>
            <a:r>
              <a:rPr lang="en-US" altLang="ko-KR" sz="2000" b="1" dirty="0" smtClean="0"/>
              <a:t>  </a:t>
            </a:r>
            <a:endParaRPr lang="en-US" altLang="ko-KR" sz="1600" b="1" dirty="0" smtClean="0"/>
          </a:p>
          <a:p>
            <a:pPr>
              <a:spcBef>
                <a:spcPts val="1200"/>
              </a:spcBef>
            </a:pPr>
            <a:r>
              <a:rPr lang="ko-KR" altLang="en-US" sz="2000" b="1" dirty="0" smtClean="0"/>
              <a:t>실험데이터</a:t>
            </a:r>
            <a:r>
              <a:rPr lang="en-US" altLang="ko-KR" sz="2000" b="1" dirty="0"/>
              <a:t> </a:t>
            </a:r>
            <a:r>
              <a:rPr lang="ko-KR" altLang="en-US" sz="2000" b="1" dirty="0" smtClean="0"/>
              <a:t>등 연구자 생산 데이터는 실험실에서 자체 관리</a:t>
            </a:r>
            <a:endParaRPr lang="en-US" altLang="ko-KR" sz="2000" b="1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제도</a:t>
            </a:r>
            <a:r>
              <a:rPr lang="en-US" altLang="ko-KR" sz="2000" b="1" dirty="0" smtClean="0"/>
              <a:t>)</a:t>
            </a:r>
          </a:p>
          <a:p>
            <a:pPr>
              <a:spcBef>
                <a:spcPts val="1200"/>
              </a:spcBef>
            </a:pPr>
            <a:r>
              <a:rPr lang="ko-KR" altLang="en-US" sz="2000" b="1" dirty="0" smtClean="0"/>
              <a:t>데이터 생산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품질관리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활용 등에 대한 내부 지침 미흡</a:t>
            </a:r>
            <a:endParaRPr lang="en-US" altLang="ko-KR" sz="2000" b="1" dirty="0"/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ko-KR" altLang="en-US" sz="1800" b="1" dirty="0" smtClean="0"/>
              <a:t>    </a:t>
            </a:r>
            <a:r>
              <a:rPr lang="en-US" altLang="ko-KR" sz="1100" dirty="0" smtClean="0"/>
              <a:t>※</a:t>
            </a:r>
            <a:r>
              <a:rPr lang="en-US" altLang="ko-KR" sz="1400" dirty="0" smtClean="0"/>
              <a:t> </a:t>
            </a:r>
            <a:r>
              <a:rPr lang="ko-KR" altLang="en-US" sz="1400" spc="-150" dirty="0" smtClean="0"/>
              <a:t>미국 국립아카데미는 연구수행 중 생산되거나 작성된 모든 정보로서 </a:t>
            </a:r>
            <a:r>
              <a:rPr lang="ko-KR" altLang="en-US" sz="1400" spc="-150" smtClean="0"/>
              <a:t>최종 결과물 뿐 아니라 중간 생성물</a:t>
            </a:r>
            <a:r>
              <a:rPr lang="en-US" altLang="ko-KR" sz="1400" spc="-150" dirty="0" smtClean="0"/>
              <a:t/>
            </a:r>
            <a:br>
              <a:rPr lang="en-US" altLang="ko-KR" sz="1400" spc="-150" dirty="0" smtClean="0"/>
            </a:br>
            <a:r>
              <a:rPr lang="en-US" altLang="ko-KR" sz="1400" spc="-150" dirty="0" smtClean="0"/>
              <a:t>            </a:t>
            </a:r>
            <a:r>
              <a:rPr lang="ko-KR" altLang="en-US" sz="1400" spc="-150" smtClean="0"/>
              <a:t>도 </a:t>
            </a:r>
            <a:r>
              <a:rPr lang="ko-KR" altLang="en-US" sz="1400" spc="-150" dirty="0" smtClean="0"/>
              <a:t>포함한 </a:t>
            </a:r>
            <a:r>
              <a:rPr lang="en-US" altLang="ko-KR" sz="1400" spc="-150" dirty="0" smtClean="0"/>
              <a:t>‘</a:t>
            </a:r>
            <a:r>
              <a:rPr lang="ko-KR" altLang="en-US" sz="1400" spc="-150" dirty="0" smtClean="0"/>
              <a:t>데이터 관리</a:t>
            </a:r>
            <a:r>
              <a:rPr lang="en-US" altLang="ko-KR" sz="1400" spc="-150" dirty="0" smtClean="0"/>
              <a:t>·</a:t>
            </a:r>
            <a:r>
              <a:rPr lang="ko-KR" altLang="en-US" sz="1400" spc="-150" dirty="0" smtClean="0"/>
              <a:t>활용을 위한 </a:t>
            </a:r>
            <a:r>
              <a:rPr lang="en-US" altLang="ko-KR" sz="1400" spc="-150" dirty="0" smtClean="0"/>
              <a:t>3</a:t>
            </a:r>
            <a:r>
              <a:rPr lang="ko-KR" altLang="en-US" sz="1400" spc="-150" smtClean="0"/>
              <a:t>대 원칙 </a:t>
            </a:r>
            <a:r>
              <a:rPr lang="en-US" altLang="ko-KR" sz="1400" spc="-150" dirty="0" smtClean="0"/>
              <a:t>(</a:t>
            </a:r>
            <a:r>
              <a:rPr lang="ko-KR" altLang="en-US" sz="1400" spc="-150" dirty="0" smtClean="0"/>
              <a:t>완전성</a:t>
            </a:r>
            <a:r>
              <a:rPr lang="en-US" altLang="ko-KR" sz="1400" spc="-150" dirty="0" smtClean="0"/>
              <a:t>, </a:t>
            </a:r>
            <a:r>
              <a:rPr lang="ko-KR" altLang="en-US" sz="1400" spc="-150" dirty="0" err="1" smtClean="0"/>
              <a:t>접근성</a:t>
            </a:r>
            <a:r>
              <a:rPr lang="en-US" altLang="ko-KR" sz="1400" spc="-150" dirty="0" smtClean="0"/>
              <a:t>, </a:t>
            </a:r>
            <a:r>
              <a:rPr lang="ko-KR" altLang="en-US" sz="1400" spc="-150" dirty="0" err="1" smtClean="0"/>
              <a:t>관리성</a:t>
            </a:r>
            <a:r>
              <a:rPr lang="en-US" altLang="ko-KR" sz="1400" spc="-150" dirty="0" smtClean="0"/>
              <a:t>) </a:t>
            </a:r>
            <a:r>
              <a:rPr lang="ko-KR" altLang="en-US" sz="1400" spc="-150" smtClean="0"/>
              <a:t>제시 </a:t>
            </a:r>
            <a:endParaRPr lang="en-US" altLang="ko-KR" sz="1800" spc="-150" dirty="0" smtClean="0"/>
          </a:p>
        </p:txBody>
      </p:sp>
    </p:spTree>
    <p:extLst>
      <p:ext uri="{BB962C8B-B14F-4D97-AF65-F5344CB8AC3E}">
        <p14:creationId xmlns:p14="http://schemas.microsoft.com/office/powerpoint/2010/main" val="6282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KIST </a:t>
            </a:r>
            <a:r>
              <a:rPr lang="ko-KR" altLang="en-US" smtClean="0"/>
              <a:t>현황</a:t>
            </a:r>
            <a:endParaRPr lang="ko-KR" altLang="en-US" dirty="0"/>
          </a:p>
        </p:txBody>
      </p:sp>
      <p:pic>
        <p:nvPicPr>
          <p:cNvPr id="7" name="Picture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14300" r="13040" b="23751"/>
          <a:stretch/>
        </p:blipFill>
        <p:spPr>
          <a:xfrm>
            <a:off x="723674" y="1986308"/>
            <a:ext cx="3689110" cy="2267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5669" y="1223561"/>
            <a:ext cx="1362940" cy="102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07115" y="4500130"/>
            <a:ext cx="2433680" cy="2252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b="1" dirty="0" smtClean="0"/>
              <a:t>일부 장비의 </a:t>
            </a:r>
            <a:r>
              <a:rPr lang="en-US" altLang="ko-KR" b="1" dirty="0" smtClean="0"/>
              <a:t>Log </a:t>
            </a:r>
            <a:r>
              <a:rPr lang="ko-KR" altLang="en-US" b="1" smtClean="0"/>
              <a:t>정보</a:t>
            </a:r>
            <a:endParaRPr lang="en-US" altLang="ko-KR" b="1" dirty="0" smtClean="0"/>
          </a:p>
          <a:p>
            <a:pPr marL="285750" indent="-1063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 smtClean="0"/>
              <a:t>공정 </a:t>
            </a:r>
            <a:r>
              <a:rPr lang="ko-KR" altLang="en-US" sz="1600" dirty="0" err="1" smtClean="0"/>
              <a:t>파라메터</a:t>
            </a:r>
            <a:r>
              <a:rPr lang="ko-KR" altLang="en-US" sz="1600" dirty="0"/>
              <a:t> </a:t>
            </a:r>
            <a:r>
              <a:rPr lang="en-US" altLang="ko-KR" sz="1600" dirty="0" smtClean="0"/>
              <a:t>data</a:t>
            </a:r>
          </a:p>
          <a:p>
            <a:pPr marL="285750" indent="-1063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 smtClean="0"/>
              <a:t>메타데이터 부재</a:t>
            </a:r>
            <a:endParaRPr lang="en-US" altLang="ko-KR" sz="1600" dirty="0"/>
          </a:p>
          <a:p>
            <a:pPr marL="179387">
              <a:lnSpc>
                <a:spcPct val="120000"/>
              </a:lnSpc>
            </a:pPr>
            <a:endParaRPr lang="en-US" altLang="ko-KR" sz="1600" dirty="0" smtClean="0"/>
          </a:p>
          <a:p>
            <a:pPr>
              <a:lnSpc>
                <a:spcPct val="120000"/>
              </a:lnSpc>
            </a:pPr>
            <a:r>
              <a:rPr lang="ko-KR" altLang="en-US" dirty="0" smtClean="0"/>
              <a:t>그룹당 연 </a:t>
            </a:r>
            <a:r>
              <a:rPr lang="en-US" altLang="ko-KR" dirty="0" smtClean="0"/>
              <a:t>0.3GB </a:t>
            </a:r>
            <a:r>
              <a:rPr lang="ko-KR" altLang="en-US" smtClean="0"/>
              <a:t>이하</a:t>
            </a:r>
            <a:endParaRPr lang="en-US" altLang="ko-KR" dirty="0" smtClean="0"/>
          </a:p>
          <a:p>
            <a:pPr>
              <a:lnSpc>
                <a:spcPct val="120000"/>
              </a:lnSpc>
            </a:pPr>
            <a:r>
              <a:rPr lang="en-US" altLang="ko-KR" b="1" dirty="0" smtClean="0">
                <a:solidFill>
                  <a:srgbClr val="C00000"/>
                </a:solidFill>
              </a:rPr>
              <a:t>KIST </a:t>
            </a:r>
            <a:r>
              <a:rPr lang="ko-KR" altLang="en-US" b="1" smtClean="0">
                <a:solidFill>
                  <a:srgbClr val="C00000"/>
                </a:solidFill>
              </a:rPr>
              <a:t>전체 </a:t>
            </a:r>
            <a:r>
              <a:rPr lang="en-US" altLang="ko-KR" b="1" dirty="0" smtClean="0">
                <a:solidFill>
                  <a:srgbClr val="C00000"/>
                </a:solidFill>
              </a:rPr>
              <a:t>~ </a:t>
            </a:r>
            <a:r>
              <a:rPr lang="ko-KR" altLang="en-US" b="1" smtClean="0">
                <a:solidFill>
                  <a:srgbClr val="C00000"/>
                </a:solidFill>
              </a:rPr>
              <a:t>연 </a:t>
            </a:r>
            <a:r>
              <a:rPr lang="en-US" altLang="ko-KR" b="1" dirty="0" smtClean="0">
                <a:solidFill>
                  <a:srgbClr val="C00000"/>
                </a:solidFill>
              </a:rPr>
              <a:t>12GB</a:t>
            </a:r>
            <a:endParaRPr lang="en-US" altLang="ko-KR" b="1" dirty="0">
              <a:solidFill>
                <a:srgbClr val="C00000"/>
              </a:solidFill>
            </a:endParaRPr>
          </a:p>
          <a:p>
            <a:endParaRPr lang="ko-KR" altLang="en-US" dirty="0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33" y="1986308"/>
            <a:ext cx="3053088" cy="2249866"/>
          </a:xfrm>
          <a:prstGeom prst="rect">
            <a:avLst/>
          </a:prstGeom>
        </p:spPr>
      </p:pic>
      <p:pic>
        <p:nvPicPr>
          <p:cNvPr id="10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146" y="1053193"/>
            <a:ext cx="1759835" cy="131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341383" y="4511127"/>
            <a:ext cx="3626314" cy="2252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 smtClean="0"/>
              <a:t>계산서버에 텍스트 형태로</a:t>
            </a:r>
            <a:endParaRPr lang="en-US" altLang="ko-KR" dirty="0" smtClean="0"/>
          </a:p>
          <a:p>
            <a:pPr marL="285750" indent="-1063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 smtClean="0"/>
              <a:t>계산목적</a:t>
            </a:r>
            <a:r>
              <a:rPr lang="en-US" altLang="ko-KR" sz="1600" dirty="0" smtClean="0"/>
              <a:t>, </a:t>
            </a:r>
            <a:r>
              <a:rPr lang="ko-KR" altLang="en-US" sz="1600" smtClean="0"/>
              <a:t>조건</a:t>
            </a:r>
            <a:r>
              <a:rPr lang="en-US" altLang="ko-KR" sz="1600" dirty="0" smtClean="0"/>
              <a:t>, </a:t>
            </a:r>
            <a:r>
              <a:rPr lang="ko-KR" altLang="en-US" sz="1600" smtClean="0"/>
              <a:t>결과 모두 정형화</a:t>
            </a:r>
            <a:endParaRPr lang="en-US" altLang="ko-KR" sz="1600" dirty="0" smtClean="0"/>
          </a:p>
          <a:p>
            <a:pPr marL="285750" indent="-1063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 smtClean="0"/>
              <a:t>메타데이터 자동</a:t>
            </a:r>
            <a:endParaRPr lang="en-US" altLang="ko-KR" sz="1600" dirty="0"/>
          </a:p>
          <a:p>
            <a:pPr marL="179387">
              <a:lnSpc>
                <a:spcPct val="120000"/>
              </a:lnSpc>
            </a:pPr>
            <a:endParaRPr lang="en-US" altLang="ko-KR" sz="1600" dirty="0" smtClean="0"/>
          </a:p>
          <a:p>
            <a:pPr>
              <a:lnSpc>
                <a:spcPct val="120000"/>
              </a:lnSpc>
            </a:pPr>
            <a:r>
              <a:rPr lang="ko-KR" altLang="en-US" dirty="0" smtClean="0"/>
              <a:t>그룹당 연 </a:t>
            </a:r>
            <a:r>
              <a:rPr lang="en-US" altLang="ko-KR" dirty="0" smtClean="0"/>
              <a:t>50TB </a:t>
            </a:r>
            <a:r>
              <a:rPr lang="ko-KR" altLang="en-US" smtClean="0"/>
              <a:t>이하</a:t>
            </a:r>
            <a:endParaRPr lang="en-US" altLang="ko-KR" dirty="0" smtClean="0"/>
          </a:p>
          <a:p>
            <a:pPr>
              <a:lnSpc>
                <a:spcPct val="120000"/>
              </a:lnSpc>
            </a:pPr>
            <a:r>
              <a:rPr lang="en-US" altLang="ko-KR" b="1" dirty="0" smtClean="0">
                <a:solidFill>
                  <a:srgbClr val="C00000"/>
                </a:solidFill>
              </a:rPr>
              <a:t>KIST </a:t>
            </a:r>
            <a:r>
              <a:rPr lang="ko-KR" altLang="en-US" b="1" smtClean="0">
                <a:solidFill>
                  <a:srgbClr val="C00000"/>
                </a:solidFill>
              </a:rPr>
              <a:t>전체 </a:t>
            </a:r>
            <a:r>
              <a:rPr lang="en-US" altLang="ko-KR" b="1" dirty="0" smtClean="0">
                <a:solidFill>
                  <a:srgbClr val="C00000"/>
                </a:solidFill>
              </a:rPr>
              <a:t>~ </a:t>
            </a:r>
            <a:r>
              <a:rPr lang="ko-KR" altLang="en-US" b="1" smtClean="0">
                <a:solidFill>
                  <a:srgbClr val="C00000"/>
                </a:solidFill>
              </a:rPr>
              <a:t>연 </a:t>
            </a:r>
            <a:r>
              <a:rPr lang="en-US" altLang="ko-KR" b="1" dirty="0" smtClean="0">
                <a:solidFill>
                  <a:srgbClr val="C00000"/>
                </a:solidFill>
              </a:rPr>
              <a:t>5,000 TB</a:t>
            </a:r>
            <a:endParaRPr lang="en-US" altLang="ko-KR" b="1" dirty="0">
              <a:solidFill>
                <a:srgbClr val="C00000"/>
              </a:solidFill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36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도전과제 들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8988" y="1005642"/>
            <a:ext cx="7772400" cy="359085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ko-KR" altLang="en-US" sz="2000" b="1" dirty="0" smtClean="0"/>
              <a:t>다양한 형태로 흩어져 있는 데이터를 어떻게 모으고 관리할 것인가</a:t>
            </a:r>
            <a:r>
              <a:rPr lang="en-US" altLang="ko-KR" sz="2000" b="1" dirty="0" smtClean="0"/>
              <a:t>?</a:t>
            </a:r>
          </a:p>
          <a:p>
            <a:pPr>
              <a:spcBef>
                <a:spcPts val="1200"/>
              </a:spcBef>
            </a:pPr>
            <a:r>
              <a:rPr lang="ko-KR" altLang="en-US" sz="2000" b="1" dirty="0" smtClean="0"/>
              <a:t>무엇이 </a:t>
            </a:r>
            <a:r>
              <a:rPr lang="ko-KR" altLang="en-US" sz="2000" b="1" dirty="0"/>
              <a:t>사람들로 하여금 </a:t>
            </a:r>
            <a:r>
              <a:rPr lang="en-US" altLang="ko-KR" sz="2000" b="1" dirty="0"/>
              <a:t>Data</a:t>
            </a:r>
            <a:r>
              <a:rPr lang="ko-KR" altLang="en-US" sz="2000" b="1"/>
              <a:t>를 공유하게 만들까</a:t>
            </a:r>
            <a:r>
              <a:rPr lang="en-US" altLang="ko-KR" sz="2000" b="1" dirty="0"/>
              <a:t>?  </a:t>
            </a:r>
            <a:endParaRPr lang="en-US" altLang="ko-KR" sz="1600" b="1" dirty="0" smtClean="0"/>
          </a:p>
          <a:p>
            <a:pPr>
              <a:spcBef>
                <a:spcPts val="1200"/>
              </a:spcBef>
            </a:pPr>
            <a:r>
              <a:rPr lang="ko-KR" altLang="en-US" sz="2000" b="1" dirty="0" smtClean="0"/>
              <a:t>어떻게 체계적으로 대량의 </a:t>
            </a:r>
            <a:r>
              <a:rPr lang="en-US" altLang="ko-KR" sz="2000" b="1" dirty="0" smtClean="0"/>
              <a:t>data</a:t>
            </a:r>
            <a:r>
              <a:rPr lang="ko-KR" altLang="en-US" sz="2000" b="1" smtClean="0"/>
              <a:t>를 취해 분석할 수 있는가</a:t>
            </a:r>
            <a:r>
              <a:rPr lang="en-US" altLang="ko-KR" sz="2000" b="1" dirty="0" smtClean="0"/>
              <a:t>?</a:t>
            </a:r>
          </a:p>
          <a:p>
            <a:pPr>
              <a:spcBef>
                <a:spcPts val="1200"/>
              </a:spcBef>
            </a:pPr>
            <a:r>
              <a:rPr lang="ko-KR" altLang="en-US" sz="2000" b="1" dirty="0" smtClean="0"/>
              <a:t>어떻게 데이터로부터 손쉽게 지식을 창출할 수 있는가</a:t>
            </a:r>
            <a:r>
              <a:rPr lang="en-US" altLang="ko-KR" sz="2000" b="1" dirty="0" smtClean="0"/>
              <a:t>? </a:t>
            </a:r>
          </a:p>
        </p:txBody>
      </p:sp>
      <p:pic>
        <p:nvPicPr>
          <p:cNvPr id="4" name="Picture 2" descr="http://www.cirrusinsight.com/wp-content/uploads/2014/08/small-business-obstacle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358" y="2654520"/>
            <a:ext cx="5604641" cy="42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68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도전과제 </a:t>
            </a:r>
            <a:r>
              <a:rPr lang="en-US" altLang="ko-KR" dirty="0" smtClean="0"/>
              <a:t>vs. </a:t>
            </a:r>
            <a:r>
              <a:rPr lang="ko-KR" altLang="en-US" smtClean="0"/>
              <a:t>세가지 </a:t>
            </a:r>
            <a:r>
              <a:rPr lang="ko-KR" altLang="en-US" dirty="0" smtClean="0"/>
              <a:t>제안</a:t>
            </a:r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719285"/>
              </p:ext>
            </p:extLst>
          </p:nvPr>
        </p:nvGraphicFramePr>
        <p:xfrm>
          <a:off x="705872" y="1085850"/>
          <a:ext cx="7938632" cy="48044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69316"/>
                <a:gridCol w="3969316"/>
              </a:tblGrid>
              <a:tr h="547007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dirty="0" smtClean="0"/>
                        <a:t>도전과제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dirty="0" smtClean="0"/>
                        <a:t>제안내용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779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다양한 형태로 흩어져 있는 데이터를 어떻게 모으고 관리할 것인가</a:t>
                      </a:r>
                      <a:r>
                        <a:rPr lang="en-US" altLang="ko-KR" sz="1600" dirty="0" smtClean="0"/>
                        <a:t>?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/>
                        <a:t>KIST</a:t>
                      </a:r>
                      <a:r>
                        <a:rPr lang="ko-KR" altLang="en-US" sz="1800" smtClean="0"/>
                        <a:t>의 미래 경쟁력 제고를 위해 </a:t>
                      </a:r>
                      <a:r>
                        <a:rPr lang="en-US" altLang="ko-KR" sz="1800" dirty="0" smtClean="0"/>
                        <a:t>KIST </a:t>
                      </a:r>
                      <a:r>
                        <a:rPr lang="ko-KR" altLang="en-US" sz="1800" smtClean="0"/>
                        <a:t>내의 </a:t>
                      </a:r>
                      <a:r>
                        <a:rPr lang="ko-KR" altLang="en-US" sz="1800" b="1" smtClean="0">
                          <a:solidFill>
                            <a:srgbClr val="C00000"/>
                          </a:solidFill>
                        </a:rPr>
                        <a:t>과학기술 데이터 축적∙관리 시스템 구축 </a:t>
                      </a:r>
                      <a:endParaRPr lang="en-US" altLang="ko-KR" sz="18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 latinLnBrk="0"/>
                      <a:endParaRPr lang="ko-KR" altLang="en-US" dirty="0"/>
                    </a:p>
                  </a:txBody>
                  <a:tcPr anchor="ctr"/>
                </a:tc>
              </a:tr>
              <a:tr h="767442">
                <a:tc>
                  <a:txBody>
                    <a:bodyPr/>
                    <a:lstStyle/>
                    <a:p>
                      <a:pPr latinLnBrk="0"/>
                      <a:r>
                        <a:rPr lang="ko-KR" altLang="en-US" sz="1600" dirty="0" smtClean="0"/>
                        <a:t>무엇이 사람들로 하여금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를 공유하게 만들까</a:t>
                      </a:r>
                      <a:r>
                        <a:rPr lang="en-US" altLang="ko-KR" sz="1600" dirty="0" smtClean="0"/>
                        <a:t>? </a:t>
                      </a:r>
                      <a:endParaRPr lang="ko-KR" altLang="en-US" sz="1600" b="0"/>
                    </a:p>
                  </a:txBody>
                  <a:tcPr anchor="ctr">
                    <a:solidFill>
                      <a:srgbClr val="CDCDE6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어떻게 체계적으로 대량의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를 취해 분석할 수 있는가</a:t>
                      </a:r>
                      <a:r>
                        <a:rPr lang="en-US" altLang="ko-KR" sz="1600" dirty="0" smtClean="0"/>
                        <a:t>?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88174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어떻게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로부터 손쉽게 지식을 창출할 수 있는가</a:t>
                      </a:r>
                      <a:r>
                        <a:rPr lang="en-US" altLang="ko-KR" sz="1600" dirty="0" smtClean="0"/>
                        <a:t>? 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 err="1" smtClean="0"/>
                        <a:t>빅데이터를</a:t>
                      </a:r>
                      <a:r>
                        <a:rPr lang="ko-KR" altLang="en-US" sz="1800" dirty="0" smtClean="0"/>
                        <a:t> 통한 기술개발의 성공사례 개발을 위한 </a:t>
                      </a:r>
                      <a:r>
                        <a:rPr lang="ko-KR" altLang="en-US" sz="1800" b="1" dirty="0" smtClean="0">
                          <a:solidFill>
                            <a:srgbClr val="C00000"/>
                          </a:solidFill>
                        </a:rPr>
                        <a:t>시범사업 추진</a:t>
                      </a:r>
                      <a:endParaRPr lang="en-US" altLang="ko-KR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E8E8F3"/>
                    </a:solidFill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/>
                        <a:t>Data-driven Research </a:t>
                      </a:r>
                      <a:r>
                        <a:rPr lang="ko-KR" altLang="en-US" sz="1800" smtClean="0"/>
                        <a:t>능력 제고를 위한 </a:t>
                      </a:r>
                      <a:r>
                        <a:rPr lang="en-US" altLang="ko-KR" sz="1800" b="1" dirty="0" smtClean="0">
                          <a:solidFill>
                            <a:srgbClr val="C00000"/>
                          </a:solidFill>
                        </a:rPr>
                        <a:t>data science </a:t>
                      </a:r>
                      <a:r>
                        <a:rPr lang="ko-KR" altLang="en-US" sz="1800" b="1" smtClean="0">
                          <a:solidFill>
                            <a:srgbClr val="C00000"/>
                          </a:solidFill>
                        </a:rPr>
                        <a:t>육성 </a:t>
                      </a:r>
                    </a:p>
                    <a:p>
                      <a:pPr algn="ctr" latinLnBrk="0"/>
                      <a:endParaRPr lang="ko-KR" altLang="en-US" dirty="0"/>
                    </a:p>
                  </a:txBody>
                  <a:tcPr anchor="ctr">
                    <a:solidFill>
                      <a:srgbClr val="E8E8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9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그림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588" y="4842644"/>
            <a:ext cx="2935241" cy="1638803"/>
          </a:xfrm>
          <a:prstGeom prst="rect">
            <a:avLst/>
          </a:prstGeom>
        </p:spPr>
      </p:pic>
      <p:sp>
        <p:nvSpPr>
          <p:cNvPr id="28" name="모서리가 둥근 직사각형 27"/>
          <p:cNvSpPr/>
          <p:nvPr/>
        </p:nvSpPr>
        <p:spPr bwMode="auto">
          <a:xfrm>
            <a:off x="7307671" y="2605021"/>
            <a:ext cx="1465384" cy="1519206"/>
          </a:xfrm>
          <a:prstGeom prst="roundRect">
            <a:avLst>
              <a:gd name="adj" fmla="val 11373"/>
            </a:avLst>
          </a:prstGeom>
          <a:solidFill>
            <a:srgbClr val="FFFFB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dirty="0" smtClean="0">
                <a:latin typeface="+mn-ea"/>
              </a:rPr>
              <a:t>특성 분석 센터 </a:t>
            </a:r>
            <a:endParaRPr kumimoji="1" lang="ko-KR" altLang="en-US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K</a:t>
            </a:r>
            <a:r>
              <a:rPr lang="en-US" altLang="ko-KR" dirty="0" smtClean="0"/>
              <a:t>IST </a:t>
            </a:r>
            <a:r>
              <a:rPr lang="en-US" altLang="ko-KR" dirty="0" smtClean="0">
                <a:solidFill>
                  <a:srgbClr val="C00000"/>
                </a:solidFill>
              </a:rPr>
              <a:t>A</a:t>
            </a:r>
            <a:r>
              <a:rPr lang="en-US" altLang="ko-KR" dirty="0" smtClean="0"/>
              <a:t>dvanced </a:t>
            </a:r>
            <a:r>
              <a:rPr lang="en-US" altLang="ko-KR" dirty="0" smtClean="0">
                <a:solidFill>
                  <a:srgbClr val="C00000"/>
                </a:solidFill>
              </a:rPr>
              <a:t>R</a:t>
            </a:r>
            <a:r>
              <a:rPr lang="en-US" altLang="ko-KR" dirty="0" smtClean="0"/>
              <a:t>esearch </a:t>
            </a:r>
            <a:r>
              <a:rPr lang="en-US" altLang="ko-KR" dirty="0" smtClean="0">
                <a:solidFill>
                  <a:srgbClr val="C00000"/>
                </a:solidFill>
              </a:rPr>
              <a:t>S</a:t>
            </a:r>
            <a:r>
              <a:rPr lang="en-US" altLang="ko-KR" dirty="0" smtClean="0"/>
              <a:t>ystem (KARS)</a:t>
            </a:r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 bwMode="auto">
          <a:xfrm>
            <a:off x="2061410" y="1735812"/>
            <a:ext cx="2895600" cy="52938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1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Data Access Interface 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1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(Bulk Downloadable)</a:t>
            </a:r>
            <a:endParaRPr kumimoji="1" lang="ko-KR" altLang="en-US" sz="11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" name="모서리가 둥근 직사각형 6"/>
          <p:cNvSpPr/>
          <p:nvPr/>
        </p:nvSpPr>
        <p:spPr bwMode="auto">
          <a:xfrm>
            <a:off x="2061410" y="1063442"/>
            <a:ext cx="2895600" cy="501444"/>
          </a:xfrm>
          <a:prstGeom prst="roundRect">
            <a:avLst/>
          </a:prstGeom>
          <a:solidFill>
            <a:srgbClr val="FFDB69"/>
          </a:solidFill>
          <a:ln w="2857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dirty="0" smtClean="0">
                <a:solidFill>
                  <a:srgbClr val="C00000"/>
                </a:solidFill>
                <a:latin typeface="+mn-ea"/>
              </a:rPr>
              <a:t>KIST R&amp;D Big 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+mn-ea"/>
              </a:rPr>
              <a:t>Data </a:t>
            </a:r>
            <a:r>
              <a:rPr kumimoji="1" lang="en-US" altLang="ko-KR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latin typeface="+mn-ea"/>
              </a:rPr>
              <a:t>Platform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baseline="0" dirty="0" smtClean="0">
                <a:solidFill>
                  <a:srgbClr val="C00000"/>
                </a:solidFill>
                <a:latin typeface="+mn-ea"/>
              </a:rPr>
              <a:t>(Data Visualizer, Data Mining)</a:t>
            </a: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+mn-ea"/>
            </a:endParaRPr>
          </a:p>
        </p:txBody>
      </p:sp>
      <p:sp>
        <p:nvSpPr>
          <p:cNvPr id="9" name="타원 8"/>
          <p:cNvSpPr/>
          <p:nvPr/>
        </p:nvSpPr>
        <p:spPr bwMode="auto">
          <a:xfrm>
            <a:off x="7362779" y="2956667"/>
            <a:ext cx="591558" cy="31282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7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SEM</a:t>
            </a:r>
            <a:endParaRPr kumimoji="1" lang="ko-KR" altLang="en-US" sz="7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0" name="타원 9"/>
          <p:cNvSpPr/>
          <p:nvPr/>
        </p:nvSpPr>
        <p:spPr bwMode="auto">
          <a:xfrm>
            <a:off x="7515179" y="3109067"/>
            <a:ext cx="591558" cy="31282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7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TEM</a:t>
            </a:r>
            <a:endParaRPr kumimoji="1" lang="ko-KR" altLang="en-US" sz="7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1" name="타원 10"/>
          <p:cNvSpPr/>
          <p:nvPr/>
        </p:nvSpPr>
        <p:spPr bwMode="auto">
          <a:xfrm>
            <a:off x="7667579" y="3261467"/>
            <a:ext cx="591558" cy="31282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7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FTIR/Raman</a:t>
            </a:r>
            <a:endParaRPr kumimoji="1" lang="ko-KR" altLang="en-US" sz="7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4" name="타원 13"/>
          <p:cNvSpPr/>
          <p:nvPr/>
        </p:nvSpPr>
        <p:spPr bwMode="auto">
          <a:xfrm>
            <a:off x="7819979" y="3413867"/>
            <a:ext cx="591558" cy="31282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7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XPS</a:t>
            </a:r>
            <a:endParaRPr kumimoji="1" lang="ko-KR" altLang="en-US" sz="7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5" name="타원 14"/>
          <p:cNvSpPr/>
          <p:nvPr/>
        </p:nvSpPr>
        <p:spPr bwMode="auto">
          <a:xfrm>
            <a:off x="7972379" y="3566267"/>
            <a:ext cx="591558" cy="31282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700" dirty="0" smtClean="0">
                <a:latin typeface="+mn-ea"/>
              </a:rPr>
              <a:t>ESCA</a:t>
            </a:r>
            <a:endParaRPr kumimoji="1" lang="ko-KR" altLang="en-US" sz="7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6" name="타원 15"/>
          <p:cNvSpPr/>
          <p:nvPr/>
        </p:nvSpPr>
        <p:spPr bwMode="auto">
          <a:xfrm>
            <a:off x="8124779" y="3718667"/>
            <a:ext cx="591558" cy="31282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700" dirty="0" smtClean="0">
                <a:latin typeface="+mn-ea"/>
              </a:rPr>
              <a:t>X-ray</a:t>
            </a:r>
            <a:endParaRPr kumimoji="1" lang="ko-KR" altLang="en-US" sz="7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7299181" y="2169287"/>
            <a:ext cx="1465384" cy="312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dirty="0" smtClean="0">
                <a:latin typeface="+mn-ea"/>
              </a:rPr>
              <a:t>물성 평가장비 </a:t>
            </a:r>
            <a:r>
              <a:rPr kumimoji="1" lang="en-US" altLang="ko-KR" sz="1000" dirty="0" smtClean="0">
                <a:latin typeface="+mn-ea"/>
              </a:rPr>
              <a:t>(Lab)</a:t>
            </a:r>
            <a:r>
              <a:rPr kumimoji="1" lang="ko-KR" altLang="en-US" sz="1000" smtClean="0">
                <a:latin typeface="+mn-ea"/>
              </a:rPr>
              <a:t> </a:t>
            </a:r>
            <a:endParaRPr kumimoji="1" lang="ko-KR" altLang="en-US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9" name="모서리가 둥근 직사각형 18"/>
          <p:cNvSpPr/>
          <p:nvPr/>
        </p:nvSpPr>
        <p:spPr bwMode="auto">
          <a:xfrm>
            <a:off x="5149516" y="2542673"/>
            <a:ext cx="1569330" cy="470955"/>
          </a:xfrm>
          <a:prstGeom prst="roundRect">
            <a:avLst/>
          </a:prstGeom>
          <a:solidFill>
            <a:srgbClr val="FFDB69"/>
          </a:solidFill>
          <a:ln w="2857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1" dirty="0" smtClean="0">
                <a:solidFill>
                  <a:srgbClr val="C00000"/>
                </a:solidFill>
                <a:latin typeface="+mn-ea"/>
              </a:rPr>
              <a:t>연구 노트 시스템</a:t>
            </a:r>
            <a:endParaRPr kumimoji="1" lang="en-US" altLang="ko-KR" sz="1200" b="1" dirty="0" smtClean="0">
              <a:solidFill>
                <a:srgbClr val="C00000"/>
              </a:solidFill>
              <a:latin typeface="+mn-ea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dirty="0" smtClean="0">
                <a:solidFill>
                  <a:srgbClr val="C00000"/>
                </a:solidFill>
                <a:latin typeface="+mn-ea"/>
              </a:rPr>
              <a:t>(Metadata/Tag)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+mn-ea"/>
            </a:endParaRPr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7299181" y="1744294"/>
            <a:ext cx="1465384" cy="301800"/>
          </a:xfrm>
          <a:prstGeom prst="roundRect">
            <a:avLst/>
          </a:prstGeom>
          <a:solidFill>
            <a:srgbClr val="CEEA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smtClean="0">
                <a:latin typeface="+mn-ea"/>
              </a:rPr>
              <a:t>실험 장비 </a:t>
            </a:r>
            <a:r>
              <a:rPr kumimoji="1" lang="en-US" altLang="ko-KR" sz="1000" dirty="0" smtClean="0">
                <a:latin typeface="+mn-ea"/>
              </a:rPr>
              <a:t>(Lab)</a:t>
            </a:r>
            <a:endParaRPr kumimoji="1" lang="ko-KR" altLang="en-US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3" name="왼쪽/오른쪽 화살표 2"/>
          <p:cNvSpPr/>
          <p:nvPr/>
        </p:nvSpPr>
        <p:spPr bwMode="auto">
          <a:xfrm>
            <a:off x="1323662" y="1806430"/>
            <a:ext cx="708400" cy="403370"/>
          </a:xfrm>
          <a:prstGeom prst="leftRight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6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굴림" pitchFamily="50" charset="-127"/>
            </a:endParaRPr>
          </a:p>
        </p:txBody>
      </p:sp>
      <p:sp>
        <p:nvSpPr>
          <p:cNvPr id="8" name="순서도: 자기 디스크 7"/>
          <p:cNvSpPr/>
          <p:nvPr/>
        </p:nvSpPr>
        <p:spPr bwMode="auto">
          <a:xfrm>
            <a:off x="301620" y="1667048"/>
            <a:ext cx="992695" cy="653846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600" b="1" dirty="0" smtClean="0">
              <a:latin typeface="+mn-ea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900" dirty="0" smtClean="0">
                <a:latin typeface="+mn-ea"/>
              </a:rPr>
              <a:t>외부 </a:t>
            </a:r>
            <a:r>
              <a:rPr kumimoji="1" lang="en-US" altLang="ko-KR" sz="900" dirty="0" smtClean="0">
                <a:latin typeface="+mn-ea"/>
              </a:rPr>
              <a:t>public DB</a:t>
            </a:r>
            <a:endParaRPr kumimoji="1" lang="ko-KR" altLang="en-US" sz="9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061410" y="2882375"/>
            <a:ext cx="2680981" cy="1133759"/>
            <a:chOff x="1842837" y="3977780"/>
            <a:chExt cx="3052010" cy="1135555"/>
          </a:xfrm>
          <a:solidFill>
            <a:schemeClr val="bg1">
              <a:lumMod val="95000"/>
            </a:schemeClr>
          </a:solidFill>
        </p:grpSpPr>
        <p:sp>
          <p:nvSpPr>
            <p:cNvPr id="21" name="순서도: 자기 디스크 20"/>
            <p:cNvSpPr/>
            <p:nvPr/>
          </p:nvSpPr>
          <p:spPr bwMode="auto">
            <a:xfrm>
              <a:off x="1842837" y="3977781"/>
              <a:ext cx="1147011" cy="652357"/>
            </a:xfrm>
            <a:prstGeom prst="flowChartMagneticDisk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dirty="0" smtClean="0">
                  <a:latin typeface="+mn-ea"/>
                </a:rPr>
                <a:t>KIST R&amp;D Data Bank</a:t>
              </a:r>
              <a:endParaRPr kumimoji="1" lang="ko-KR" altLang="en-US" sz="9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22" name="순서도: 자기 디스크 21"/>
            <p:cNvSpPr/>
            <p:nvPr/>
          </p:nvSpPr>
          <p:spPr bwMode="auto">
            <a:xfrm>
              <a:off x="2508584" y="4460978"/>
              <a:ext cx="1147011" cy="652357"/>
            </a:xfrm>
            <a:prstGeom prst="flowChartMagneticDisk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dirty="0" smtClean="0">
                  <a:latin typeface="+mn-ea"/>
                </a:rPr>
                <a:t>KIST R&amp;D Data Bank</a:t>
              </a:r>
              <a:endParaRPr kumimoji="1" lang="ko-KR" altLang="en-US" sz="9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23" name="순서도: 자기 디스크 22"/>
            <p:cNvSpPr/>
            <p:nvPr/>
          </p:nvSpPr>
          <p:spPr bwMode="auto">
            <a:xfrm>
              <a:off x="3193882" y="3977780"/>
              <a:ext cx="1147011" cy="652357"/>
            </a:xfrm>
            <a:prstGeom prst="flowChartMagneticDisk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dirty="0" smtClean="0">
                  <a:latin typeface="+mn-ea"/>
                </a:rPr>
                <a:t>KIST R&amp;D Data Bank</a:t>
              </a:r>
              <a:endParaRPr kumimoji="1" lang="ko-KR" altLang="en-US" sz="9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24" name="순서도: 자기 디스크 23"/>
            <p:cNvSpPr/>
            <p:nvPr/>
          </p:nvSpPr>
          <p:spPr bwMode="auto">
            <a:xfrm>
              <a:off x="3747836" y="4460978"/>
              <a:ext cx="1147011" cy="652357"/>
            </a:xfrm>
            <a:prstGeom prst="flowChartMagneticDisk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dirty="0" smtClean="0">
                  <a:latin typeface="+mn-ea"/>
                </a:rPr>
                <a:t>KIST R&amp;D Data Bank</a:t>
              </a:r>
              <a:endParaRPr kumimoji="1" lang="ko-KR" altLang="en-US" sz="9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</p:grpSp>
      <p:sp>
        <p:nvSpPr>
          <p:cNvPr id="25" name="순서도: 다중 문서 24"/>
          <p:cNvSpPr/>
          <p:nvPr/>
        </p:nvSpPr>
        <p:spPr bwMode="auto">
          <a:xfrm>
            <a:off x="7362779" y="4247420"/>
            <a:ext cx="1309651" cy="690405"/>
          </a:xfrm>
          <a:prstGeom prst="flowChartMultidocument">
            <a:avLst/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dirty="0" smtClean="0">
                <a:latin typeface="+mn-ea"/>
              </a:rPr>
              <a:t>Simulation </a:t>
            </a:r>
            <a:r>
              <a:rPr kumimoji="1" lang="en-US" altLang="ko-KR" sz="1000" dirty="0">
                <a:latin typeface="+mn-ea"/>
              </a:rPr>
              <a:t>Platforms</a:t>
            </a:r>
            <a:endParaRPr kumimoji="1" lang="ko-KR" altLang="en-US" sz="1000">
              <a:latin typeface="+mn-ea"/>
            </a:endParaRP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23662" y="1889281"/>
            <a:ext cx="7432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</a:rPr>
              <a:t>Data </a:t>
            </a:r>
            <a:r>
              <a:rPr lang="ko-KR" altLang="en-US" sz="900" smtClean="0">
                <a:solidFill>
                  <a:schemeClr val="bg1"/>
                </a:solidFill>
              </a:rPr>
              <a:t>연동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30" name="왼쪽 중괄호 29"/>
          <p:cNvSpPr/>
          <p:nvPr/>
        </p:nvSpPr>
        <p:spPr bwMode="auto">
          <a:xfrm>
            <a:off x="6989900" y="1923488"/>
            <a:ext cx="232610" cy="2800467"/>
          </a:xfrm>
          <a:prstGeom prst="leftBrace">
            <a:avLst>
              <a:gd name="adj1" fmla="val 70402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cxnSp>
        <p:nvCxnSpPr>
          <p:cNvPr id="33" name="구부러진 연결선 32"/>
          <p:cNvCxnSpPr>
            <a:stCxn id="30" idx="1"/>
            <a:endCxn id="19" idx="3"/>
          </p:cNvCxnSpPr>
          <p:nvPr/>
        </p:nvCxnSpPr>
        <p:spPr bwMode="auto">
          <a:xfrm rot="10800000">
            <a:off x="6718846" y="2778152"/>
            <a:ext cx="271054" cy="54557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구부러진 연결선 45"/>
          <p:cNvCxnSpPr>
            <a:stCxn id="19" idx="1"/>
            <a:endCxn id="24" idx="4"/>
          </p:cNvCxnSpPr>
          <p:nvPr/>
        </p:nvCxnSpPr>
        <p:spPr bwMode="auto">
          <a:xfrm rot="10800000" flipV="1">
            <a:off x="4742392" y="2778150"/>
            <a:ext cx="407125" cy="91232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위쪽/아래쪽 화살표 58"/>
          <p:cNvSpPr/>
          <p:nvPr/>
        </p:nvSpPr>
        <p:spPr bwMode="auto">
          <a:xfrm>
            <a:off x="3348630" y="2320894"/>
            <a:ext cx="321158" cy="457257"/>
          </a:xfrm>
          <a:prstGeom prst="upDown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cxnSp>
        <p:nvCxnSpPr>
          <p:cNvPr id="62" name="직선 연결선 61"/>
          <p:cNvCxnSpPr>
            <a:stCxn id="7" idx="2"/>
            <a:endCxn id="4" idx="0"/>
          </p:cNvCxnSpPr>
          <p:nvPr/>
        </p:nvCxnSpPr>
        <p:spPr bwMode="auto">
          <a:xfrm>
            <a:off x="3509210" y="1564886"/>
            <a:ext cx="0" cy="1709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구부러진 연결선 65"/>
          <p:cNvCxnSpPr>
            <a:stCxn id="7" idx="3"/>
            <a:endCxn id="19" idx="0"/>
          </p:cNvCxnSpPr>
          <p:nvPr/>
        </p:nvCxnSpPr>
        <p:spPr bwMode="auto">
          <a:xfrm>
            <a:off x="4957010" y="1314164"/>
            <a:ext cx="977171" cy="1228509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모서리가 둥근 직사각형 71"/>
          <p:cNvSpPr/>
          <p:nvPr/>
        </p:nvSpPr>
        <p:spPr bwMode="auto">
          <a:xfrm>
            <a:off x="2061409" y="4454691"/>
            <a:ext cx="2895600" cy="27443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dirty="0" smtClean="0">
                <a:solidFill>
                  <a:schemeClr val="bg1"/>
                </a:solidFill>
                <a:latin typeface="+mn-ea"/>
              </a:rPr>
              <a:t>비정형 </a:t>
            </a:r>
            <a:r>
              <a:rPr kumimoji="1" lang="en-US" altLang="ko-KR" sz="11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Data Collection System</a:t>
            </a:r>
            <a:endParaRPr kumimoji="1" lang="ko-KR" altLang="en-US" sz="11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5" name="위쪽 화살표 74"/>
          <p:cNvSpPr/>
          <p:nvPr/>
        </p:nvSpPr>
        <p:spPr bwMode="auto">
          <a:xfrm>
            <a:off x="3365657" y="4076355"/>
            <a:ext cx="322791" cy="306188"/>
          </a:xfrm>
          <a:prstGeom prst="up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5830641" y="295739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①</a:t>
            </a:r>
          </a:p>
        </p:txBody>
      </p:sp>
      <p:sp>
        <p:nvSpPr>
          <p:cNvPr id="78" name="직사각형 77"/>
          <p:cNvSpPr/>
          <p:nvPr/>
        </p:nvSpPr>
        <p:spPr>
          <a:xfrm>
            <a:off x="8123231" y="286277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②</a:t>
            </a:r>
          </a:p>
        </p:txBody>
      </p:sp>
      <p:sp>
        <p:nvSpPr>
          <p:cNvPr id="79" name="직사각형 78"/>
          <p:cNvSpPr/>
          <p:nvPr/>
        </p:nvSpPr>
        <p:spPr>
          <a:xfrm>
            <a:off x="4906349" y="450791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③</a:t>
            </a:r>
          </a:p>
        </p:txBody>
      </p:sp>
      <p:sp>
        <p:nvSpPr>
          <p:cNvPr id="80" name="직사각형 79"/>
          <p:cNvSpPr/>
          <p:nvPr/>
        </p:nvSpPr>
        <p:spPr>
          <a:xfrm>
            <a:off x="4227261" y="304332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④</a:t>
            </a:r>
          </a:p>
        </p:txBody>
      </p:sp>
      <p:sp>
        <p:nvSpPr>
          <p:cNvPr id="81" name="직사각형 80"/>
          <p:cNvSpPr/>
          <p:nvPr/>
        </p:nvSpPr>
        <p:spPr>
          <a:xfrm>
            <a:off x="1470113" y="158311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⑤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4906349" y="97747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⑥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59573" y="5387197"/>
            <a:ext cx="3493264" cy="1046440"/>
          </a:xfrm>
          <a:prstGeom prst="rect">
            <a:avLst/>
          </a:prstGeom>
          <a:solidFill>
            <a:srgbClr val="E8E8F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sz="1400" b="1" dirty="0" smtClean="0">
                <a:solidFill>
                  <a:srgbClr val="C00000"/>
                </a:solidFill>
              </a:rPr>
              <a:t>&lt;Basic Concept of the System&gt;</a:t>
            </a:r>
          </a:p>
          <a:p>
            <a:pPr marL="285750" indent="-1968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100" dirty="0" smtClean="0"/>
              <a:t>일상적 연구활동 </a:t>
            </a:r>
            <a:r>
              <a:rPr lang="en-US" altLang="ko-KR" sz="1100" dirty="0" smtClean="0"/>
              <a:t>(</a:t>
            </a:r>
            <a:r>
              <a:rPr lang="ko-KR" altLang="en-US" sz="1100" smtClean="0"/>
              <a:t>연구노트작성</a:t>
            </a:r>
            <a:r>
              <a:rPr lang="en-US" altLang="ko-KR" sz="1100" dirty="0" smtClean="0"/>
              <a:t>)</a:t>
            </a:r>
            <a:r>
              <a:rPr lang="ko-KR" altLang="en-US" sz="1100" smtClean="0"/>
              <a:t> </a:t>
            </a:r>
            <a:r>
              <a:rPr lang="ko-KR" altLang="en-US" sz="1100" dirty="0" smtClean="0"/>
              <a:t>자체가 </a:t>
            </a:r>
            <a:r>
              <a:rPr lang="en-US" altLang="ko-KR" sz="1100" dirty="0" smtClean="0"/>
              <a:t>DB</a:t>
            </a:r>
            <a:r>
              <a:rPr lang="ko-KR" altLang="en-US" sz="1100" smtClean="0"/>
              <a:t>화 </a:t>
            </a:r>
            <a:endParaRPr lang="en-US" altLang="ko-KR" sz="1100" dirty="0" smtClean="0"/>
          </a:p>
          <a:p>
            <a:pPr marL="285750" indent="-1968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100" dirty="0" smtClean="0"/>
              <a:t>기존의 비정형 데이터 및 </a:t>
            </a:r>
            <a:r>
              <a:rPr lang="en-US" altLang="ko-KR" sz="1100" dirty="0" smtClean="0"/>
              <a:t>KIST </a:t>
            </a:r>
            <a:r>
              <a:rPr lang="ko-KR" altLang="en-US" sz="1100" smtClean="0"/>
              <a:t>외부 </a:t>
            </a:r>
            <a:r>
              <a:rPr lang="en-US" altLang="ko-KR" sz="1100" dirty="0" smtClean="0"/>
              <a:t>DB</a:t>
            </a:r>
            <a:r>
              <a:rPr lang="ko-KR" altLang="en-US" sz="1100" smtClean="0"/>
              <a:t>의 통합  </a:t>
            </a:r>
            <a:endParaRPr lang="en-US" altLang="ko-KR" sz="1100" dirty="0" smtClean="0"/>
          </a:p>
          <a:p>
            <a:pPr marL="285750" indent="-1968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100" dirty="0" smtClean="0"/>
              <a:t>축적된 </a:t>
            </a:r>
            <a:r>
              <a:rPr lang="en-US" altLang="ko-KR" sz="1100" dirty="0" smtClean="0"/>
              <a:t>data</a:t>
            </a:r>
            <a:r>
              <a:rPr lang="ko-KR" altLang="en-US" sz="1100" smtClean="0"/>
              <a:t>의 활용 플랫폼 제공</a:t>
            </a:r>
            <a:endParaRPr lang="en-US" altLang="ko-KR" sz="1100" dirty="0" smtClean="0"/>
          </a:p>
        </p:txBody>
      </p:sp>
      <p:sp>
        <p:nvSpPr>
          <p:cNvPr id="42" name="직사각형 41"/>
          <p:cNvSpPr/>
          <p:nvPr/>
        </p:nvSpPr>
        <p:spPr>
          <a:xfrm>
            <a:off x="8040363" y="435462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②</a:t>
            </a:r>
          </a:p>
        </p:txBody>
      </p:sp>
      <p:cxnSp>
        <p:nvCxnSpPr>
          <p:cNvPr id="6" name="구부러진 연결선 5"/>
          <p:cNvCxnSpPr>
            <a:endCxn id="77" idx="2"/>
          </p:cNvCxnSpPr>
          <p:nvPr/>
        </p:nvCxnSpPr>
        <p:spPr bwMode="auto">
          <a:xfrm flipV="1">
            <a:off x="4781162" y="3326726"/>
            <a:ext cx="1257228" cy="53430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6982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세가지 제안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4942" y="1172736"/>
            <a:ext cx="7920491" cy="3344634"/>
          </a:xfrm>
        </p:spPr>
        <p:txBody>
          <a:bodyPr/>
          <a:lstStyle/>
          <a:p>
            <a:pPr latinLnBrk="0">
              <a:lnSpc>
                <a:spcPct val="120000"/>
              </a:lnSpc>
              <a:spcBef>
                <a:spcPts val="1800"/>
              </a:spcBef>
            </a:pPr>
            <a:r>
              <a:rPr lang="en-US" altLang="ko-KR" dirty="0" smtClean="0">
                <a:latin typeface="+mn-ea"/>
              </a:rPr>
              <a:t>KIST</a:t>
            </a:r>
            <a:r>
              <a:rPr lang="ko-KR" altLang="en-US" smtClean="0">
                <a:latin typeface="+mn-ea"/>
              </a:rPr>
              <a:t>의 미래 경쟁력 제고를 위해 </a:t>
            </a:r>
            <a:r>
              <a:rPr lang="en-US" altLang="ko-KR" b="1" dirty="0" smtClean="0">
                <a:solidFill>
                  <a:srgbClr val="C00000"/>
                </a:solidFill>
                <a:latin typeface="+mn-ea"/>
              </a:rPr>
              <a:t>KIST </a:t>
            </a:r>
            <a:r>
              <a:rPr lang="ko-KR" altLang="en-US" b="1" smtClean="0">
                <a:solidFill>
                  <a:srgbClr val="C00000"/>
                </a:solidFill>
                <a:latin typeface="+mn-ea"/>
              </a:rPr>
              <a:t>내의 과학기술 데이터 축적∙관리 시스템</a:t>
            </a:r>
            <a:r>
              <a:rPr lang="ko-KR" altLang="en-US" b="1" smtClean="0">
                <a:latin typeface="+mn-ea"/>
              </a:rPr>
              <a:t> </a:t>
            </a:r>
            <a:r>
              <a:rPr lang="ko-KR" altLang="en-US" smtClean="0">
                <a:latin typeface="+mn-ea"/>
              </a:rPr>
              <a:t>구축</a:t>
            </a:r>
            <a:r>
              <a:rPr lang="ko-KR" altLang="en-US" b="1" smtClean="0">
                <a:latin typeface="+mn-ea"/>
              </a:rPr>
              <a:t> </a:t>
            </a:r>
            <a:endParaRPr lang="en-US" altLang="ko-KR" b="1" dirty="0" smtClean="0">
              <a:latin typeface="+mn-ea"/>
            </a:endParaRPr>
          </a:p>
          <a:p>
            <a:pPr latinLnBrk="0">
              <a:lnSpc>
                <a:spcPct val="120000"/>
              </a:lnSpc>
              <a:spcBef>
                <a:spcPts val="1800"/>
              </a:spcBef>
            </a:pPr>
            <a:r>
              <a:rPr lang="ko-KR" altLang="en-US" dirty="0" err="1" smtClean="0">
                <a:latin typeface="+mn-ea"/>
              </a:rPr>
              <a:t>빅데이터를</a:t>
            </a:r>
            <a:r>
              <a:rPr lang="ko-KR" altLang="en-US" dirty="0" smtClean="0">
                <a:latin typeface="+mn-ea"/>
              </a:rPr>
              <a:t> 통한 기술개발의 성공사례 개발을 위한 </a:t>
            </a:r>
            <a:r>
              <a:rPr lang="ko-KR" altLang="en-US" b="1" dirty="0" smtClean="0">
                <a:solidFill>
                  <a:srgbClr val="C00000"/>
                </a:solidFill>
                <a:latin typeface="+mn-ea"/>
              </a:rPr>
              <a:t>시범사업</a:t>
            </a:r>
            <a:r>
              <a:rPr lang="ko-KR" altLang="en-US" b="1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추진</a:t>
            </a:r>
            <a:endParaRPr lang="en-US" altLang="ko-KR" dirty="0" smtClean="0">
              <a:latin typeface="+mn-ea"/>
            </a:endParaRPr>
          </a:p>
          <a:p>
            <a:pPr latinLnBrk="0">
              <a:lnSpc>
                <a:spcPct val="120000"/>
              </a:lnSpc>
              <a:spcBef>
                <a:spcPts val="1800"/>
              </a:spcBef>
            </a:pPr>
            <a:r>
              <a:rPr lang="en-US" altLang="ko-KR" dirty="0" smtClean="0">
                <a:latin typeface="+mn-ea"/>
              </a:rPr>
              <a:t>Data-driven </a:t>
            </a:r>
            <a:r>
              <a:rPr lang="ko-KR" altLang="en-US" smtClean="0">
                <a:latin typeface="+mn-ea"/>
              </a:rPr>
              <a:t>연구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smtClean="0">
                <a:latin typeface="+mn-ea"/>
              </a:rPr>
              <a:t>능력 제고를 위한 </a:t>
            </a:r>
            <a:r>
              <a:rPr lang="en-US" altLang="ko-KR" b="1" dirty="0" smtClean="0">
                <a:solidFill>
                  <a:srgbClr val="C00000"/>
                </a:solidFill>
                <a:latin typeface="+mn-ea"/>
              </a:rPr>
              <a:t>data science </a:t>
            </a:r>
            <a:r>
              <a:rPr lang="ko-KR" altLang="en-US" b="1" smtClean="0">
                <a:solidFill>
                  <a:srgbClr val="C00000"/>
                </a:solidFill>
                <a:latin typeface="+mn-ea"/>
              </a:rPr>
              <a:t>육성</a:t>
            </a:r>
            <a:r>
              <a:rPr lang="ko-KR" altLang="en-US" smtClean="0">
                <a:latin typeface="+mn-ea"/>
              </a:rPr>
              <a:t> 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595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    </a:t>
            </a:r>
            <a:r>
              <a:rPr lang="ko-KR" altLang="en-US" sz="2800" dirty="0" smtClean="0"/>
              <a:t>연구노트 시스템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2"/>
            <a:ext cx="7969476" cy="4650919"/>
          </a:xfrm>
        </p:spPr>
        <p:txBody>
          <a:bodyPr/>
          <a:lstStyle/>
          <a:p>
            <a:r>
              <a:rPr lang="ko-KR" altLang="en-US" sz="1800" b="1" dirty="0" smtClean="0">
                <a:solidFill>
                  <a:srgbClr val="C00000"/>
                </a:solidFill>
              </a:rPr>
              <a:t>기능 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실험 </a:t>
            </a:r>
            <a:r>
              <a:rPr lang="en-US" altLang="ko-KR" sz="1600" dirty="0" smtClean="0"/>
              <a:t>data (</a:t>
            </a:r>
            <a:r>
              <a:rPr lang="ko-KR" altLang="en-US" sz="1600" smtClean="0"/>
              <a:t>분야별 </a:t>
            </a:r>
            <a:r>
              <a:rPr lang="en-US" altLang="ko-KR" sz="1600" dirty="0" smtClean="0"/>
              <a:t>workflow </a:t>
            </a:r>
            <a:r>
              <a:rPr lang="ko-KR" altLang="en-US" sz="1600" smtClean="0"/>
              <a:t>분석을 통한 특화</a:t>
            </a:r>
            <a:r>
              <a:rPr lang="en-US" altLang="ko-KR" sz="1600" dirty="0" smtClean="0"/>
              <a:t>) </a:t>
            </a:r>
          </a:p>
          <a:p>
            <a:pPr lvl="1"/>
            <a:r>
              <a:rPr lang="ko-KR" altLang="en-US" sz="1600" dirty="0" smtClean="0"/>
              <a:t>계산 </a:t>
            </a:r>
            <a:r>
              <a:rPr lang="en-US" altLang="ko-KR" sz="1600" dirty="0" smtClean="0"/>
              <a:t>data : </a:t>
            </a:r>
            <a:r>
              <a:rPr lang="ko-KR" altLang="en-US" sz="1600" smtClean="0"/>
              <a:t>계산 </a:t>
            </a:r>
            <a:r>
              <a:rPr lang="en-US" altLang="ko-KR" sz="1600" dirty="0" smtClean="0"/>
              <a:t>HW/</a:t>
            </a:r>
            <a:r>
              <a:rPr lang="ko-KR" altLang="en-US" sz="1600" smtClean="0"/>
              <a:t>플랫폼과 연동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정형 </a:t>
            </a:r>
            <a:r>
              <a:rPr lang="en-US" altLang="ko-KR" sz="1600" dirty="0" smtClean="0"/>
              <a:t>metadata + </a:t>
            </a:r>
            <a:r>
              <a:rPr lang="ko-KR" altLang="en-US" sz="1600" smtClean="0"/>
              <a:t>비정형 </a:t>
            </a:r>
            <a:r>
              <a:rPr lang="en-US" altLang="ko-KR" sz="1600" dirty="0" smtClean="0"/>
              <a:t>tagging </a:t>
            </a:r>
          </a:p>
          <a:p>
            <a:pPr lvl="1"/>
            <a:r>
              <a:rPr lang="ko-KR" altLang="en-US" sz="1600" dirty="0" smtClean="0"/>
              <a:t>프로젝트 기반의 </a:t>
            </a:r>
            <a:r>
              <a:rPr lang="en-US" altLang="ko-KR" sz="1600" dirty="0" smtClean="0"/>
              <a:t>data </a:t>
            </a:r>
            <a:r>
              <a:rPr lang="ko-KR" altLang="en-US" sz="1600" smtClean="0"/>
              <a:t>관리 및 공유</a:t>
            </a:r>
            <a:endParaRPr lang="en-US" altLang="ko-KR" sz="1600" dirty="0" smtClean="0"/>
          </a:p>
          <a:p>
            <a:pPr lvl="1"/>
            <a:r>
              <a:rPr lang="en-US" altLang="ko-KR" sz="1600" dirty="0" smtClean="0"/>
              <a:t>Data </a:t>
            </a:r>
            <a:r>
              <a:rPr lang="ko-KR" altLang="en-US" sz="1600" smtClean="0"/>
              <a:t>보안 수준 설정에 따른 자동 </a:t>
            </a:r>
            <a:r>
              <a:rPr lang="en-US" altLang="ko-KR" sz="1600" dirty="0" smtClean="0"/>
              <a:t>data sharing </a:t>
            </a:r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사용자 유인요소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편리하고 효율적인 연구자료 관리 환경 제공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연구자간</a:t>
            </a:r>
            <a:r>
              <a:rPr lang="en-US" altLang="ko-KR" sz="1600" dirty="0" smtClean="0"/>
              <a:t> networking</a:t>
            </a:r>
            <a:r>
              <a:rPr lang="ko-KR" altLang="en-US" sz="1600" smtClean="0"/>
              <a:t>을 지원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관련 </a:t>
            </a:r>
            <a:r>
              <a:rPr lang="en-US" altLang="ko-KR" sz="1600" dirty="0" smtClean="0"/>
              <a:t>reference </a:t>
            </a:r>
            <a:r>
              <a:rPr lang="ko-KR" altLang="en-US" sz="1600" smtClean="0"/>
              <a:t>자료 제공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혜택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연구자 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연구노트를 작성함으로써 다양한 연구지원 서비스를 받게 됨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데이터</a:t>
            </a:r>
            <a:r>
              <a:rPr lang="en-US" altLang="ko-KR" sz="1600" dirty="0" smtClean="0"/>
              <a:t> </a:t>
            </a:r>
            <a:r>
              <a:rPr lang="ko-KR" altLang="en-US" sz="1600" smtClean="0"/>
              <a:t>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연구자의 연구행위 자체가 </a:t>
            </a:r>
            <a:r>
              <a:rPr lang="en-US" altLang="ko-KR" sz="1600" dirty="0" smtClean="0"/>
              <a:t>data</a:t>
            </a:r>
            <a:r>
              <a:rPr lang="ko-KR" altLang="en-US" sz="1600" smtClean="0"/>
              <a:t>로 축적</a:t>
            </a:r>
            <a:endParaRPr lang="en-US" altLang="ko-KR" sz="1600" dirty="0" smtClean="0"/>
          </a:p>
          <a:p>
            <a:pPr lvl="1"/>
            <a:r>
              <a:rPr lang="en-US" altLang="ko-KR" sz="1600" dirty="0" smtClean="0"/>
              <a:t>KIST IP</a:t>
            </a:r>
            <a:r>
              <a:rPr lang="ko-KR" altLang="en-US" sz="1600" smtClean="0"/>
              <a:t> </a:t>
            </a:r>
            <a:r>
              <a:rPr lang="ko-KR" altLang="en-US" sz="1600" dirty="0" smtClean="0"/>
              <a:t>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연구노트를 통한 지적재산 보호</a:t>
            </a:r>
            <a:r>
              <a:rPr lang="en-US" altLang="ko-KR" sz="1600" dirty="0" smtClean="0"/>
              <a:t> </a:t>
            </a:r>
            <a:r>
              <a:rPr lang="ko-KR" altLang="en-US" sz="1600" smtClean="0"/>
              <a:t> </a:t>
            </a:r>
            <a:endParaRPr lang="en-US" altLang="ko-KR" sz="1600" dirty="0" smtClean="0"/>
          </a:p>
          <a:p>
            <a:pPr lvl="1"/>
            <a:endParaRPr lang="en-US" altLang="ko-KR" sz="1600" dirty="0" smtClean="0"/>
          </a:p>
          <a:p>
            <a:pPr lvl="1"/>
            <a:endParaRPr lang="en-US" altLang="ko-KR" sz="1600" dirty="0" smtClean="0"/>
          </a:p>
        </p:txBody>
      </p:sp>
      <p:sp>
        <p:nvSpPr>
          <p:cNvPr id="6" name="직사각형 5"/>
          <p:cNvSpPr/>
          <p:nvPr/>
        </p:nvSpPr>
        <p:spPr>
          <a:xfrm>
            <a:off x="686934" y="120316"/>
            <a:ext cx="51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b="1" dirty="0"/>
              <a:t>①</a:t>
            </a:r>
          </a:p>
        </p:txBody>
      </p:sp>
    </p:spTree>
    <p:extLst>
      <p:ext uri="{BB962C8B-B14F-4D97-AF65-F5344CB8AC3E}">
        <p14:creationId xmlns:p14="http://schemas.microsoft.com/office/powerpoint/2010/main" val="38760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    </a:t>
            </a:r>
            <a:r>
              <a:rPr lang="ko-KR" altLang="en-US" sz="2800" dirty="0"/>
              <a:t>특성분석센터 </a:t>
            </a:r>
            <a:r>
              <a:rPr lang="en-US" altLang="ko-KR" sz="2800" dirty="0"/>
              <a:t>Data </a:t>
            </a:r>
            <a:r>
              <a:rPr lang="en-US" altLang="ko-KR" sz="2800" dirty="0" smtClean="0"/>
              <a:t>Infra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8988" y="964750"/>
            <a:ext cx="7895998" cy="4943475"/>
          </a:xfrm>
        </p:spPr>
        <p:txBody>
          <a:bodyPr/>
          <a:lstStyle/>
          <a:p>
            <a:r>
              <a:rPr lang="ko-KR" altLang="en-US" sz="1800" b="1" dirty="0">
                <a:solidFill>
                  <a:srgbClr val="C00000"/>
                </a:solidFill>
              </a:rPr>
              <a:t>기능</a:t>
            </a:r>
            <a:endParaRPr lang="en-US" altLang="ko-KR" sz="1800" b="1" dirty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연구노트</a:t>
            </a:r>
            <a:r>
              <a:rPr lang="en-US" altLang="ko-KR" sz="1600" dirty="0" smtClean="0"/>
              <a:t>-</a:t>
            </a:r>
            <a:r>
              <a:rPr lang="ko-KR" altLang="en-US" sz="1600" dirty="0" smtClean="0"/>
              <a:t>시편</a:t>
            </a:r>
            <a:r>
              <a:rPr lang="en-US" altLang="ko-KR" sz="1600" dirty="0" smtClean="0"/>
              <a:t>-</a:t>
            </a:r>
            <a:r>
              <a:rPr lang="ko-KR" altLang="en-US" sz="1600" dirty="0" smtClean="0"/>
              <a:t>분석 </a:t>
            </a:r>
            <a:r>
              <a:rPr lang="ko-KR" altLang="en-US" sz="1600" dirty="0"/>
              <a:t>데이터의 연동 </a:t>
            </a:r>
            <a:endParaRPr lang="en-US" altLang="ko-KR" sz="1600" dirty="0"/>
          </a:p>
          <a:p>
            <a:pPr lvl="1"/>
            <a:r>
              <a:rPr lang="ko-KR" altLang="en-US" sz="1600" dirty="0" smtClean="0"/>
              <a:t>연구노트</a:t>
            </a:r>
            <a:r>
              <a:rPr lang="en-US" altLang="ko-KR" sz="1600" dirty="0" smtClean="0"/>
              <a:t>-</a:t>
            </a:r>
            <a:r>
              <a:rPr lang="ko-KR" altLang="en-US" sz="1600" dirty="0" smtClean="0"/>
              <a:t>시편번호 </a:t>
            </a:r>
            <a:r>
              <a:rPr lang="ko-KR" altLang="en-US" sz="1600" dirty="0"/>
              <a:t>작성만으로 분석 자료의 </a:t>
            </a:r>
            <a:r>
              <a:rPr lang="en-US" altLang="ko-KR" sz="1600" dirty="0"/>
              <a:t>tagging </a:t>
            </a:r>
            <a:r>
              <a:rPr lang="ko-KR" altLang="en-US" sz="1600" dirty="0"/>
              <a:t>및 m</a:t>
            </a:r>
            <a:r>
              <a:rPr lang="en-US" altLang="ko-KR" sz="1600" dirty="0"/>
              <a:t>eta data </a:t>
            </a:r>
            <a:r>
              <a:rPr lang="ko-KR" altLang="en-US" sz="1600" dirty="0"/>
              <a:t>입력</a:t>
            </a:r>
            <a:endParaRPr lang="en-US" altLang="ko-KR" sz="1600" dirty="0"/>
          </a:p>
          <a:p>
            <a:pPr lvl="1"/>
            <a:r>
              <a:rPr lang="ko-KR" altLang="en-US" sz="1600" dirty="0"/>
              <a:t>분석장비의 </a:t>
            </a:r>
            <a:r>
              <a:rPr lang="en-US" altLang="ko-KR" sz="1600" dirty="0"/>
              <a:t>data </a:t>
            </a:r>
            <a:r>
              <a:rPr lang="ko-KR" altLang="en-US" sz="1600" dirty="0"/>
              <a:t>전송 </a:t>
            </a:r>
            <a:r>
              <a:rPr lang="en-US" altLang="ko-KR" sz="1600" dirty="0"/>
              <a:t>infra : </a:t>
            </a:r>
            <a:r>
              <a:rPr lang="ko-KR" altLang="en-US" sz="1600" dirty="0"/>
              <a:t>분석결과는 </a:t>
            </a:r>
            <a:r>
              <a:rPr lang="en-US" altLang="ko-KR" sz="1600" dirty="0"/>
              <a:t>data bank</a:t>
            </a:r>
            <a:r>
              <a:rPr lang="ko-KR" altLang="en-US" sz="1600" dirty="0"/>
              <a:t>에 </a:t>
            </a:r>
            <a:r>
              <a:rPr lang="ko-KR" altLang="en-US" sz="1600"/>
              <a:t>축적 </a:t>
            </a:r>
            <a:r>
              <a:rPr lang="ko-KR" altLang="en-US" sz="1600" smtClean="0"/>
              <a:t>관리</a:t>
            </a:r>
            <a:endParaRPr lang="en-US" altLang="ko-KR" sz="1600" dirty="0" smtClean="0"/>
          </a:p>
          <a:p>
            <a:pPr lvl="1"/>
            <a:endParaRPr lang="en-US" altLang="ko-KR" sz="1600" dirty="0"/>
          </a:p>
          <a:p>
            <a:pPr lvl="1"/>
            <a:endParaRPr lang="en-US" altLang="ko-KR" sz="1600" dirty="0" smtClean="0"/>
          </a:p>
          <a:p>
            <a:pPr lvl="1"/>
            <a:endParaRPr lang="en-US" altLang="ko-KR" sz="1600" dirty="0"/>
          </a:p>
          <a:p>
            <a:pPr marL="457200" lvl="1" indent="0">
              <a:buNone/>
            </a:pPr>
            <a:endParaRPr lang="en-US" altLang="ko-KR" sz="1600" dirty="0" smtClean="0"/>
          </a:p>
          <a:p>
            <a:pPr marL="457200" lvl="1" indent="0">
              <a:buNone/>
            </a:pPr>
            <a:endParaRPr lang="en-US" altLang="ko-KR" sz="1600" dirty="0"/>
          </a:p>
          <a:p>
            <a:pPr>
              <a:spcBef>
                <a:spcPts val="0"/>
              </a:spcBef>
            </a:pPr>
            <a:r>
              <a:rPr lang="ko-KR" altLang="en-US" sz="1800" b="1" dirty="0">
                <a:solidFill>
                  <a:srgbClr val="C00000"/>
                </a:solidFill>
              </a:rPr>
              <a:t>사용자 유인요소</a:t>
            </a:r>
            <a:endParaRPr lang="en-US" altLang="ko-KR" sz="1800" b="1" dirty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/>
              <a:t>기존 자료를 통한 분석조건의 </a:t>
            </a:r>
            <a:r>
              <a:rPr lang="ko-KR" altLang="en-US" sz="1600" dirty="0" smtClean="0"/>
              <a:t>표준화 및 최적화</a:t>
            </a:r>
            <a:endParaRPr lang="en-US" altLang="ko-KR" sz="1600" dirty="0"/>
          </a:p>
          <a:p>
            <a:pPr lvl="1"/>
            <a:r>
              <a:rPr lang="ko-KR" altLang="en-US" sz="1600" dirty="0"/>
              <a:t>연구자료 관리의 체계성과 편리성 제공</a:t>
            </a:r>
            <a:endParaRPr lang="en-US" altLang="ko-KR" sz="1600" dirty="0"/>
          </a:p>
          <a:p>
            <a:pPr lvl="1"/>
            <a:r>
              <a:rPr lang="ko-KR" altLang="en-US" sz="1600" dirty="0">
                <a:ea typeface="+mj-ea"/>
              </a:rPr>
              <a:t>분석 예약시스템과 연동</a:t>
            </a:r>
            <a:endParaRPr lang="en-US" altLang="ko-KR" sz="1600" dirty="0">
              <a:ea typeface="+mj-ea"/>
            </a:endParaRPr>
          </a:p>
          <a:p>
            <a:pPr>
              <a:spcBef>
                <a:spcPts val="1800"/>
              </a:spcBef>
            </a:pPr>
            <a:r>
              <a:rPr lang="ko-KR" altLang="en-US" sz="1800" b="1" dirty="0">
                <a:solidFill>
                  <a:srgbClr val="C00000"/>
                </a:solidFill>
              </a:rPr>
              <a:t>혜택</a:t>
            </a:r>
            <a:endParaRPr lang="en-US" altLang="ko-KR" sz="1800" b="1" dirty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/>
              <a:t>사용자 관점 </a:t>
            </a:r>
            <a:r>
              <a:rPr lang="en-US" altLang="ko-KR" sz="1600" dirty="0"/>
              <a:t>: </a:t>
            </a:r>
            <a:r>
              <a:rPr lang="ko-KR" altLang="en-US" sz="1600" dirty="0" smtClean="0"/>
              <a:t>분석예약부터 데이터 생산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축적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자료 점검 시스템 활용 </a:t>
            </a:r>
            <a:endParaRPr lang="en-US" altLang="ko-KR" sz="1600" dirty="0"/>
          </a:p>
          <a:p>
            <a:pPr lvl="1"/>
            <a:r>
              <a:rPr lang="ko-KR" altLang="en-US" sz="1600" dirty="0"/>
              <a:t>분석센터 관점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공정의 이해를 통한 정확한 분석기술 적용</a:t>
            </a:r>
            <a:endParaRPr lang="en-US" altLang="ko-KR" sz="1600" dirty="0"/>
          </a:p>
          <a:p>
            <a:pPr lvl="1"/>
            <a:r>
              <a:rPr lang="ko-KR" altLang="en-US" sz="1600" dirty="0" err="1"/>
              <a:t>빅데이터</a:t>
            </a:r>
            <a:r>
              <a:rPr lang="ko-KR" altLang="en-US" sz="1600" dirty="0"/>
              <a:t> 관점 </a:t>
            </a:r>
            <a:r>
              <a:rPr lang="en-US" altLang="ko-KR" sz="1600" dirty="0"/>
              <a:t>: </a:t>
            </a:r>
            <a:r>
              <a:rPr lang="ko-KR" altLang="en-US" sz="1600" dirty="0"/>
              <a:t>분석활동의 결과가 </a:t>
            </a:r>
            <a:r>
              <a:rPr lang="ko-KR" altLang="en-US" sz="1600" dirty="0" smtClean="0"/>
              <a:t>활용 가능한 </a:t>
            </a:r>
            <a:r>
              <a:rPr lang="ko-KR" altLang="en-US" sz="1600" dirty="0"/>
              <a:t>데이터로 축적</a:t>
            </a:r>
            <a:endParaRPr lang="en-US" altLang="ko-KR" sz="1600" dirty="0"/>
          </a:p>
          <a:p>
            <a:pPr lvl="1"/>
            <a:r>
              <a:rPr lang="en-US" altLang="ko-KR" sz="1600" dirty="0"/>
              <a:t>KIST IP </a:t>
            </a:r>
            <a:r>
              <a:rPr lang="ko-KR" altLang="en-US" sz="1600" dirty="0"/>
              <a:t>관점 </a:t>
            </a:r>
            <a:r>
              <a:rPr lang="en-US" altLang="ko-KR" sz="1600" dirty="0"/>
              <a:t>: </a:t>
            </a:r>
            <a:r>
              <a:rPr lang="ko-KR" altLang="en-US" sz="1600" dirty="0"/>
              <a:t>연구노트의 실효성 증가 </a:t>
            </a:r>
            <a:endParaRPr lang="en-US" altLang="ko-KR" sz="1800" b="1" dirty="0">
              <a:solidFill>
                <a:srgbClr val="C0000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66596" y="9971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/>
              <a:t>②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533" y="2303082"/>
            <a:ext cx="4658174" cy="113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74474" y="129655"/>
            <a:ext cx="7772400" cy="590550"/>
          </a:xfrm>
        </p:spPr>
        <p:txBody>
          <a:bodyPr/>
          <a:lstStyle/>
          <a:p>
            <a:r>
              <a:rPr lang="ko-KR" altLang="en-US" dirty="0" smtClean="0"/>
              <a:t>     </a:t>
            </a:r>
            <a:r>
              <a:rPr lang="ko-KR" altLang="en-US" sz="2800" dirty="0" smtClean="0"/>
              <a:t>계산과학 플랫폼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4474" y="925288"/>
            <a:ext cx="7895998" cy="5176409"/>
          </a:xfrm>
        </p:spPr>
        <p:txBody>
          <a:bodyPr/>
          <a:lstStyle/>
          <a:p>
            <a:r>
              <a:rPr lang="ko-KR" altLang="en-US" sz="1800" b="1" dirty="0" smtClean="0">
                <a:solidFill>
                  <a:srgbClr val="C00000"/>
                </a:solidFill>
              </a:rPr>
              <a:t>기능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웹 기반의 주제별 계산과학 플랫폼 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멀티스케일 계산 환경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실험연구자에게 친숙한 </a:t>
            </a:r>
            <a:r>
              <a:rPr lang="ko-KR" altLang="en-US" sz="1600" dirty="0" err="1" smtClean="0"/>
              <a:t>가상랩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(virtual Lab) </a:t>
            </a:r>
            <a:r>
              <a:rPr lang="ko-KR" altLang="en-US" sz="1600" smtClean="0"/>
              <a:t>환경</a:t>
            </a:r>
            <a:endParaRPr lang="en-US" altLang="ko-KR" sz="1600" dirty="0" smtClean="0"/>
          </a:p>
          <a:p>
            <a:pPr lvl="1"/>
            <a:r>
              <a:rPr lang="en-US" altLang="ko-KR" sz="1600" dirty="0" smtClean="0"/>
              <a:t>High throughput </a:t>
            </a:r>
            <a:r>
              <a:rPr lang="ko-KR" altLang="en-US" sz="1600" smtClean="0"/>
              <a:t>계산 환경의 제공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사용자 유인요소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계산연구의 높은 진입장벽 해소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계산을 위한 </a:t>
            </a:r>
            <a:r>
              <a:rPr lang="en-US" altLang="ko-KR" sz="1600" dirty="0" smtClean="0"/>
              <a:t>HW </a:t>
            </a:r>
            <a:r>
              <a:rPr lang="ko-KR" altLang="en-US" sz="1600" smtClean="0"/>
              <a:t>나 </a:t>
            </a:r>
            <a:r>
              <a:rPr lang="en-US" altLang="ko-KR" sz="1600" dirty="0" smtClean="0"/>
              <a:t>SW</a:t>
            </a:r>
            <a:r>
              <a:rPr lang="ko-KR" altLang="en-US" sz="1600"/>
              <a:t> </a:t>
            </a:r>
            <a:r>
              <a:rPr lang="ko-KR" altLang="en-US" sz="1600" smtClean="0"/>
              <a:t>보유</a:t>
            </a:r>
            <a:r>
              <a:rPr lang="en-US" altLang="ko-KR" sz="1600" dirty="0" smtClean="0"/>
              <a:t>/</a:t>
            </a:r>
            <a:r>
              <a:rPr lang="ko-KR" altLang="en-US" sz="1600" smtClean="0"/>
              <a:t>관리의 </a:t>
            </a:r>
            <a:r>
              <a:rPr lang="en-US" altLang="ko-KR" sz="1600" dirty="0" smtClean="0"/>
              <a:t>overhead </a:t>
            </a:r>
            <a:r>
              <a:rPr lang="ko-KR" altLang="en-US" sz="1600" smtClean="0"/>
              <a:t>제거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프로젝트 기반의 </a:t>
            </a:r>
            <a:r>
              <a:rPr lang="en-US" altLang="ko-KR" sz="1600" dirty="0" smtClean="0"/>
              <a:t>data </a:t>
            </a:r>
            <a:r>
              <a:rPr lang="ko-KR" altLang="en-US" sz="1600" smtClean="0"/>
              <a:t>관리 공유 시스템 제공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직관적인 모델링 도구 및 결과분석 도구 제공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강력한 데이터 가시화 도구 제공 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혜택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사용자 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누구나 언제 어디서든 높은 수준의 계산연구 구현  </a:t>
            </a:r>
            <a:endParaRPr lang="en-US" altLang="ko-KR" sz="1600" dirty="0"/>
          </a:p>
          <a:p>
            <a:pPr lvl="1"/>
            <a:r>
              <a:rPr lang="ko-KR" altLang="en-US" sz="1600" dirty="0" err="1" smtClean="0"/>
              <a:t>빅데이터</a:t>
            </a:r>
            <a:r>
              <a:rPr lang="ko-KR" altLang="en-US" sz="1600" dirty="0" smtClean="0"/>
              <a:t> 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계산연구의 행위가 데이터 축적으로 연결</a:t>
            </a:r>
            <a:r>
              <a:rPr lang="en-US" altLang="ko-KR" sz="1600" dirty="0" smtClean="0"/>
              <a:t/>
            </a:r>
            <a:br>
              <a:rPr lang="en-US" altLang="ko-KR" sz="1600" dirty="0" smtClean="0"/>
            </a:br>
            <a:r>
              <a:rPr lang="en-US" altLang="ko-KR" sz="1600" dirty="0" smtClean="0"/>
              <a:t>                     </a:t>
            </a:r>
            <a:r>
              <a:rPr lang="ko-KR" altLang="en-US" sz="1600" smtClean="0"/>
              <a:t>데이터를 이용한 다양한 서비스 제공 </a:t>
            </a:r>
            <a:r>
              <a:rPr lang="en-US" altLang="ko-KR" sz="1600" dirty="0" smtClean="0"/>
              <a:t>(network, </a:t>
            </a:r>
            <a:r>
              <a:rPr lang="ko-KR" altLang="en-US" sz="1600" smtClean="0"/>
              <a:t>방법론</a:t>
            </a:r>
            <a:r>
              <a:rPr lang="en-US" altLang="ko-KR" sz="1600" dirty="0"/>
              <a:t> </a:t>
            </a:r>
            <a:r>
              <a:rPr lang="ko-KR" altLang="en-US" sz="1600" smtClean="0"/>
              <a:t>등</a:t>
            </a:r>
            <a:r>
              <a:rPr lang="en-US" altLang="ko-KR" sz="1600" dirty="0" smtClean="0"/>
              <a:t>)</a:t>
            </a:r>
          </a:p>
          <a:p>
            <a:pPr>
              <a:spcBef>
                <a:spcPts val="1800"/>
              </a:spcBef>
            </a:pPr>
            <a:endParaRPr lang="en-US" altLang="ko-KR" sz="1800" b="1" dirty="0" smtClean="0">
              <a:solidFill>
                <a:srgbClr val="C0000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66596" y="9971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/>
              <a:t>②</a:t>
            </a:r>
          </a:p>
        </p:txBody>
      </p:sp>
      <p:pic>
        <p:nvPicPr>
          <p:cNvPr id="5" name="Picture 2" descr=" Virtual Fab의 구성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222" y="1205593"/>
            <a:ext cx="2357176" cy="15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549" y="3004457"/>
            <a:ext cx="1982522" cy="1519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4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    </a:t>
            </a:r>
            <a:r>
              <a:rPr lang="ko-KR" altLang="en-US" sz="2800" smtClean="0"/>
              <a:t>비정형 데이터의 수집</a:t>
            </a:r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20" y="2400269"/>
            <a:ext cx="8490536" cy="26239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18460" y="971044"/>
            <a:ext cx="66423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Citrination.com</a:t>
            </a:r>
            <a:r>
              <a:rPr lang="en-US" altLang="ko-KR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altLang="ko-KR" dirty="0" smtClean="0"/>
              <a:t>  - Si valley startup (2014) </a:t>
            </a:r>
          </a:p>
          <a:p>
            <a:r>
              <a:rPr lang="en-US" altLang="ko-KR" dirty="0" smtClean="0"/>
              <a:t>  - To extract insights from materials data </a:t>
            </a:r>
          </a:p>
          <a:p>
            <a:r>
              <a:rPr lang="en-US" altLang="ko-KR" dirty="0" smtClean="0"/>
              <a:t>  - By uniting all materials data &amp; algorithms in one platform</a:t>
            </a:r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926197" y="5165502"/>
            <a:ext cx="16351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C00000"/>
                </a:solidFill>
              </a:rPr>
              <a:t>3.1M </a:t>
            </a:r>
            <a:r>
              <a:rPr lang="en-US" altLang="ko-KR" sz="1400" b="1" dirty="0">
                <a:solidFill>
                  <a:srgbClr val="C00000"/>
                </a:solidFill>
              </a:rPr>
              <a:t>r</a:t>
            </a:r>
            <a:r>
              <a:rPr lang="en-US" altLang="ko-KR" sz="1400" b="1" dirty="0" smtClean="0">
                <a:solidFill>
                  <a:srgbClr val="C00000"/>
                </a:solidFill>
              </a:rPr>
              <a:t>ecords</a:t>
            </a:r>
          </a:p>
          <a:p>
            <a:r>
              <a:rPr lang="en-US" altLang="ko-KR" sz="1400" b="1" dirty="0" smtClean="0">
                <a:solidFill>
                  <a:srgbClr val="C00000"/>
                </a:solidFill>
              </a:rPr>
              <a:t>3.2K  datasets</a:t>
            </a:r>
          </a:p>
          <a:p>
            <a:r>
              <a:rPr lang="en-US" altLang="ko-KR" sz="1400" b="1" dirty="0" smtClean="0">
                <a:solidFill>
                  <a:srgbClr val="C00000"/>
                </a:solidFill>
              </a:rPr>
              <a:t>150k documents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788988" y="13335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/>
              <a:t>③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6505" y="5641521"/>
            <a:ext cx="444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관련 국내 기업 </a:t>
            </a:r>
            <a:r>
              <a:rPr lang="en-US" altLang="ko-KR" dirty="0" smtClean="0"/>
              <a:t>: </a:t>
            </a:r>
            <a:r>
              <a:rPr lang="ko-KR" altLang="en-US" smtClean="0"/>
              <a:t>솔트룩스 </a:t>
            </a:r>
            <a:r>
              <a:rPr lang="en-US" altLang="ko-KR" dirty="0" smtClean="0"/>
              <a:t>/ </a:t>
            </a:r>
            <a:r>
              <a:rPr lang="ko-KR" altLang="en-US" smtClean="0"/>
              <a:t>와이즈넛 등</a:t>
            </a:r>
            <a:r>
              <a:rPr lang="en-US" altLang="ko-KR" dirty="0" smtClean="0"/>
              <a:t>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750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   KIST R&amp;D Data Bank</a:t>
            </a:r>
            <a:endParaRPr lang="ko-KR" altLang="en-US" dirty="0"/>
          </a:p>
        </p:txBody>
      </p:sp>
      <p:sp>
        <p:nvSpPr>
          <p:cNvPr id="3" name="내용 개체 틀 2"/>
          <p:cNvSpPr txBox="1">
            <a:spLocks/>
          </p:cNvSpPr>
          <p:nvPr/>
        </p:nvSpPr>
        <p:spPr>
          <a:xfrm>
            <a:off x="782638" y="933452"/>
            <a:ext cx="7969476" cy="53530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ko-KR" altLang="en-US" sz="1800" b="1" kern="0" dirty="0" smtClean="0">
                <a:solidFill>
                  <a:srgbClr val="C00000"/>
                </a:solidFill>
              </a:rPr>
              <a:t>기능 </a:t>
            </a:r>
            <a:endParaRPr lang="en-US" altLang="ko-KR" sz="1800" b="1" kern="0" dirty="0" smtClean="0">
              <a:solidFill>
                <a:srgbClr val="C00000"/>
              </a:solidFill>
            </a:endParaRPr>
          </a:p>
          <a:p>
            <a:pPr lvl="1"/>
            <a:r>
              <a:rPr lang="en-US" altLang="ko-KR" sz="1600" kern="0" dirty="0" smtClean="0"/>
              <a:t>Data</a:t>
            </a:r>
            <a:r>
              <a:rPr lang="ko-KR" altLang="en-US" sz="1600" kern="0" smtClean="0"/>
              <a:t>의 저장 및 백업 </a:t>
            </a:r>
            <a:r>
              <a:rPr lang="en-US" altLang="ko-KR" sz="1600" kern="0" dirty="0" smtClean="0"/>
              <a:t>HW </a:t>
            </a:r>
          </a:p>
          <a:p>
            <a:pPr lvl="1"/>
            <a:endParaRPr lang="en-US" altLang="ko-KR" sz="1600" kern="0" dirty="0" smtClean="0"/>
          </a:p>
          <a:p>
            <a:pPr lvl="1"/>
            <a:endParaRPr lang="en-US" altLang="ko-KR" sz="1600" kern="0" dirty="0" smtClean="0"/>
          </a:p>
        </p:txBody>
      </p:sp>
      <p:sp>
        <p:nvSpPr>
          <p:cNvPr id="4" name="직사각형 3"/>
          <p:cNvSpPr/>
          <p:nvPr/>
        </p:nvSpPr>
        <p:spPr>
          <a:xfrm>
            <a:off x="692125" y="152400"/>
            <a:ext cx="739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 smtClean="0"/>
              <a:t>④ </a:t>
            </a:r>
            <a:endParaRPr lang="ko-KR" altLang="en-US" sz="3200" b="1" dirty="0"/>
          </a:p>
        </p:txBody>
      </p:sp>
      <p:grpSp>
        <p:nvGrpSpPr>
          <p:cNvPr id="11" name="그룹 10"/>
          <p:cNvGrpSpPr/>
          <p:nvPr/>
        </p:nvGrpSpPr>
        <p:grpSpPr>
          <a:xfrm>
            <a:off x="875882" y="2319181"/>
            <a:ext cx="4652237" cy="3442055"/>
            <a:chOff x="965909" y="2955488"/>
            <a:chExt cx="4180758" cy="3000433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909" y="2955488"/>
              <a:ext cx="4180758" cy="3000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187487" y="5573593"/>
              <a:ext cx="1561211" cy="268462"/>
            </a:xfrm>
            <a:prstGeom prst="rect">
              <a:avLst/>
            </a:prstGeom>
            <a:ln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500"/>
                </a:spcBef>
                <a:tabLst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en-US" altLang="ko-KR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/>
                </a:rPr>
                <a:t>KIST Server Farm</a:t>
              </a:r>
              <a:endParaRPr lang="ko-KR" altLang="en-US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5678831" y="1353516"/>
            <a:ext cx="3073283" cy="2525782"/>
            <a:chOff x="5519300" y="1696415"/>
            <a:chExt cx="3073283" cy="2525782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04" r="26249"/>
            <a:stretch/>
          </p:blipFill>
          <p:spPr>
            <a:xfrm>
              <a:off x="5519300" y="1696415"/>
              <a:ext cx="2922571" cy="22252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05995" y="3883643"/>
              <a:ext cx="2286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Secure Cloud Storage</a:t>
              </a:r>
              <a:endParaRPr lang="ko-KR" alt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7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788988" y="155287"/>
            <a:ext cx="3097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⑤  외부 </a:t>
            </a:r>
            <a:r>
              <a:rPr lang="en-US" altLang="ko-KR" dirty="0" smtClean="0"/>
              <a:t>DB </a:t>
            </a:r>
            <a:r>
              <a:rPr lang="ko-KR" altLang="en-US" smtClean="0"/>
              <a:t>연동</a:t>
            </a:r>
            <a:endParaRPr lang="ko-KR" altLang="en-US" dirty="0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/>
          <a:srcRect b="10735"/>
          <a:stretch/>
        </p:blipFill>
        <p:spPr>
          <a:xfrm>
            <a:off x="788988" y="903012"/>
            <a:ext cx="4244485" cy="2815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그룹 3"/>
          <p:cNvGrpSpPr/>
          <p:nvPr/>
        </p:nvGrpSpPr>
        <p:grpSpPr>
          <a:xfrm>
            <a:off x="1731719" y="3948081"/>
            <a:ext cx="3990886" cy="2691925"/>
            <a:chOff x="1709159" y="4050707"/>
            <a:chExt cx="3990886" cy="2691925"/>
          </a:xfrm>
        </p:grpSpPr>
        <p:sp>
          <p:nvSpPr>
            <p:cNvPr id="2" name="직사각형 1"/>
            <p:cNvSpPr/>
            <p:nvPr/>
          </p:nvSpPr>
          <p:spPr bwMode="auto">
            <a:xfrm>
              <a:off x="1709159" y="4050707"/>
              <a:ext cx="3990886" cy="26919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3700" dist="38100" dir="2700000" sx="102000" sy="102000" algn="tl" rotWithShape="0">
                <a:prstClr val="black">
                  <a:alpha val="55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굴림" pitchFamily="50" charset="-127"/>
              </a:endParaRPr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7524" y="4095973"/>
              <a:ext cx="3859623" cy="2560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069" y="1079048"/>
            <a:ext cx="2280102" cy="5279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74474" y="129655"/>
            <a:ext cx="7772400" cy="590550"/>
          </a:xfrm>
        </p:spPr>
        <p:txBody>
          <a:bodyPr/>
          <a:lstStyle/>
          <a:p>
            <a:r>
              <a:rPr lang="ko-KR" altLang="en-US" dirty="0" smtClean="0"/>
              <a:t>     </a:t>
            </a:r>
            <a:r>
              <a:rPr lang="ko-KR" altLang="en-US" sz="2800" dirty="0" err="1" smtClean="0"/>
              <a:t>빅데이터</a:t>
            </a:r>
            <a:r>
              <a:rPr lang="ko-KR" altLang="en-US" sz="2800" dirty="0" smtClean="0"/>
              <a:t> 플랫폼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4474" y="851321"/>
            <a:ext cx="7895998" cy="4101941"/>
          </a:xfrm>
        </p:spPr>
        <p:txBody>
          <a:bodyPr/>
          <a:lstStyle/>
          <a:p>
            <a:r>
              <a:rPr lang="ko-KR" altLang="en-US" sz="1800" b="1" dirty="0" smtClean="0">
                <a:solidFill>
                  <a:srgbClr val="C00000"/>
                </a:solidFill>
              </a:rPr>
              <a:t>기능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거대규모 데이터 가시화 </a:t>
            </a:r>
            <a:endParaRPr lang="en-US" altLang="ko-KR" sz="1600" dirty="0"/>
          </a:p>
          <a:p>
            <a:pPr lvl="1"/>
            <a:r>
              <a:rPr lang="ko-KR" altLang="en-US" sz="1600" dirty="0" smtClean="0"/>
              <a:t>대량의 </a:t>
            </a:r>
            <a:r>
              <a:rPr lang="en-US" altLang="ko-KR" sz="1600" dirty="0" smtClean="0"/>
              <a:t>data access </a:t>
            </a:r>
            <a:r>
              <a:rPr lang="ko-KR" altLang="en-US" sz="1600" smtClean="0"/>
              <a:t>기능 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주제별 </a:t>
            </a:r>
            <a:r>
              <a:rPr lang="en-US" altLang="ko-KR" sz="1600" dirty="0" smtClean="0"/>
              <a:t>data mining algorithm</a:t>
            </a:r>
            <a:r>
              <a:rPr lang="ko-KR" altLang="en-US" sz="1600" smtClean="0"/>
              <a:t>의 </a:t>
            </a:r>
            <a:r>
              <a:rPr lang="en-US" altLang="ko-KR" sz="1600" dirty="0" smtClean="0"/>
              <a:t>repository </a:t>
            </a:r>
          </a:p>
          <a:p>
            <a:pPr lvl="1"/>
            <a:r>
              <a:rPr lang="en-US" altLang="ko-KR" sz="1600" dirty="0" smtClean="0"/>
              <a:t>Data mining service </a:t>
            </a:r>
            <a:r>
              <a:rPr lang="ko-KR" altLang="en-US" sz="1600" smtClean="0"/>
              <a:t>플랫폼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사용자 유인요소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거대규모 데이터의 추이 분석 환경 제공 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데이터 기반의 연구개발 및 설계 시스템 제공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데이터 기반의 </a:t>
            </a:r>
            <a:r>
              <a:rPr lang="ko-KR" altLang="en-US" sz="1600" dirty="0" err="1" smtClean="0"/>
              <a:t>신물질</a:t>
            </a:r>
            <a:r>
              <a:rPr lang="ko-KR" altLang="en-US" sz="1600" dirty="0" smtClean="0"/>
              <a:t> 예측시스템 제공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혜택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사용자 관점 </a:t>
            </a:r>
            <a:r>
              <a:rPr lang="en-US" altLang="ko-KR" sz="1600" dirty="0" smtClean="0"/>
              <a:t>: KIST </a:t>
            </a:r>
            <a:r>
              <a:rPr lang="ko-KR" altLang="en-US" sz="1600" smtClean="0"/>
              <a:t>내 외부의 데이터를 통합적으로 활용한 연구개발 실현  </a:t>
            </a:r>
            <a:endParaRPr lang="en-US" altLang="ko-KR" sz="1600" dirty="0"/>
          </a:p>
          <a:p>
            <a:pPr lvl="1"/>
            <a:r>
              <a:rPr lang="ko-KR" altLang="en-US" sz="1600" dirty="0" err="1" smtClean="0"/>
              <a:t>빅데이터</a:t>
            </a:r>
            <a:r>
              <a:rPr lang="ko-KR" altLang="en-US" sz="1600" dirty="0" smtClean="0"/>
              <a:t> 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글로벌 스케일의 데이터 활용 시스템 구축 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endParaRPr lang="en-US" altLang="ko-KR" sz="1800" b="1" dirty="0" smtClean="0">
              <a:solidFill>
                <a:srgbClr val="C00000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74474" y="12965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/>
              <a:t>⑥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t="5577"/>
          <a:stretch/>
        </p:blipFill>
        <p:spPr>
          <a:xfrm>
            <a:off x="1160728" y="5084378"/>
            <a:ext cx="3348896" cy="152222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164" y="5084378"/>
            <a:ext cx="2797346" cy="15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/>
              <a:t>KARS</a:t>
            </a:r>
            <a:r>
              <a:rPr lang="ko-KR" altLang="en-US" sz="2800" smtClean="0"/>
              <a:t> 구축 시범 모델 </a:t>
            </a:r>
            <a:r>
              <a:rPr lang="en-US" altLang="ko-KR" sz="2800" dirty="0" smtClean="0"/>
              <a:t>: </a:t>
            </a:r>
            <a:r>
              <a:rPr lang="ko-KR" altLang="en-US" sz="2800" smtClean="0"/>
              <a:t>화학 촉매 설계</a:t>
            </a:r>
            <a:endParaRPr lang="ko-KR" altLang="en-US" sz="2800"/>
          </a:p>
        </p:txBody>
      </p:sp>
      <p:sp>
        <p:nvSpPr>
          <p:cNvPr id="3" name="모서리가 둥근 직사각형 2"/>
          <p:cNvSpPr/>
          <p:nvPr/>
        </p:nvSpPr>
        <p:spPr bwMode="auto">
          <a:xfrm>
            <a:off x="1072054" y="4351282"/>
            <a:ext cx="2317531" cy="370490"/>
          </a:xfrm>
          <a:prstGeom prst="roundRect">
            <a:avLst/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구조</a:t>
            </a:r>
            <a:r>
              <a:rPr kumimoji="1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/</a:t>
            </a:r>
            <a:r>
              <a:rPr kumimoji="1" lang="ko-KR" alt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조성</a:t>
            </a:r>
            <a:r>
              <a:rPr kumimoji="1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/</a:t>
            </a:r>
            <a:r>
              <a:rPr kumimoji="1" lang="ko-KR" alt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표면</a:t>
            </a:r>
          </a:p>
        </p:txBody>
      </p:sp>
      <p:sp>
        <p:nvSpPr>
          <p:cNvPr id="4" name="모서리가 둥근 직사각형 3"/>
          <p:cNvSpPr/>
          <p:nvPr/>
        </p:nvSpPr>
        <p:spPr bwMode="auto">
          <a:xfrm>
            <a:off x="1072054" y="3865179"/>
            <a:ext cx="2317531" cy="370490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전자구조</a:t>
            </a:r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1072054" y="3379076"/>
            <a:ext cx="2317531" cy="370490"/>
          </a:xfrm>
          <a:prstGeom prst="roundRect">
            <a:avLst/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흡착에너지</a:t>
            </a:r>
            <a:endParaRPr kumimoji="1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6" name="모서리가 둥근 직사각형 5"/>
          <p:cNvSpPr/>
          <p:nvPr/>
        </p:nvSpPr>
        <p:spPr bwMode="auto">
          <a:xfrm>
            <a:off x="1072054" y="2892973"/>
            <a:ext cx="2317531" cy="370490"/>
          </a:xfrm>
          <a:prstGeom prst="roundRect">
            <a:avLst/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열역학 특성</a:t>
            </a:r>
            <a:endParaRPr kumimoji="1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7" name="모서리가 둥근 직사각형 6"/>
          <p:cNvSpPr/>
          <p:nvPr/>
        </p:nvSpPr>
        <p:spPr bwMode="auto">
          <a:xfrm>
            <a:off x="1072053" y="2406870"/>
            <a:ext cx="2317531" cy="370490"/>
          </a:xfrm>
          <a:prstGeom prst="roundRect">
            <a:avLst/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반응 </a:t>
            </a:r>
            <a:r>
              <a:rPr kumimoji="1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KINETICS</a:t>
            </a:r>
            <a:endParaRPr kumimoji="1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1072052" y="1920767"/>
            <a:ext cx="2317531" cy="370490"/>
          </a:xfrm>
          <a:prstGeom prst="roundRect">
            <a:avLst/>
          </a:prstGeom>
          <a:solidFill>
            <a:srgbClr val="FFDB6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1" dirty="0" smtClean="0">
                <a:latin typeface="+mj-ea"/>
                <a:ea typeface="+mj-ea"/>
              </a:rPr>
              <a:t>촉매특성</a:t>
            </a:r>
            <a:endParaRPr kumimoji="1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/>
          <a:srcRect l="7706" t="35880" r="37247" b="1351"/>
          <a:stretch/>
        </p:blipFill>
        <p:spPr>
          <a:xfrm>
            <a:off x="4836554" y="4022834"/>
            <a:ext cx="3225549" cy="2402719"/>
          </a:xfrm>
          <a:prstGeom prst="rect">
            <a:avLst/>
          </a:prstGeom>
        </p:spPr>
      </p:pic>
      <p:cxnSp>
        <p:nvCxnSpPr>
          <p:cNvPr id="12" name="직선 화살표 연결선 11"/>
          <p:cNvCxnSpPr>
            <a:stCxn id="4" idx="3"/>
            <a:endCxn id="10" idx="1"/>
          </p:cNvCxnSpPr>
          <p:nvPr/>
        </p:nvCxnSpPr>
        <p:spPr bwMode="auto">
          <a:xfrm>
            <a:off x="3389585" y="4050424"/>
            <a:ext cx="1446969" cy="11737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직선 화살표 연결선 15"/>
          <p:cNvCxnSpPr>
            <a:stCxn id="25" idx="1"/>
            <a:endCxn id="5" idx="3"/>
          </p:cNvCxnSpPr>
          <p:nvPr/>
        </p:nvCxnSpPr>
        <p:spPr bwMode="auto">
          <a:xfrm flipH="1">
            <a:off x="3389585" y="2256524"/>
            <a:ext cx="1009706" cy="13077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직선 화살표 연결선 17"/>
          <p:cNvCxnSpPr>
            <a:stCxn id="25" idx="1"/>
            <a:endCxn id="8" idx="3"/>
          </p:cNvCxnSpPr>
          <p:nvPr/>
        </p:nvCxnSpPr>
        <p:spPr bwMode="auto">
          <a:xfrm flipH="1" flipV="1">
            <a:off x="3389583" y="2106012"/>
            <a:ext cx="1009708" cy="1505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직선 화살표 연결선 21"/>
          <p:cNvCxnSpPr>
            <a:stCxn id="25" idx="1"/>
            <a:endCxn id="6" idx="3"/>
          </p:cNvCxnSpPr>
          <p:nvPr/>
        </p:nvCxnSpPr>
        <p:spPr bwMode="auto">
          <a:xfrm flipH="1">
            <a:off x="3389585" y="2256524"/>
            <a:ext cx="1009706" cy="8216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직선 화살표 연결선 23"/>
          <p:cNvCxnSpPr>
            <a:stCxn id="25" idx="1"/>
            <a:endCxn id="7" idx="3"/>
          </p:cNvCxnSpPr>
          <p:nvPr/>
        </p:nvCxnSpPr>
        <p:spPr bwMode="auto">
          <a:xfrm flipH="1">
            <a:off x="3389584" y="2256524"/>
            <a:ext cx="1009707" cy="3355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그림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91" y="1342207"/>
            <a:ext cx="4100076" cy="1828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아래쪽 화살표 39"/>
          <p:cNvSpPr/>
          <p:nvPr/>
        </p:nvSpPr>
        <p:spPr bwMode="auto">
          <a:xfrm rot="10800000">
            <a:off x="6203731" y="3353786"/>
            <a:ext cx="354724" cy="486103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4"/>
          <a:srcRect l="85636" t="93355"/>
          <a:stretch/>
        </p:blipFill>
        <p:spPr>
          <a:xfrm>
            <a:off x="7597990" y="6121400"/>
            <a:ext cx="464113" cy="159616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4"/>
          <a:srcRect l="85636" t="93355"/>
          <a:stretch/>
        </p:blipFill>
        <p:spPr>
          <a:xfrm>
            <a:off x="7597989" y="5976863"/>
            <a:ext cx="464113" cy="15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4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도전과제 </a:t>
            </a:r>
            <a:r>
              <a:rPr lang="en-US" altLang="ko-KR" dirty="0" smtClean="0"/>
              <a:t>vs. </a:t>
            </a:r>
            <a:r>
              <a:rPr lang="ko-KR" altLang="en-US" smtClean="0"/>
              <a:t>세가지 </a:t>
            </a:r>
            <a:r>
              <a:rPr lang="ko-KR" altLang="en-US" dirty="0" smtClean="0"/>
              <a:t>제안</a:t>
            </a:r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705872" y="1085850"/>
          <a:ext cx="7938632" cy="48044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69316"/>
                <a:gridCol w="3969316"/>
              </a:tblGrid>
              <a:tr h="547007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dirty="0" smtClean="0"/>
                        <a:t>도전과제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dirty="0" smtClean="0"/>
                        <a:t>제안내용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779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다양한 형태로 흩어져 있는 데이터를 어떻게 모으고 관리할 것인가</a:t>
                      </a:r>
                      <a:r>
                        <a:rPr lang="en-US" altLang="ko-KR" sz="1600" dirty="0" smtClean="0"/>
                        <a:t>?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/>
                        <a:t>KIST</a:t>
                      </a:r>
                      <a:r>
                        <a:rPr lang="ko-KR" altLang="en-US" sz="1800" smtClean="0"/>
                        <a:t>의 미래 경쟁력 제고를 위해 </a:t>
                      </a:r>
                      <a:r>
                        <a:rPr lang="en-US" altLang="ko-KR" sz="1800" dirty="0" smtClean="0"/>
                        <a:t>KIST </a:t>
                      </a:r>
                      <a:r>
                        <a:rPr lang="ko-KR" altLang="en-US" sz="1800" smtClean="0"/>
                        <a:t>내의 </a:t>
                      </a:r>
                      <a:r>
                        <a:rPr lang="ko-KR" altLang="en-US" sz="1800" b="1" smtClean="0">
                          <a:solidFill>
                            <a:srgbClr val="C00000"/>
                          </a:solidFill>
                        </a:rPr>
                        <a:t>과학기술 데이터 축적∙관리 시스템 구축 </a:t>
                      </a:r>
                      <a:endParaRPr lang="en-US" altLang="ko-KR" sz="18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 latinLnBrk="0"/>
                      <a:endParaRPr lang="ko-KR" altLang="en-US" dirty="0"/>
                    </a:p>
                  </a:txBody>
                  <a:tcPr anchor="ctr"/>
                </a:tc>
              </a:tr>
              <a:tr h="767442">
                <a:tc>
                  <a:txBody>
                    <a:bodyPr/>
                    <a:lstStyle/>
                    <a:p>
                      <a:pPr latinLnBrk="0"/>
                      <a:r>
                        <a:rPr lang="ko-KR" altLang="en-US" sz="1600" dirty="0" smtClean="0"/>
                        <a:t>무엇이 사람들로 하여금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를 공유하게 만들까</a:t>
                      </a:r>
                      <a:r>
                        <a:rPr lang="en-US" altLang="ko-KR" sz="1600" dirty="0" smtClean="0"/>
                        <a:t>? </a:t>
                      </a:r>
                      <a:endParaRPr lang="ko-KR" altLang="en-US" sz="1600" b="0"/>
                    </a:p>
                  </a:txBody>
                  <a:tcPr anchor="ctr">
                    <a:solidFill>
                      <a:srgbClr val="CDCDE6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어떻게 체계적으로 대량의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를 취해 분석할 수 있는가</a:t>
                      </a:r>
                      <a:r>
                        <a:rPr lang="en-US" altLang="ko-KR" sz="1600" dirty="0" smtClean="0"/>
                        <a:t>?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88174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어떻게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로부터 손쉽게 지식을 창출할 수 있는가</a:t>
                      </a:r>
                      <a:r>
                        <a:rPr lang="en-US" altLang="ko-KR" sz="1600" dirty="0" smtClean="0"/>
                        <a:t>? 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 err="1" smtClean="0"/>
                        <a:t>빅데이터를</a:t>
                      </a:r>
                      <a:r>
                        <a:rPr lang="ko-KR" altLang="en-US" sz="1800" dirty="0" smtClean="0"/>
                        <a:t> 통한 기술개발의 성공사례 개발을 위한 </a:t>
                      </a:r>
                      <a:r>
                        <a:rPr lang="ko-KR" altLang="en-US" sz="1800" b="1" dirty="0" smtClean="0">
                          <a:solidFill>
                            <a:srgbClr val="C00000"/>
                          </a:solidFill>
                        </a:rPr>
                        <a:t>시범사업 추진</a:t>
                      </a:r>
                      <a:endParaRPr lang="en-US" altLang="ko-KR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E8E8F3"/>
                    </a:solidFill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/>
                        <a:t>Data-driven Research </a:t>
                      </a:r>
                      <a:r>
                        <a:rPr lang="ko-KR" altLang="en-US" sz="1800" smtClean="0"/>
                        <a:t>능력 제고를 위한 </a:t>
                      </a:r>
                      <a:r>
                        <a:rPr lang="en-US" altLang="ko-KR" sz="1800" b="1" dirty="0" smtClean="0">
                          <a:solidFill>
                            <a:srgbClr val="C00000"/>
                          </a:solidFill>
                        </a:rPr>
                        <a:t>data science </a:t>
                      </a:r>
                      <a:r>
                        <a:rPr lang="ko-KR" altLang="en-US" sz="1800" b="1" smtClean="0">
                          <a:solidFill>
                            <a:srgbClr val="C00000"/>
                          </a:solidFill>
                        </a:rPr>
                        <a:t>육성 </a:t>
                      </a:r>
                    </a:p>
                    <a:p>
                      <a:pPr algn="ctr" latinLnBrk="0"/>
                      <a:endParaRPr lang="ko-KR" altLang="en-US" dirty="0"/>
                    </a:p>
                  </a:txBody>
                  <a:tcPr anchor="ctr">
                    <a:solidFill>
                      <a:srgbClr val="E8E8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56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모서리가 둥근 직사각형 83"/>
          <p:cNvSpPr/>
          <p:nvPr/>
        </p:nvSpPr>
        <p:spPr bwMode="auto">
          <a:xfrm>
            <a:off x="2920285" y="2000400"/>
            <a:ext cx="3375718" cy="3004279"/>
          </a:xfrm>
          <a:prstGeom prst="roundRect">
            <a:avLst>
              <a:gd name="adj" fmla="val 5454"/>
            </a:avLst>
          </a:prstGeom>
          <a:solidFill>
            <a:srgbClr val="E8E8F3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시범사업 제안 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788988" y="1137782"/>
            <a:ext cx="7837433" cy="41062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KIST</a:t>
            </a:r>
            <a:r>
              <a:rPr kumimoji="0" lang="ko-K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人</a:t>
            </a:r>
            <a:r>
              <a:rPr kumimoji="0" lang="ko-KR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대상의 심혈관 질환에 대한 개인 맞춤형 스마트 </a:t>
            </a:r>
            <a:r>
              <a:rPr kumimoji="0" lang="ko-KR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헬스케어</a:t>
            </a:r>
            <a:r>
              <a:rPr kumimoji="0" lang="ko-KR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시범서비스</a:t>
            </a:r>
          </a:p>
        </p:txBody>
      </p:sp>
      <p:sp>
        <p:nvSpPr>
          <p:cNvPr id="32" name="직사각형 31"/>
          <p:cNvSpPr/>
          <p:nvPr/>
        </p:nvSpPr>
        <p:spPr bwMode="auto">
          <a:xfrm>
            <a:off x="603358" y="1881893"/>
            <a:ext cx="1802959" cy="29563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굴림" pitchFamily="50" charset="-127"/>
              </a:rPr>
              <a:t>심혈관 질환 빅데이터</a:t>
            </a:r>
          </a:p>
        </p:txBody>
      </p:sp>
      <p:sp>
        <p:nvSpPr>
          <p:cNvPr id="40" name="모서리가 둥근 직사각형 39"/>
          <p:cNvSpPr/>
          <p:nvPr/>
        </p:nvSpPr>
        <p:spPr>
          <a:xfrm>
            <a:off x="788989" y="2300533"/>
            <a:ext cx="1699831" cy="636860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A</a:t>
            </a: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병원 임상 데이터</a:t>
            </a:r>
          </a:p>
        </p:txBody>
      </p:sp>
      <p:sp>
        <p:nvSpPr>
          <p:cNvPr id="41" name="타원 40"/>
          <p:cNvSpPr/>
          <p:nvPr/>
        </p:nvSpPr>
        <p:spPr bwMode="auto">
          <a:xfrm>
            <a:off x="871621" y="2565162"/>
            <a:ext cx="749138" cy="324104"/>
          </a:xfrm>
          <a:prstGeom prst="ellipse">
            <a:avLst/>
          </a:prstGeom>
          <a:solidFill>
            <a:sysClr val="windowText" lastClr="000000">
              <a:alpha val="50196"/>
            </a:sysClr>
          </a:solidFill>
          <a:ln>
            <a:noFill/>
          </a:ln>
          <a:ex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PACS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(</a:t>
            </a:r>
            <a:r>
              <a:rPr kumimoji="0" lang="ko-KR" altLang="en-US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의료영상</a:t>
            </a:r>
            <a:r>
              <a:rPr kumimoji="0" lang="en-US" altLang="ko-KR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)</a:t>
            </a:r>
            <a:endParaRPr kumimoji="0" lang="ko-KR" altLang="en-US" sz="800" b="1" i="0" u="none" strike="noStrike" kern="0" cap="none" spc="0" normalizeH="0" baseline="0" noProof="0" dirty="0" smtClean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2" name="타원 41"/>
          <p:cNvSpPr/>
          <p:nvPr/>
        </p:nvSpPr>
        <p:spPr bwMode="auto">
          <a:xfrm>
            <a:off x="1690468" y="2565162"/>
            <a:ext cx="749138" cy="324104"/>
          </a:xfrm>
          <a:prstGeom prst="ellipse">
            <a:avLst/>
          </a:prstGeom>
          <a:solidFill>
            <a:srgbClr val="CE9B2C"/>
          </a:solidFill>
          <a:ln>
            <a:noFill/>
          </a:ln>
          <a:ex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EMR/notes</a:t>
            </a:r>
            <a:endParaRPr kumimoji="0" lang="ko-KR" altLang="en-US" sz="900" b="1" i="0" u="none" strike="noStrike" kern="0" cap="none" spc="0" normalizeH="0" baseline="0" noProof="0" dirty="0" smtClean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9948" y="2300533"/>
            <a:ext cx="369332" cy="13202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ko-KR" altLang="en-US" sz="1200" smtClean="0"/>
              <a:t>민간영역 데이터</a:t>
            </a:r>
            <a:endParaRPr lang="ko-KR" altLang="en-US" sz="1200"/>
          </a:p>
        </p:txBody>
      </p:sp>
      <p:sp>
        <p:nvSpPr>
          <p:cNvPr id="47" name="TextBox 46"/>
          <p:cNvSpPr txBox="1"/>
          <p:nvPr/>
        </p:nvSpPr>
        <p:spPr>
          <a:xfrm>
            <a:off x="349948" y="3667329"/>
            <a:ext cx="369332" cy="1339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ko-KR" altLang="en-US" sz="1200" dirty="0" smtClean="0"/>
              <a:t>공공영역 데이터</a:t>
            </a:r>
            <a:endParaRPr lang="ko-KR" altLang="en-US" sz="1200" dirty="0"/>
          </a:p>
        </p:txBody>
      </p:sp>
      <p:sp>
        <p:nvSpPr>
          <p:cNvPr id="48" name="모서리가 둥근 직사각형 47"/>
          <p:cNvSpPr/>
          <p:nvPr/>
        </p:nvSpPr>
        <p:spPr bwMode="auto">
          <a:xfrm>
            <a:off x="788989" y="3690068"/>
            <a:ext cx="1699830" cy="413594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05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건강보험 표본 </a:t>
            </a:r>
            <a:r>
              <a:rPr lang="ko-KR" altLang="en-US" sz="1050" kern="0" dirty="0" err="1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코호트</a:t>
            </a:r>
            <a:r>
              <a:rPr lang="ko-KR" altLang="en-US" sz="105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105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DB</a:t>
            </a:r>
          </a:p>
          <a:p>
            <a:pPr algn="ctr" latinLnBrk="0"/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국민건강보험공단</a:t>
            </a:r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49" name="모서리가 둥근 직사각형 48"/>
          <p:cNvSpPr/>
          <p:nvPr/>
        </p:nvSpPr>
        <p:spPr bwMode="auto">
          <a:xfrm>
            <a:off x="788989" y="4162128"/>
            <a:ext cx="1699830" cy="402174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환자 </a:t>
            </a:r>
            <a:r>
              <a:rPr lang="ko-KR" altLang="en-US" sz="1100" kern="0" dirty="0" err="1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데이터셋</a:t>
            </a:r>
            <a:endParaRPr lang="en-US" altLang="ko-KR" sz="1100" kern="0" dirty="0" smtClean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algn="ctr" latinLnBrk="0"/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건강보험심사평가원</a:t>
            </a:r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50" name="모서리가 둥근 직사각형 49"/>
          <p:cNvSpPr/>
          <p:nvPr/>
        </p:nvSpPr>
        <p:spPr bwMode="auto">
          <a:xfrm>
            <a:off x="788989" y="4622768"/>
            <a:ext cx="1699830" cy="383878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한국인체 자원</a:t>
            </a:r>
            <a:endParaRPr lang="en-US" altLang="ko-KR" sz="1100" kern="0" dirty="0" smtClean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algn="ctr" latinLnBrk="0"/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질병관리본부</a:t>
            </a:r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51" name="모서리가 둥근 직사각형 50"/>
          <p:cNvSpPr/>
          <p:nvPr/>
        </p:nvSpPr>
        <p:spPr>
          <a:xfrm>
            <a:off x="788988" y="2983931"/>
            <a:ext cx="1699831" cy="636860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B</a:t>
            </a: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병원 임상 데이터</a:t>
            </a:r>
          </a:p>
        </p:txBody>
      </p:sp>
      <p:sp>
        <p:nvSpPr>
          <p:cNvPr id="52" name="타원 51"/>
          <p:cNvSpPr/>
          <p:nvPr/>
        </p:nvSpPr>
        <p:spPr bwMode="auto">
          <a:xfrm>
            <a:off x="871620" y="3248560"/>
            <a:ext cx="749138" cy="324104"/>
          </a:xfrm>
          <a:prstGeom prst="ellipse">
            <a:avLst/>
          </a:prstGeom>
          <a:solidFill>
            <a:sysClr val="windowText" lastClr="000000">
              <a:alpha val="50196"/>
            </a:sysClr>
          </a:solidFill>
          <a:ln>
            <a:noFill/>
          </a:ln>
          <a:ex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PACS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(</a:t>
            </a:r>
            <a:r>
              <a:rPr kumimoji="0" lang="ko-KR" altLang="en-US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의료영상</a:t>
            </a:r>
            <a:r>
              <a:rPr kumimoji="0" lang="en-US" altLang="ko-KR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)</a:t>
            </a:r>
            <a:endParaRPr kumimoji="0" lang="ko-KR" altLang="en-US" sz="800" b="1" i="0" u="none" strike="noStrike" kern="0" cap="none" spc="0" normalizeH="0" baseline="0" noProof="0" dirty="0" smtClean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3" name="타원 52"/>
          <p:cNvSpPr/>
          <p:nvPr/>
        </p:nvSpPr>
        <p:spPr bwMode="auto">
          <a:xfrm>
            <a:off x="1690467" y="3248560"/>
            <a:ext cx="749138" cy="324104"/>
          </a:xfrm>
          <a:prstGeom prst="ellipse">
            <a:avLst/>
          </a:prstGeom>
          <a:solidFill>
            <a:srgbClr val="CE9B2C"/>
          </a:solidFill>
          <a:ln>
            <a:noFill/>
          </a:ln>
          <a:ex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EMR/notes</a:t>
            </a:r>
            <a:endParaRPr kumimoji="0" lang="ko-KR" altLang="en-US" sz="900" b="1" i="0" u="none" strike="noStrike" kern="0" cap="none" spc="0" normalizeH="0" baseline="0" noProof="0" dirty="0" smtClean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4" name="직사각형 53"/>
          <p:cNvSpPr/>
          <p:nvPr/>
        </p:nvSpPr>
        <p:spPr bwMode="auto">
          <a:xfrm>
            <a:off x="3168949" y="1881893"/>
            <a:ext cx="2860592" cy="29563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1" dirty="0" err="1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클라우드</a:t>
            </a:r>
            <a:r>
              <a:rPr kumimoji="1" lang="ko-KR" altLang="en-US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 컴퓨팅 </a:t>
            </a:r>
            <a:r>
              <a:rPr kumimoji="1"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(</a:t>
            </a:r>
            <a:r>
              <a:rPr kumimoji="1" lang="ko-KR" altLang="en-US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수집</a:t>
            </a:r>
            <a:r>
              <a:rPr kumimoji="1"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, </a:t>
            </a:r>
            <a:r>
              <a:rPr kumimoji="1" lang="ko-KR" altLang="en-US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저장</a:t>
            </a:r>
            <a:r>
              <a:rPr kumimoji="1"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, </a:t>
            </a:r>
            <a:r>
              <a:rPr kumimoji="1" lang="ko-KR" altLang="en-US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분석</a:t>
            </a:r>
            <a:r>
              <a:rPr kumimoji="1"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)</a:t>
            </a: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55" name="직사각형 54"/>
          <p:cNvSpPr/>
          <p:nvPr/>
        </p:nvSpPr>
        <p:spPr bwMode="auto">
          <a:xfrm>
            <a:off x="6747397" y="1861135"/>
            <a:ext cx="2224724" cy="41864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심혈관 질환 해석 및 활용 </a:t>
            </a:r>
            <a:endParaRPr kumimoji="1" lang="en-US" altLang="ko-KR" sz="1100" b="1" dirty="0" smtClean="0">
              <a:solidFill>
                <a:schemeClr val="tx1"/>
              </a:solidFill>
              <a:latin typeface="Georgia" pitchFamily="18" charset="0"/>
              <a:ea typeface="굴림" pitchFamily="50" charset="-127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1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(</a:t>
            </a:r>
            <a:r>
              <a:rPr kumimoji="1" lang="ko-KR" altLang="en-US" sz="11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스마트 </a:t>
            </a:r>
            <a:r>
              <a:rPr kumimoji="1" lang="ko-KR" altLang="en-US" sz="1100" b="1" dirty="0" err="1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헬스케어</a:t>
            </a:r>
            <a:r>
              <a:rPr kumimoji="1" lang="en-US" altLang="ko-KR" sz="11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,)</a:t>
            </a:r>
            <a:endParaRPr kumimoji="1" lang="ko-KR" alt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grpSp>
        <p:nvGrpSpPr>
          <p:cNvPr id="58" name="그룹 57"/>
          <p:cNvGrpSpPr/>
          <p:nvPr/>
        </p:nvGrpSpPr>
        <p:grpSpPr>
          <a:xfrm>
            <a:off x="4110787" y="3446098"/>
            <a:ext cx="1173571" cy="901534"/>
            <a:chOff x="3438744" y="1035858"/>
            <a:chExt cx="3075428" cy="2445995"/>
          </a:xfrm>
        </p:grpSpPr>
        <p:pic>
          <p:nvPicPr>
            <p:cNvPr id="59" name="Picture 4" descr="cloud에 대한 이미지 검색결과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4440" y="1035858"/>
              <a:ext cx="2177722" cy="1444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그림 59" descr="http://www.workforceinstitute.org/wp-content/uploads/2013/03/cloud-mobil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4" t="1128" r="62074" b="73545"/>
            <a:stretch/>
          </p:blipFill>
          <p:spPr bwMode="auto">
            <a:xfrm>
              <a:off x="3438744" y="2427890"/>
              <a:ext cx="764627" cy="1001110"/>
            </a:xfrm>
            <a:custGeom>
              <a:avLst/>
              <a:gdLst>
                <a:gd name="connsiteX0" fmla="*/ 0 w 764627"/>
                <a:gd name="connsiteY0" fmla="*/ 0 h 1001110"/>
                <a:gd name="connsiteX1" fmla="*/ 764627 w 764627"/>
                <a:gd name="connsiteY1" fmla="*/ 0 h 1001110"/>
                <a:gd name="connsiteX2" fmla="*/ 764627 w 764627"/>
                <a:gd name="connsiteY2" fmla="*/ 1001110 h 1001110"/>
                <a:gd name="connsiteX3" fmla="*/ 725315 w 764627"/>
                <a:gd name="connsiteY3" fmla="*/ 1001110 h 1001110"/>
                <a:gd name="connsiteX4" fmla="*/ 676057 w 764627"/>
                <a:gd name="connsiteY4" fmla="*/ 861547 h 1001110"/>
                <a:gd name="connsiteX5" fmla="*/ 518401 w 764627"/>
                <a:gd name="connsiteY5" fmla="*/ 719657 h 1001110"/>
                <a:gd name="connsiteX6" fmla="*/ 518401 w 764627"/>
                <a:gd name="connsiteY6" fmla="*/ 1001110 h 1001110"/>
                <a:gd name="connsiteX7" fmla="*/ 0 w 764627"/>
                <a:gd name="connsiteY7" fmla="*/ 1001110 h 100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627" h="1001110">
                  <a:moveTo>
                    <a:pt x="0" y="0"/>
                  </a:moveTo>
                  <a:lnTo>
                    <a:pt x="764627" y="0"/>
                  </a:lnTo>
                  <a:lnTo>
                    <a:pt x="764627" y="1001110"/>
                  </a:lnTo>
                  <a:lnTo>
                    <a:pt x="725315" y="1001110"/>
                  </a:lnTo>
                  <a:lnTo>
                    <a:pt x="676057" y="861547"/>
                  </a:lnTo>
                  <a:lnTo>
                    <a:pt x="518401" y="719657"/>
                  </a:lnTo>
                  <a:lnTo>
                    <a:pt x="518401" y="1001110"/>
                  </a:lnTo>
                  <a:lnTo>
                    <a:pt x="0" y="100111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그림 60" descr="http://www.workforceinstitute.org/wp-content/uploads/2013/03/cloud-mobil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4" t="1128" r="62074" b="73545"/>
            <a:stretch/>
          </p:blipFill>
          <p:spPr bwMode="auto">
            <a:xfrm>
              <a:off x="4203371" y="2480743"/>
              <a:ext cx="764627" cy="1001110"/>
            </a:xfrm>
            <a:custGeom>
              <a:avLst/>
              <a:gdLst>
                <a:gd name="connsiteX0" fmla="*/ 0 w 764627"/>
                <a:gd name="connsiteY0" fmla="*/ 0 h 1001110"/>
                <a:gd name="connsiteX1" fmla="*/ 764627 w 764627"/>
                <a:gd name="connsiteY1" fmla="*/ 0 h 1001110"/>
                <a:gd name="connsiteX2" fmla="*/ 764627 w 764627"/>
                <a:gd name="connsiteY2" fmla="*/ 1001110 h 1001110"/>
                <a:gd name="connsiteX3" fmla="*/ 725315 w 764627"/>
                <a:gd name="connsiteY3" fmla="*/ 1001110 h 1001110"/>
                <a:gd name="connsiteX4" fmla="*/ 676057 w 764627"/>
                <a:gd name="connsiteY4" fmla="*/ 861547 h 1001110"/>
                <a:gd name="connsiteX5" fmla="*/ 518401 w 764627"/>
                <a:gd name="connsiteY5" fmla="*/ 719657 h 1001110"/>
                <a:gd name="connsiteX6" fmla="*/ 518401 w 764627"/>
                <a:gd name="connsiteY6" fmla="*/ 1001110 h 1001110"/>
                <a:gd name="connsiteX7" fmla="*/ 0 w 764627"/>
                <a:gd name="connsiteY7" fmla="*/ 1001110 h 100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627" h="1001110">
                  <a:moveTo>
                    <a:pt x="0" y="0"/>
                  </a:moveTo>
                  <a:lnTo>
                    <a:pt x="764627" y="0"/>
                  </a:lnTo>
                  <a:lnTo>
                    <a:pt x="764627" y="1001110"/>
                  </a:lnTo>
                  <a:lnTo>
                    <a:pt x="725315" y="1001110"/>
                  </a:lnTo>
                  <a:lnTo>
                    <a:pt x="676057" y="861547"/>
                  </a:lnTo>
                  <a:lnTo>
                    <a:pt x="518401" y="719657"/>
                  </a:lnTo>
                  <a:lnTo>
                    <a:pt x="518401" y="1001110"/>
                  </a:lnTo>
                  <a:lnTo>
                    <a:pt x="0" y="100111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그림 61" descr="http://www.workforceinstitute.org/wp-content/uploads/2013/03/cloud-mobil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4" t="1128" r="62074" b="73545"/>
            <a:stretch/>
          </p:blipFill>
          <p:spPr bwMode="auto">
            <a:xfrm>
              <a:off x="4967997" y="2480743"/>
              <a:ext cx="764627" cy="1001110"/>
            </a:xfrm>
            <a:custGeom>
              <a:avLst/>
              <a:gdLst>
                <a:gd name="connsiteX0" fmla="*/ 0 w 764627"/>
                <a:gd name="connsiteY0" fmla="*/ 0 h 1001110"/>
                <a:gd name="connsiteX1" fmla="*/ 764627 w 764627"/>
                <a:gd name="connsiteY1" fmla="*/ 0 h 1001110"/>
                <a:gd name="connsiteX2" fmla="*/ 764627 w 764627"/>
                <a:gd name="connsiteY2" fmla="*/ 1001110 h 1001110"/>
                <a:gd name="connsiteX3" fmla="*/ 725315 w 764627"/>
                <a:gd name="connsiteY3" fmla="*/ 1001110 h 1001110"/>
                <a:gd name="connsiteX4" fmla="*/ 676057 w 764627"/>
                <a:gd name="connsiteY4" fmla="*/ 861547 h 1001110"/>
                <a:gd name="connsiteX5" fmla="*/ 518401 w 764627"/>
                <a:gd name="connsiteY5" fmla="*/ 719657 h 1001110"/>
                <a:gd name="connsiteX6" fmla="*/ 518401 w 764627"/>
                <a:gd name="connsiteY6" fmla="*/ 1001110 h 1001110"/>
                <a:gd name="connsiteX7" fmla="*/ 0 w 764627"/>
                <a:gd name="connsiteY7" fmla="*/ 1001110 h 100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627" h="1001110">
                  <a:moveTo>
                    <a:pt x="0" y="0"/>
                  </a:moveTo>
                  <a:lnTo>
                    <a:pt x="764627" y="0"/>
                  </a:lnTo>
                  <a:lnTo>
                    <a:pt x="764627" y="1001110"/>
                  </a:lnTo>
                  <a:lnTo>
                    <a:pt x="725315" y="1001110"/>
                  </a:lnTo>
                  <a:lnTo>
                    <a:pt x="676057" y="861547"/>
                  </a:lnTo>
                  <a:lnTo>
                    <a:pt x="518401" y="719657"/>
                  </a:lnTo>
                  <a:lnTo>
                    <a:pt x="518401" y="1001110"/>
                  </a:lnTo>
                  <a:lnTo>
                    <a:pt x="0" y="100111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그림 62" descr="http://www.workforceinstitute.org/wp-content/uploads/2013/03/cloud-mobil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4" t="1128" r="62074" b="73545"/>
            <a:stretch/>
          </p:blipFill>
          <p:spPr bwMode="auto">
            <a:xfrm>
              <a:off x="5749545" y="2480743"/>
              <a:ext cx="764627" cy="1001110"/>
            </a:xfrm>
            <a:custGeom>
              <a:avLst/>
              <a:gdLst>
                <a:gd name="connsiteX0" fmla="*/ 0 w 764627"/>
                <a:gd name="connsiteY0" fmla="*/ 0 h 1001110"/>
                <a:gd name="connsiteX1" fmla="*/ 764627 w 764627"/>
                <a:gd name="connsiteY1" fmla="*/ 0 h 1001110"/>
                <a:gd name="connsiteX2" fmla="*/ 764627 w 764627"/>
                <a:gd name="connsiteY2" fmla="*/ 1001110 h 1001110"/>
                <a:gd name="connsiteX3" fmla="*/ 725315 w 764627"/>
                <a:gd name="connsiteY3" fmla="*/ 1001110 h 1001110"/>
                <a:gd name="connsiteX4" fmla="*/ 676057 w 764627"/>
                <a:gd name="connsiteY4" fmla="*/ 861547 h 1001110"/>
                <a:gd name="connsiteX5" fmla="*/ 518401 w 764627"/>
                <a:gd name="connsiteY5" fmla="*/ 719657 h 1001110"/>
                <a:gd name="connsiteX6" fmla="*/ 518401 w 764627"/>
                <a:gd name="connsiteY6" fmla="*/ 1001110 h 1001110"/>
                <a:gd name="connsiteX7" fmla="*/ 0 w 764627"/>
                <a:gd name="connsiteY7" fmla="*/ 1001110 h 100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627" h="1001110">
                  <a:moveTo>
                    <a:pt x="0" y="0"/>
                  </a:moveTo>
                  <a:lnTo>
                    <a:pt x="764627" y="0"/>
                  </a:lnTo>
                  <a:lnTo>
                    <a:pt x="764627" y="1001110"/>
                  </a:lnTo>
                  <a:lnTo>
                    <a:pt x="725315" y="1001110"/>
                  </a:lnTo>
                  <a:lnTo>
                    <a:pt x="676057" y="861547"/>
                  </a:lnTo>
                  <a:lnTo>
                    <a:pt x="518401" y="719657"/>
                  </a:lnTo>
                  <a:lnTo>
                    <a:pt x="518401" y="1001110"/>
                  </a:lnTo>
                  <a:lnTo>
                    <a:pt x="0" y="100111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4" name="직선 연결선 63"/>
            <p:cNvCxnSpPr/>
            <p:nvPr/>
          </p:nvCxnSpPr>
          <p:spPr>
            <a:xfrm flipV="1">
              <a:off x="3736428" y="2254469"/>
              <a:ext cx="370489" cy="37837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 flipV="1">
              <a:off x="4469524" y="2344410"/>
              <a:ext cx="4229" cy="37514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 flipV="1">
              <a:off x="5229922" y="2336979"/>
              <a:ext cx="4229" cy="37514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 flipH="1" flipV="1">
              <a:off x="5832215" y="2293172"/>
              <a:ext cx="155991" cy="42638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직사각형 67"/>
          <p:cNvSpPr/>
          <p:nvPr/>
        </p:nvSpPr>
        <p:spPr bwMode="auto">
          <a:xfrm>
            <a:off x="3300724" y="5270696"/>
            <a:ext cx="2860592" cy="29563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스마트 밴드를 이용한 생체신호 측정</a:t>
            </a: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75" name="모서리가 둥근 직사각형 74"/>
          <p:cNvSpPr/>
          <p:nvPr/>
        </p:nvSpPr>
        <p:spPr bwMode="auto">
          <a:xfrm>
            <a:off x="6747397" y="2550668"/>
            <a:ext cx="2224724" cy="654139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심혈관 질환 </a:t>
            </a:r>
            <a:r>
              <a:rPr lang="ko-KR" altLang="en-US" sz="1100" kern="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조기 진단 및 맞춤형 예방을 위한 </a:t>
            </a:r>
            <a:r>
              <a:rPr lang="ko-KR" altLang="en-US" sz="1100" kern="0" dirty="0">
                <a:solidFill>
                  <a:srgbClr val="FF0000"/>
                </a:solidFill>
                <a:latin typeface="Calibri" panose="020F0502020204030204"/>
                <a:ea typeface="맑은 고딕" panose="020B0503020000020004" pitchFamily="50" charset="-127"/>
              </a:rPr>
              <a:t>스마트 </a:t>
            </a:r>
            <a:r>
              <a:rPr lang="ko-KR" altLang="en-US" sz="1100" kern="0" dirty="0" err="1">
                <a:solidFill>
                  <a:srgbClr val="FF0000"/>
                </a:solidFill>
                <a:latin typeface="Calibri" panose="020F0502020204030204"/>
                <a:ea typeface="맑은 고딕" panose="020B0503020000020004" pitchFamily="50" charset="-127"/>
              </a:rPr>
              <a:t>헬스케어</a:t>
            </a:r>
            <a:r>
              <a:rPr lang="ko-KR" altLang="en-US" sz="1100" kern="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서비스</a:t>
            </a:r>
          </a:p>
        </p:txBody>
      </p:sp>
      <p:sp>
        <p:nvSpPr>
          <p:cNvPr id="76" name="모서리가 둥근 직사각형 75"/>
          <p:cNvSpPr/>
          <p:nvPr/>
        </p:nvSpPr>
        <p:spPr bwMode="auto">
          <a:xfrm>
            <a:off x="3305037" y="4405337"/>
            <a:ext cx="2724503" cy="45999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b="1" dirty="0" err="1" smtClean="0">
                <a:latin typeface="Georgia" pitchFamily="18" charset="0"/>
                <a:ea typeface="굴림" pitchFamily="50" charset="-127"/>
              </a:rPr>
              <a:t>스마트폰</a:t>
            </a:r>
            <a:r>
              <a:rPr kumimoji="1" lang="ko-KR" altLang="en-US" sz="900" b="1" dirty="0" smtClean="0">
                <a:latin typeface="Georgia" pitchFamily="18" charset="0"/>
                <a:ea typeface="굴림" pitchFamily="50" charset="-127"/>
              </a:rPr>
              <a:t> </a:t>
            </a:r>
            <a:r>
              <a:rPr kumimoji="1" lang="ko-KR" altLang="en-US" sz="900" b="1" dirty="0" err="1" smtClean="0">
                <a:latin typeface="Georgia" pitchFamily="18" charset="0"/>
                <a:ea typeface="굴림" pitchFamily="50" charset="-127"/>
              </a:rPr>
              <a:t>연동식</a:t>
            </a:r>
            <a:r>
              <a:rPr kumimoji="1" lang="ko-KR" altLang="en-US" sz="900" b="1" dirty="0" smtClean="0">
                <a:latin typeface="Georgia" pitchFamily="18" charset="0"/>
                <a:ea typeface="굴림" pitchFamily="50" charset="-127"/>
              </a:rPr>
              <a:t> 실시간 </a:t>
            </a:r>
            <a:r>
              <a:rPr kumimoji="1" lang="ko-KR" altLang="en-US" sz="900" b="1" dirty="0">
                <a:latin typeface="Georgia" pitchFamily="18" charset="0"/>
                <a:ea typeface="굴림" pitchFamily="50" charset="-127"/>
              </a:rPr>
              <a:t>수집</a:t>
            </a:r>
            <a:r>
              <a:rPr kumimoji="1" lang="en-US" altLang="ko-KR" sz="900" b="1" dirty="0">
                <a:latin typeface="Georgia" pitchFamily="18" charset="0"/>
                <a:ea typeface="굴림" pitchFamily="50" charset="-127"/>
              </a:rPr>
              <a:t>, </a:t>
            </a:r>
            <a:r>
              <a:rPr kumimoji="1" lang="ko-KR" altLang="en-US" sz="900" b="1" dirty="0">
                <a:latin typeface="Georgia" pitchFamily="18" charset="0"/>
                <a:ea typeface="굴림" pitchFamily="50" charset="-127"/>
              </a:rPr>
              <a:t>가공</a:t>
            </a:r>
            <a:r>
              <a:rPr kumimoji="1" lang="en-US" altLang="ko-KR" sz="900" b="1" dirty="0">
                <a:latin typeface="Georgia" pitchFamily="18" charset="0"/>
                <a:ea typeface="굴림" pitchFamily="50" charset="-127"/>
              </a:rPr>
              <a:t>/</a:t>
            </a:r>
            <a:r>
              <a:rPr kumimoji="1" lang="ko-KR" altLang="en-US" sz="900" b="1" dirty="0">
                <a:latin typeface="Georgia" pitchFamily="18" charset="0"/>
                <a:ea typeface="굴림" pitchFamily="50" charset="-127"/>
              </a:rPr>
              <a:t>분석</a:t>
            </a:r>
            <a:r>
              <a:rPr kumimoji="1" lang="en-US" altLang="ko-KR" sz="900" b="1" dirty="0">
                <a:latin typeface="Georgia" pitchFamily="18" charset="0"/>
                <a:ea typeface="굴림" pitchFamily="50" charset="-127"/>
              </a:rPr>
              <a:t>, </a:t>
            </a:r>
            <a:r>
              <a:rPr kumimoji="1" lang="ko-KR" altLang="en-US" sz="900" b="1" dirty="0">
                <a:latin typeface="Georgia" pitchFamily="18" charset="0"/>
                <a:ea typeface="굴림" pitchFamily="50" charset="-127"/>
              </a:rPr>
              <a:t>압축</a:t>
            </a:r>
            <a:r>
              <a:rPr kumimoji="1" lang="en-US" altLang="ko-KR" sz="900" b="1" dirty="0">
                <a:latin typeface="Georgia" pitchFamily="18" charset="0"/>
                <a:ea typeface="굴림" pitchFamily="50" charset="-127"/>
              </a:rPr>
              <a:t>/</a:t>
            </a:r>
            <a:r>
              <a:rPr kumimoji="1" lang="ko-KR" altLang="en-US" sz="900" b="1" dirty="0">
                <a:latin typeface="Georgia" pitchFamily="18" charset="0"/>
                <a:ea typeface="굴림" pitchFamily="50" charset="-127"/>
              </a:rPr>
              <a:t>저장</a:t>
            </a:r>
          </a:p>
        </p:txBody>
      </p:sp>
      <p:sp>
        <p:nvSpPr>
          <p:cNvPr id="77" name="모서리가 둥근 직사각형 76"/>
          <p:cNvSpPr/>
          <p:nvPr/>
        </p:nvSpPr>
        <p:spPr bwMode="auto">
          <a:xfrm>
            <a:off x="3390933" y="5619072"/>
            <a:ext cx="2687566" cy="246009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100" kern="0" dirty="0" err="1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걸음수</a:t>
            </a:r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맥박</a:t>
            </a:r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등</a:t>
            </a:r>
            <a:endParaRPr lang="en-US" altLang="ko-KR" sz="1100" kern="0" dirty="0" smtClean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8" name="모서리가 둥근 직사각형 77"/>
          <p:cNvSpPr/>
          <p:nvPr/>
        </p:nvSpPr>
        <p:spPr bwMode="auto">
          <a:xfrm>
            <a:off x="3251024" y="2300533"/>
            <a:ext cx="2778516" cy="30484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b="1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심혈관 </a:t>
            </a:r>
            <a:r>
              <a:rPr kumimoji="1" lang="en-US" altLang="ko-KR" sz="900" b="1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CTA </a:t>
            </a:r>
            <a:r>
              <a:rPr kumimoji="1" lang="ko-KR" altLang="en-US" sz="900" b="1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의료영상 정량화</a:t>
            </a:r>
            <a:r>
              <a:rPr kumimoji="1" lang="en-US" altLang="ko-KR" sz="900" b="1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/</a:t>
            </a:r>
            <a:r>
              <a:rPr kumimoji="1" lang="ko-KR" altLang="en-US" sz="900" b="1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객관화 분석 기술 </a:t>
            </a:r>
            <a:r>
              <a:rPr kumimoji="1" lang="en-US" altLang="ko-KR" sz="900" b="1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(CNN)</a:t>
            </a:r>
            <a:endParaRPr kumimoji="1" lang="ko-KR" altLang="en-US" sz="900" b="1" dirty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sp>
        <p:nvSpPr>
          <p:cNvPr id="79" name="모서리가 둥근 직사각형 78"/>
          <p:cNvSpPr/>
          <p:nvPr/>
        </p:nvSpPr>
        <p:spPr bwMode="auto">
          <a:xfrm>
            <a:off x="3260690" y="2686314"/>
            <a:ext cx="2768850" cy="30484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b="1" dirty="0" smtClean="0">
                <a:latin typeface="Georgia" pitchFamily="18" charset="0"/>
                <a:ea typeface="굴림" pitchFamily="50" charset="-127"/>
              </a:rPr>
              <a:t>의료기관 간 심혈관 질환 관련 데이터 연계 및 정제</a:t>
            </a:r>
            <a:endParaRPr kumimoji="1" lang="ko-KR" altLang="en-US" sz="900" b="1" dirty="0"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80" name="모서리가 둥근 직사각형 79"/>
          <p:cNvSpPr/>
          <p:nvPr/>
        </p:nvSpPr>
        <p:spPr bwMode="auto">
          <a:xfrm>
            <a:off x="3260690" y="3052385"/>
            <a:ext cx="2768850" cy="30484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900" b="1" dirty="0" err="1" smtClean="0">
                <a:latin typeface="Georgia" pitchFamily="18" charset="0"/>
                <a:ea typeface="굴림" pitchFamily="50" charset="-127"/>
              </a:rPr>
              <a:t>실혈관</a:t>
            </a:r>
            <a:r>
              <a:rPr kumimoji="1" lang="ko-KR" altLang="en-US" sz="900" b="1" dirty="0" smtClean="0">
                <a:latin typeface="Georgia" pitchFamily="18" charset="0"/>
                <a:ea typeface="굴림" pitchFamily="50" charset="-127"/>
              </a:rPr>
              <a:t> 질환 보건의료데이터 표준화</a:t>
            </a:r>
            <a:endParaRPr kumimoji="1" lang="ko-KR" altLang="en-US" sz="900" b="1" dirty="0"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81" name="오른쪽 화살표 80"/>
          <p:cNvSpPr/>
          <p:nvPr/>
        </p:nvSpPr>
        <p:spPr bwMode="auto">
          <a:xfrm>
            <a:off x="2722034" y="2716639"/>
            <a:ext cx="371260" cy="441508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82" name="오른쪽 화살표 81"/>
          <p:cNvSpPr/>
          <p:nvPr/>
        </p:nvSpPr>
        <p:spPr bwMode="auto">
          <a:xfrm>
            <a:off x="6161316" y="2638806"/>
            <a:ext cx="371260" cy="441508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83" name="오른쪽 화살표 82"/>
          <p:cNvSpPr/>
          <p:nvPr/>
        </p:nvSpPr>
        <p:spPr bwMode="auto">
          <a:xfrm rot="16200000">
            <a:off x="4574021" y="4851392"/>
            <a:ext cx="240646" cy="441508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1166" y="5742075"/>
            <a:ext cx="1220610" cy="98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b="5001"/>
          <a:stretch/>
        </p:blipFill>
        <p:spPr>
          <a:xfrm>
            <a:off x="488560" y="1008936"/>
            <a:ext cx="8373255" cy="3340874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급증하는 데이터</a:t>
            </a:r>
            <a:r>
              <a:rPr lang="en-US" altLang="ko-KR" dirty="0" smtClean="0"/>
              <a:t>, </a:t>
            </a:r>
            <a:r>
              <a:rPr lang="ko-KR" altLang="en-US" smtClean="0"/>
              <a:t>팽창하는 시장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7296" y="4712025"/>
            <a:ext cx="2915280" cy="1672262"/>
          </a:xfrm>
          <a:prstGeom prst="rect">
            <a:avLst/>
          </a:prstGeom>
        </p:spPr>
      </p:pic>
      <p:pic>
        <p:nvPicPr>
          <p:cNvPr id="5" name="Picture 2" descr="big data에 대한 이미지 검색결과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03" y="4712025"/>
            <a:ext cx="3798093" cy="158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7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모서리가 둥근 직사각형 83"/>
          <p:cNvSpPr/>
          <p:nvPr/>
        </p:nvSpPr>
        <p:spPr bwMode="auto">
          <a:xfrm>
            <a:off x="2920284" y="1833899"/>
            <a:ext cx="3375718" cy="3004279"/>
          </a:xfrm>
          <a:prstGeom prst="roundRect">
            <a:avLst>
              <a:gd name="adj" fmla="val 5454"/>
            </a:avLst>
          </a:prstGeom>
          <a:solidFill>
            <a:srgbClr val="E8E8F3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향후 발전 방향 </a:t>
            </a:r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833886" y="1037945"/>
            <a:ext cx="7548514" cy="41062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한국인 의료데이터 기반 개인 맞춤형 정밀의료 연구 플랫폼 구축</a:t>
            </a:r>
            <a:endParaRPr kumimoji="0" lang="ko-KR" alt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직사각형 31"/>
          <p:cNvSpPr/>
          <p:nvPr/>
        </p:nvSpPr>
        <p:spPr bwMode="auto">
          <a:xfrm>
            <a:off x="603357" y="1715392"/>
            <a:ext cx="1802959" cy="29563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굴림" pitchFamily="50" charset="-127"/>
              </a:rPr>
              <a:t>한국인 의료빅데이터</a:t>
            </a:r>
          </a:p>
        </p:txBody>
      </p:sp>
      <p:sp>
        <p:nvSpPr>
          <p:cNvPr id="40" name="모서리가 둥근 직사각형 39"/>
          <p:cNvSpPr/>
          <p:nvPr/>
        </p:nvSpPr>
        <p:spPr>
          <a:xfrm>
            <a:off x="788988" y="2134032"/>
            <a:ext cx="1699831" cy="636860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A</a:t>
            </a: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병원 임상 데이터</a:t>
            </a:r>
          </a:p>
        </p:txBody>
      </p:sp>
      <p:sp>
        <p:nvSpPr>
          <p:cNvPr id="41" name="타원 40"/>
          <p:cNvSpPr/>
          <p:nvPr/>
        </p:nvSpPr>
        <p:spPr bwMode="auto">
          <a:xfrm>
            <a:off x="871620" y="2398661"/>
            <a:ext cx="749138" cy="324104"/>
          </a:xfrm>
          <a:prstGeom prst="ellipse">
            <a:avLst/>
          </a:prstGeom>
          <a:solidFill>
            <a:sysClr val="windowText" lastClr="000000">
              <a:alpha val="50196"/>
            </a:sysClr>
          </a:solidFill>
          <a:ln>
            <a:noFill/>
          </a:ln>
          <a:ex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PACS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(</a:t>
            </a:r>
            <a:r>
              <a:rPr kumimoji="0" lang="ko-KR" altLang="en-US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의료영상</a:t>
            </a:r>
            <a:r>
              <a:rPr kumimoji="0" lang="en-US" altLang="ko-KR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)</a:t>
            </a:r>
            <a:endParaRPr kumimoji="0" lang="ko-KR" altLang="en-US" sz="800" b="1" i="0" u="none" strike="noStrike" kern="0" cap="none" spc="0" normalizeH="0" baseline="0" noProof="0" dirty="0" smtClean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2" name="타원 41"/>
          <p:cNvSpPr/>
          <p:nvPr/>
        </p:nvSpPr>
        <p:spPr bwMode="auto">
          <a:xfrm>
            <a:off x="1690467" y="2398661"/>
            <a:ext cx="749138" cy="324104"/>
          </a:xfrm>
          <a:prstGeom prst="ellipse">
            <a:avLst/>
          </a:prstGeom>
          <a:solidFill>
            <a:srgbClr val="CE9B2C"/>
          </a:solidFill>
          <a:ln>
            <a:noFill/>
          </a:ln>
          <a:ex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EMR/notes</a:t>
            </a:r>
            <a:endParaRPr kumimoji="0" lang="ko-KR" altLang="en-US" sz="1000" b="0" i="0" u="none" strike="noStrike" kern="0" cap="none" spc="0" normalizeH="0" baseline="0" noProof="0" dirty="0" smtClean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9947" y="2134032"/>
            <a:ext cx="369332" cy="13202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ko-KR" altLang="en-US" sz="1200" smtClean="0"/>
              <a:t>민간영역 데이터</a:t>
            </a:r>
            <a:endParaRPr lang="ko-KR" altLang="en-US" sz="1200"/>
          </a:p>
        </p:txBody>
      </p:sp>
      <p:sp>
        <p:nvSpPr>
          <p:cNvPr id="47" name="TextBox 46"/>
          <p:cNvSpPr txBox="1"/>
          <p:nvPr/>
        </p:nvSpPr>
        <p:spPr>
          <a:xfrm>
            <a:off x="349947" y="3500828"/>
            <a:ext cx="369332" cy="1339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ko-KR" altLang="en-US" sz="1200" dirty="0" smtClean="0"/>
              <a:t>공공영역 데이터</a:t>
            </a:r>
            <a:endParaRPr lang="ko-KR" altLang="en-US" sz="1200" dirty="0"/>
          </a:p>
        </p:txBody>
      </p:sp>
      <p:sp>
        <p:nvSpPr>
          <p:cNvPr id="48" name="모서리가 둥근 직사각형 47"/>
          <p:cNvSpPr/>
          <p:nvPr/>
        </p:nvSpPr>
        <p:spPr bwMode="auto">
          <a:xfrm>
            <a:off x="788988" y="3523567"/>
            <a:ext cx="1699830" cy="413594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05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건강보험 표본 </a:t>
            </a:r>
            <a:r>
              <a:rPr lang="ko-KR" altLang="en-US" sz="1050" kern="0" dirty="0" err="1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코호트</a:t>
            </a:r>
            <a:r>
              <a:rPr lang="ko-KR" altLang="en-US" sz="105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105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DB</a:t>
            </a:r>
          </a:p>
          <a:p>
            <a:pPr algn="ctr" latinLnBrk="0"/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국민건강보험공단</a:t>
            </a:r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49" name="모서리가 둥근 직사각형 48"/>
          <p:cNvSpPr/>
          <p:nvPr/>
        </p:nvSpPr>
        <p:spPr bwMode="auto">
          <a:xfrm>
            <a:off x="788988" y="3995627"/>
            <a:ext cx="1699830" cy="402174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환자 </a:t>
            </a:r>
            <a:r>
              <a:rPr lang="ko-KR" altLang="en-US" sz="1100" kern="0" dirty="0" err="1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데이터셋</a:t>
            </a:r>
            <a:endParaRPr lang="en-US" altLang="ko-KR" sz="1100" kern="0" dirty="0" smtClean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algn="ctr" latinLnBrk="0"/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건강보험심사평가원</a:t>
            </a:r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50" name="모서리가 둥근 직사각형 49"/>
          <p:cNvSpPr/>
          <p:nvPr/>
        </p:nvSpPr>
        <p:spPr bwMode="auto">
          <a:xfrm>
            <a:off x="788988" y="4456267"/>
            <a:ext cx="1699830" cy="383878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한국인체 자원</a:t>
            </a:r>
            <a:endParaRPr lang="en-US" altLang="ko-KR" sz="1100" kern="0" dirty="0" smtClean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  <a:p>
            <a:pPr algn="ctr" latinLnBrk="0"/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질병관리본부</a:t>
            </a:r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51" name="모서리가 둥근 직사각형 50"/>
          <p:cNvSpPr/>
          <p:nvPr/>
        </p:nvSpPr>
        <p:spPr>
          <a:xfrm>
            <a:off x="788987" y="2817430"/>
            <a:ext cx="1699831" cy="636860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B</a:t>
            </a: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병원 임상 데이터</a:t>
            </a:r>
          </a:p>
        </p:txBody>
      </p:sp>
      <p:sp>
        <p:nvSpPr>
          <p:cNvPr id="52" name="타원 51"/>
          <p:cNvSpPr/>
          <p:nvPr/>
        </p:nvSpPr>
        <p:spPr bwMode="auto">
          <a:xfrm>
            <a:off x="871619" y="3082059"/>
            <a:ext cx="749138" cy="324104"/>
          </a:xfrm>
          <a:prstGeom prst="ellipse">
            <a:avLst/>
          </a:prstGeom>
          <a:solidFill>
            <a:sysClr val="windowText" lastClr="000000">
              <a:alpha val="50196"/>
            </a:sysClr>
          </a:solidFill>
          <a:ln>
            <a:noFill/>
          </a:ln>
          <a:ex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PACS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(</a:t>
            </a:r>
            <a:r>
              <a:rPr kumimoji="0" lang="ko-KR" altLang="en-US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의료영상</a:t>
            </a:r>
            <a:r>
              <a:rPr kumimoji="0" lang="en-US" altLang="ko-KR" sz="800" b="1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)</a:t>
            </a:r>
            <a:endParaRPr kumimoji="0" lang="ko-KR" altLang="en-US" sz="800" b="1" i="0" u="none" strike="noStrike" kern="0" cap="none" spc="0" normalizeH="0" baseline="0" noProof="0" dirty="0" smtClean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3" name="타원 52"/>
          <p:cNvSpPr/>
          <p:nvPr/>
        </p:nvSpPr>
        <p:spPr bwMode="auto">
          <a:xfrm>
            <a:off x="1690466" y="3082059"/>
            <a:ext cx="749138" cy="324104"/>
          </a:xfrm>
          <a:prstGeom prst="ellipse">
            <a:avLst/>
          </a:prstGeom>
          <a:solidFill>
            <a:srgbClr val="CE9B2C"/>
          </a:solidFill>
          <a:ln>
            <a:noFill/>
          </a:ln>
          <a:ex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EMR/notes</a:t>
            </a:r>
            <a:endParaRPr kumimoji="0" lang="ko-KR" altLang="en-US" sz="1000" b="0" i="0" u="none" strike="noStrike" kern="0" cap="none" spc="0" normalizeH="0" baseline="0" noProof="0" dirty="0" smtClean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4" name="직사각형 53"/>
          <p:cNvSpPr/>
          <p:nvPr/>
        </p:nvSpPr>
        <p:spPr bwMode="auto">
          <a:xfrm>
            <a:off x="3168948" y="1715392"/>
            <a:ext cx="2860592" cy="29563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1" dirty="0" err="1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클라우드</a:t>
            </a:r>
            <a:r>
              <a:rPr kumimoji="1" lang="ko-KR" altLang="en-US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 컴퓨팅 </a:t>
            </a:r>
            <a:r>
              <a:rPr kumimoji="1"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(</a:t>
            </a:r>
            <a:r>
              <a:rPr kumimoji="1" lang="ko-KR" altLang="en-US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수집</a:t>
            </a:r>
            <a:r>
              <a:rPr kumimoji="1"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, </a:t>
            </a:r>
            <a:r>
              <a:rPr kumimoji="1" lang="ko-KR" altLang="en-US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저장</a:t>
            </a:r>
            <a:r>
              <a:rPr kumimoji="1"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, </a:t>
            </a:r>
            <a:r>
              <a:rPr kumimoji="1" lang="ko-KR" altLang="en-US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분석</a:t>
            </a:r>
            <a:r>
              <a:rPr kumimoji="1"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)</a:t>
            </a: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55" name="직사각형 54"/>
          <p:cNvSpPr/>
          <p:nvPr/>
        </p:nvSpPr>
        <p:spPr bwMode="auto">
          <a:xfrm>
            <a:off x="6747396" y="1694634"/>
            <a:ext cx="2224724" cy="41864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해석 및 활용 </a:t>
            </a:r>
            <a:endParaRPr kumimoji="1" lang="en-US" altLang="ko-KR" sz="1100" b="1" dirty="0" smtClean="0">
              <a:solidFill>
                <a:schemeClr val="tx1"/>
              </a:solidFill>
              <a:latin typeface="Georgia" pitchFamily="18" charset="0"/>
              <a:ea typeface="굴림" pitchFamily="50" charset="-127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1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(</a:t>
            </a:r>
            <a:r>
              <a:rPr kumimoji="1" lang="ko-KR" altLang="en-US" sz="11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스마트 </a:t>
            </a:r>
            <a:r>
              <a:rPr kumimoji="1" lang="ko-KR" altLang="en-US" sz="1100" b="1" dirty="0" err="1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헬스케어</a:t>
            </a:r>
            <a:r>
              <a:rPr kumimoji="1" lang="en-US" altLang="ko-KR" sz="11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, AI</a:t>
            </a:r>
            <a:r>
              <a:rPr kumimoji="1" lang="ko-KR" altLang="en-US" sz="11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의료</a:t>
            </a:r>
            <a:r>
              <a:rPr kumimoji="1" lang="en-US" altLang="ko-KR" sz="11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)</a:t>
            </a:r>
            <a:endParaRPr kumimoji="1" lang="ko-KR" alt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grpSp>
        <p:nvGrpSpPr>
          <p:cNvPr id="58" name="그룹 57"/>
          <p:cNvGrpSpPr/>
          <p:nvPr/>
        </p:nvGrpSpPr>
        <p:grpSpPr>
          <a:xfrm>
            <a:off x="4110786" y="3279597"/>
            <a:ext cx="1173571" cy="901534"/>
            <a:chOff x="3438744" y="1035858"/>
            <a:chExt cx="3075428" cy="2445995"/>
          </a:xfrm>
        </p:grpSpPr>
        <p:pic>
          <p:nvPicPr>
            <p:cNvPr id="59" name="Picture 4" descr="cloud에 대한 이미지 검색결과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4440" y="1035858"/>
              <a:ext cx="2177722" cy="1444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그림 59" descr="http://www.workforceinstitute.org/wp-content/uploads/2013/03/cloud-mobil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4" t="1128" r="62074" b="73545"/>
            <a:stretch/>
          </p:blipFill>
          <p:spPr bwMode="auto">
            <a:xfrm>
              <a:off x="3438744" y="2427890"/>
              <a:ext cx="764627" cy="1001110"/>
            </a:xfrm>
            <a:custGeom>
              <a:avLst/>
              <a:gdLst>
                <a:gd name="connsiteX0" fmla="*/ 0 w 764627"/>
                <a:gd name="connsiteY0" fmla="*/ 0 h 1001110"/>
                <a:gd name="connsiteX1" fmla="*/ 764627 w 764627"/>
                <a:gd name="connsiteY1" fmla="*/ 0 h 1001110"/>
                <a:gd name="connsiteX2" fmla="*/ 764627 w 764627"/>
                <a:gd name="connsiteY2" fmla="*/ 1001110 h 1001110"/>
                <a:gd name="connsiteX3" fmla="*/ 725315 w 764627"/>
                <a:gd name="connsiteY3" fmla="*/ 1001110 h 1001110"/>
                <a:gd name="connsiteX4" fmla="*/ 676057 w 764627"/>
                <a:gd name="connsiteY4" fmla="*/ 861547 h 1001110"/>
                <a:gd name="connsiteX5" fmla="*/ 518401 w 764627"/>
                <a:gd name="connsiteY5" fmla="*/ 719657 h 1001110"/>
                <a:gd name="connsiteX6" fmla="*/ 518401 w 764627"/>
                <a:gd name="connsiteY6" fmla="*/ 1001110 h 1001110"/>
                <a:gd name="connsiteX7" fmla="*/ 0 w 764627"/>
                <a:gd name="connsiteY7" fmla="*/ 1001110 h 100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627" h="1001110">
                  <a:moveTo>
                    <a:pt x="0" y="0"/>
                  </a:moveTo>
                  <a:lnTo>
                    <a:pt x="764627" y="0"/>
                  </a:lnTo>
                  <a:lnTo>
                    <a:pt x="764627" y="1001110"/>
                  </a:lnTo>
                  <a:lnTo>
                    <a:pt x="725315" y="1001110"/>
                  </a:lnTo>
                  <a:lnTo>
                    <a:pt x="676057" y="861547"/>
                  </a:lnTo>
                  <a:lnTo>
                    <a:pt x="518401" y="719657"/>
                  </a:lnTo>
                  <a:lnTo>
                    <a:pt x="518401" y="1001110"/>
                  </a:lnTo>
                  <a:lnTo>
                    <a:pt x="0" y="100111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그림 60" descr="http://www.workforceinstitute.org/wp-content/uploads/2013/03/cloud-mobil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4" t="1128" r="62074" b="73545"/>
            <a:stretch/>
          </p:blipFill>
          <p:spPr bwMode="auto">
            <a:xfrm>
              <a:off x="4203371" y="2480743"/>
              <a:ext cx="764627" cy="1001110"/>
            </a:xfrm>
            <a:custGeom>
              <a:avLst/>
              <a:gdLst>
                <a:gd name="connsiteX0" fmla="*/ 0 w 764627"/>
                <a:gd name="connsiteY0" fmla="*/ 0 h 1001110"/>
                <a:gd name="connsiteX1" fmla="*/ 764627 w 764627"/>
                <a:gd name="connsiteY1" fmla="*/ 0 h 1001110"/>
                <a:gd name="connsiteX2" fmla="*/ 764627 w 764627"/>
                <a:gd name="connsiteY2" fmla="*/ 1001110 h 1001110"/>
                <a:gd name="connsiteX3" fmla="*/ 725315 w 764627"/>
                <a:gd name="connsiteY3" fmla="*/ 1001110 h 1001110"/>
                <a:gd name="connsiteX4" fmla="*/ 676057 w 764627"/>
                <a:gd name="connsiteY4" fmla="*/ 861547 h 1001110"/>
                <a:gd name="connsiteX5" fmla="*/ 518401 w 764627"/>
                <a:gd name="connsiteY5" fmla="*/ 719657 h 1001110"/>
                <a:gd name="connsiteX6" fmla="*/ 518401 w 764627"/>
                <a:gd name="connsiteY6" fmla="*/ 1001110 h 1001110"/>
                <a:gd name="connsiteX7" fmla="*/ 0 w 764627"/>
                <a:gd name="connsiteY7" fmla="*/ 1001110 h 100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627" h="1001110">
                  <a:moveTo>
                    <a:pt x="0" y="0"/>
                  </a:moveTo>
                  <a:lnTo>
                    <a:pt x="764627" y="0"/>
                  </a:lnTo>
                  <a:lnTo>
                    <a:pt x="764627" y="1001110"/>
                  </a:lnTo>
                  <a:lnTo>
                    <a:pt x="725315" y="1001110"/>
                  </a:lnTo>
                  <a:lnTo>
                    <a:pt x="676057" y="861547"/>
                  </a:lnTo>
                  <a:lnTo>
                    <a:pt x="518401" y="719657"/>
                  </a:lnTo>
                  <a:lnTo>
                    <a:pt x="518401" y="1001110"/>
                  </a:lnTo>
                  <a:lnTo>
                    <a:pt x="0" y="100111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그림 61" descr="http://www.workforceinstitute.org/wp-content/uploads/2013/03/cloud-mobil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4" t="1128" r="62074" b="73545"/>
            <a:stretch/>
          </p:blipFill>
          <p:spPr bwMode="auto">
            <a:xfrm>
              <a:off x="4967997" y="2480743"/>
              <a:ext cx="764627" cy="1001110"/>
            </a:xfrm>
            <a:custGeom>
              <a:avLst/>
              <a:gdLst>
                <a:gd name="connsiteX0" fmla="*/ 0 w 764627"/>
                <a:gd name="connsiteY0" fmla="*/ 0 h 1001110"/>
                <a:gd name="connsiteX1" fmla="*/ 764627 w 764627"/>
                <a:gd name="connsiteY1" fmla="*/ 0 h 1001110"/>
                <a:gd name="connsiteX2" fmla="*/ 764627 w 764627"/>
                <a:gd name="connsiteY2" fmla="*/ 1001110 h 1001110"/>
                <a:gd name="connsiteX3" fmla="*/ 725315 w 764627"/>
                <a:gd name="connsiteY3" fmla="*/ 1001110 h 1001110"/>
                <a:gd name="connsiteX4" fmla="*/ 676057 w 764627"/>
                <a:gd name="connsiteY4" fmla="*/ 861547 h 1001110"/>
                <a:gd name="connsiteX5" fmla="*/ 518401 w 764627"/>
                <a:gd name="connsiteY5" fmla="*/ 719657 h 1001110"/>
                <a:gd name="connsiteX6" fmla="*/ 518401 w 764627"/>
                <a:gd name="connsiteY6" fmla="*/ 1001110 h 1001110"/>
                <a:gd name="connsiteX7" fmla="*/ 0 w 764627"/>
                <a:gd name="connsiteY7" fmla="*/ 1001110 h 100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627" h="1001110">
                  <a:moveTo>
                    <a:pt x="0" y="0"/>
                  </a:moveTo>
                  <a:lnTo>
                    <a:pt x="764627" y="0"/>
                  </a:lnTo>
                  <a:lnTo>
                    <a:pt x="764627" y="1001110"/>
                  </a:lnTo>
                  <a:lnTo>
                    <a:pt x="725315" y="1001110"/>
                  </a:lnTo>
                  <a:lnTo>
                    <a:pt x="676057" y="861547"/>
                  </a:lnTo>
                  <a:lnTo>
                    <a:pt x="518401" y="719657"/>
                  </a:lnTo>
                  <a:lnTo>
                    <a:pt x="518401" y="1001110"/>
                  </a:lnTo>
                  <a:lnTo>
                    <a:pt x="0" y="100111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그림 62" descr="http://www.workforceinstitute.org/wp-content/uploads/2013/03/cloud-mobil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4" t="1128" r="62074" b="73545"/>
            <a:stretch/>
          </p:blipFill>
          <p:spPr bwMode="auto">
            <a:xfrm>
              <a:off x="5749545" y="2480743"/>
              <a:ext cx="764627" cy="1001110"/>
            </a:xfrm>
            <a:custGeom>
              <a:avLst/>
              <a:gdLst>
                <a:gd name="connsiteX0" fmla="*/ 0 w 764627"/>
                <a:gd name="connsiteY0" fmla="*/ 0 h 1001110"/>
                <a:gd name="connsiteX1" fmla="*/ 764627 w 764627"/>
                <a:gd name="connsiteY1" fmla="*/ 0 h 1001110"/>
                <a:gd name="connsiteX2" fmla="*/ 764627 w 764627"/>
                <a:gd name="connsiteY2" fmla="*/ 1001110 h 1001110"/>
                <a:gd name="connsiteX3" fmla="*/ 725315 w 764627"/>
                <a:gd name="connsiteY3" fmla="*/ 1001110 h 1001110"/>
                <a:gd name="connsiteX4" fmla="*/ 676057 w 764627"/>
                <a:gd name="connsiteY4" fmla="*/ 861547 h 1001110"/>
                <a:gd name="connsiteX5" fmla="*/ 518401 w 764627"/>
                <a:gd name="connsiteY5" fmla="*/ 719657 h 1001110"/>
                <a:gd name="connsiteX6" fmla="*/ 518401 w 764627"/>
                <a:gd name="connsiteY6" fmla="*/ 1001110 h 1001110"/>
                <a:gd name="connsiteX7" fmla="*/ 0 w 764627"/>
                <a:gd name="connsiteY7" fmla="*/ 1001110 h 100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627" h="1001110">
                  <a:moveTo>
                    <a:pt x="0" y="0"/>
                  </a:moveTo>
                  <a:lnTo>
                    <a:pt x="764627" y="0"/>
                  </a:lnTo>
                  <a:lnTo>
                    <a:pt x="764627" y="1001110"/>
                  </a:lnTo>
                  <a:lnTo>
                    <a:pt x="725315" y="1001110"/>
                  </a:lnTo>
                  <a:lnTo>
                    <a:pt x="676057" y="861547"/>
                  </a:lnTo>
                  <a:lnTo>
                    <a:pt x="518401" y="719657"/>
                  </a:lnTo>
                  <a:lnTo>
                    <a:pt x="518401" y="1001110"/>
                  </a:lnTo>
                  <a:lnTo>
                    <a:pt x="0" y="100111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4" name="직선 연결선 63"/>
            <p:cNvCxnSpPr/>
            <p:nvPr/>
          </p:nvCxnSpPr>
          <p:spPr>
            <a:xfrm flipV="1">
              <a:off x="3736428" y="2254469"/>
              <a:ext cx="370489" cy="37837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 flipV="1">
              <a:off x="4469524" y="2344410"/>
              <a:ext cx="4229" cy="37514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 flipV="1">
              <a:off x="5229922" y="2336979"/>
              <a:ext cx="4229" cy="37514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 flipH="1" flipV="1">
              <a:off x="5832215" y="2293172"/>
              <a:ext cx="155991" cy="42638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직사각형 67"/>
          <p:cNvSpPr/>
          <p:nvPr/>
        </p:nvSpPr>
        <p:spPr bwMode="auto">
          <a:xfrm>
            <a:off x="3300723" y="5104195"/>
            <a:ext cx="2860592" cy="29563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IoT</a:t>
            </a:r>
            <a:r>
              <a:rPr kumimoji="1" lang="en-US" altLang="ko-KR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 </a:t>
            </a:r>
            <a:r>
              <a:rPr kumimoji="1" lang="ko-KR" altLang="en-US" sz="1200" b="1" dirty="0" smtClean="0">
                <a:solidFill>
                  <a:schemeClr val="tx1"/>
                </a:solidFill>
                <a:latin typeface="Georgia" pitchFamily="18" charset="0"/>
                <a:ea typeface="굴림" pitchFamily="50" charset="-127"/>
              </a:rPr>
              <a:t>기반 실시간 생체신호 측정</a:t>
            </a: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70" name="모서리가 둥근 직사각형 69"/>
          <p:cNvSpPr/>
          <p:nvPr/>
        </p:nvSpPr>
        <p:spPr bwMode="auto">
          <a:xfrm>
            <a:off x="6747397" y="2210125"/>
            <a:ext cx="2224723" cy="469624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100" kern="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유전체 의료 빅데이터 </a:t>
            </a:r>
            <a:r>
              <a:rPr lang="ko-KR" altLang="en-US" sz="1100" kern="0" dirty="0" err="1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마이닝을</a:t>
            </a:r>
            <a:r>
              <a:rPr lang="ko-KR" altLang="en-US" sz="1100" kern="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통한 </a:t>
            </a:r>
            <a:r>
              <a:rPr lang="ko-KR" altLang="en-US" sz="1100" kern="0" dirty="0">
                <a:solidFill>
                  <a:srgbClr val="FF0000"/>
                </a:solidFill>
                <a:latin typeface="Calibri" panose="020F0502020204030204"/>
                <a:ea typeface="맑은 고딕" panose="020B0503020000020004" pitchFamily="50" charset="-127"/>
              </a:rPr>
              <a:t>개인별 질환 발생예측 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기술</a:t>
            </a:r>
            <a:endParaRPr lang="ko-KR" altLang="en-US" sz="1100" kern="0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1" name="모서리가 둥근 직사각형 70"/>
          <p:cNvSpPr/>
          <p:nvPr/>
        </p:nvSpPr>
        <p:spPr bwMode="auto">
          <a:xfrm>
            <a:off x="6747396" y="2752050"/>
            <a:ext cx="2224724" cy="442864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100" kern="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보건의료 빅데이터 시 계열 분석 기반 </a:t>
            </a:r>
            <a:r>
              <a:rPr lang="ko-KR" altLang="en-US" sz="1100" kern="0" dirty="0">
                <a:solidFill>
                  <a:srgbClr val="FF0000"/>
                </a:solidFill>
                <a:latin typeface="Calibri" panose="020F0502020204030204"/>
                <a:ea typeface="맑은 고딕" panose="020B0503020000020004" pitchFamily="50" charset="-127"/>
              </a:rPr>
              <a:t>복합만성질환 예측 </a:t>
            </a:r>
            <a:r>
              <a:rPr lang="ko-KR" altLang="en-US" sz="1100" kern="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기술 </a:t>
            </a:r>
          </a:p>
        </p:txBody>
      </p:sp>
      <p:sp>
        <p:nvSpPr>
          <p:cNvPr id="72" name="모서리가 둥근 직사각형 71"/>
          <p:cNvSpPr/>
          <p:nvPr/>
        </p:nvSpPr>
        <p:spPr bwMode="auto">
          <a:xfrm>
            <a:off x="6747396" y="3256086"/>
            <a:ext cx="2224724" cy="607830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100" kern="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진단</a:t>
            </a:r>
            <a:r>
              <a:rPr lang="en-US" altLang="ko-KR" sz="1100" kern="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/</a:t>
            </a:r>
            <a:r>
              <a:rPr lang="ko-KR" altLang="en-US" sz="1100" kern="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처방의 신뢰도 향상을 위한 보건의료 빅데이터 기반 </a:t>
            </a:r>
            <a:r>
              <a:rPr lang="ko-KR" altLang="en-US" sz="1100" kern="0" dirty="0">
                <a:solidFill>
                  <a:srgbClr val="FF0000"/>
                </a:solidFill>
                <a:latin typeface="Calibri" panose="020F0502020204030204"/>
                <a:ea typeface="맑은 고딕" panose="020B0503020000020004" pitchFamily="50" charset="-127"/>
              </a:rPr>
              <a:t>진단결정 지원</a:t>
            </a:r>
            <a:r>
              <a:rPr lang="ko-KR" altLang="en-US" sz="1100" kern="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시스템 개발 </a:t>
            </a: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0"/>
          <a:stretch/>
        </p:blipFill>
        <p:spPr bwMode="auto">
          <a:xfrm>
            <a:off x="3835874" y="5776807"/>
            <a:ext cx="955018" cy="58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83" y="5763928"/>
            <a:ext cx="912748" cy="5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모서리가 둥근 직사각형 74"/>
          <p:cNvSpPr/>
          <p:nvPr/>
        </p:nvSpPr>
        <p:spPr bwMode="auto">
          <a:xfrm>
            <a:off x="6747396" y="4128966"/>
            <a:ext cx="2224724" cy="422599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100" kern="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질환 조기 진단 및 맞춤형 예방을 위한 </a:t>
            </a:r>
            <a:r>
              <a:rPr lang="ko-KR" altLang="en-US" sz="1100" kern="0" dirty="0">
                <a:solidFill>
                  <a:srgbClr val="FF0000"/>
                </a:solidFill>
                <a:latin typeface="Calibri" panose="020F0502020204030204"/>
                <a:ea typeface="맑은 고딕" panose="020B0503020000020004" pitchFamily="50" charset="-127"/>
              </a:rPr>
              <a:t>스마트 </a:t>
            </a:r>
            <a:r>
              <a:rPr lang="ko-KR" altLang="en-US" sz="1100" kern="0" dirty="0" err="1">
                <a:solidFill>
                  <a:srgbClr val="FF0000"/>
                </a:solidFill>
                <a:latin typeface="Calibri" panose="020F0502020204030204"/>
                <a:ea typeface="맑은 고딕" panose="020B0503020000020004" pitchFamily="50" charset="-127"/>
              </a:rPr>
              <a:t>헬스케어</a:t>
            </a:r>
            <a:r>
              <a:rPr lang="ko-KR" altLang="en-US" sz="1100" kern="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서비스</a:t>
            </a:r>
          </a:p>
        </p:txBody>
      </p:sp>
      <p:sp>
        <p:nvSpPr>
          <p:cNvPr id="76" name="모서리가 둥근 직사각형 75"/>
          <p:cNvSpPr/>
          <p:nvPr/>
        </p:nvSpPr>
        <p:spPr bwMode="auto">
          <a:xfrm>
            <a:off x="3305036" y="4238836"/>
            <a:ext cx="2724503" cy="45999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b="1" dirty="0">
                <a:latin typeface="Georgia" pitchFamily="18" charset="0"/>
                <a:ea typeface="굴림" pitchFamily="50" charset="-127"/>
              </a:rPr>
              <a:t>개인별 생체신호의 실시간 수집</a:t>
            </a:r>
            <a:r>
              <a:rPr kumimoji="1" lang="en-US" altLang="ko-KR" sz="1000" b="1" dirty="0">
                <a:latin typeface="Georgia" pitchFamily="18" charset="0"/>
                <a:ea typeface="굴림" pitchFamily="50" charset="-127"/>
              </a:rPr>
              <a:t>, </a:t>
            </a:r>
            <a:r>
              <a:rPr kumimoji="1" lang="ko-KR" altLang="en-US" sz="1000" b="1" dirty="0">
                <a:latin typeface="Georgia" pitchFamily="18" charset="0"/>
                <a:ea typeface="굴림" pitchFamily="50" charset="-127"/>
              </a:rPr>
              <a:t>가공</a:t>
            </a:r>
            <a:r>
              <a:rPr kumimoji="1" lang="en-US" altLang="ko-KR" sz="1000" b="1" dirty="0">
                <a:latin typeface="Georgia" pitchFamily="18" charset="0"/>
                <a:ea typeface="굴림" pitchFamily="50" charset="-127"/>
              </a:rPr>
              <a:t>/</a:t>
            </a:r>
            <a:r>
              <a:rPr kumimoji="1" lang="ko-KR" altLang="en-US" sz="1000" b="1" dirty="0">
                <a:latin typeface="Georgia" pitchFamily="18" charset="0"/>
                <a:ea typeface="굴림" pitchFamily="50" charset="-127"/>
              </a:rPr>
              <a:t>분석</a:t>
            </a:r>
            <a:r>
              <a:rPr kumimoji="1" lang="en-US" altLang="ko-KR" sz="1000" b="1" dirty="0">
                <a:latin typeface="Georgia" pitchFamily="18" charset="0"/>
                <a:ea typeface="굴림" pitchFamily="50" charset="-127"/>
              </a:rPr>
              <a:t>, </a:t>
            </a:r>
            <a:r>
              <a:rPr kumimoji="1" lang="ko-KR" altLang="en-US" sz="1000" b="1" dirty="0">
                <a:latin typeface="Georgia" pitchFamily="18" charset="0"/>
                <a:ea typeface="굴림" pitchFamily="50" charset="-127"/>
              </a:rPr>
              <a:t>압축</a:t>
            </a:r>
            <a:r>
              <a:rPr kumimoji="1" lang="en-US" altLang="ko-KR" sz="1000" b="1" dirty="0">
                <a:latin typeface="Georgia" pitchFamily="18" charset="0"/>
                <a:ea typeface="굴림" pitchFamily="50" charset="-127"/>
              </a:rPr>
              <a:t>/</a:t>
            </a:r>
            <a:r>
              <a:rPr kumimoji="1" lang="ko-KR" altLang="en-US" sz="1000" b="1" dirty="0">
                <a:latin typeface="Georgia" pitchFamily="18" charset="0"/>
                <a:ea typeface="굴림" pitchFamily="50" charset="-127"/>
              </a:rPr>
              <a:t>저장</a:t>
            </a:r>
          </a:p>
        </p:txBody>
      </p:sp>
      <p:sp>
        <p:nvSpPr>
          <p:cNvPr id="77" name="모서리가 둥근 직사각형 76"/>
          <p:cNvSpPr/>
          <p:nvPr/>
        </p:nvSpPr>
        <p:spPr bwMode="auto">
          <a:xfrm>
            <a:off x="3390932" y="5452571"/>
            <a:ext cx="2687566" cy="246009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algn="ctr" latinLnBrk="0"/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건강신호</a:t>
            </a:r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운동정보</a:t>
            </a:r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맥박</a:t>
            </a:r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혈압</a:t>
            </a:r>
            <a:r>
              <a:rPr lang="en-US" altLang="ko-KR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1100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체온 등</a:t>
            </a:r>
            <a:endParaRPr lang="en-US" altLang="ko-KR" sz="1100" kern="0" dirty="0" smtClean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8" name="모서리가 둥근 직사각형 77"/>
          <p:cNvSpPr/>
          <p:nvPr/>
        </p:nvSpPr>
        <p:spPr bwMode="auto">
          <a:xfrm>
            <a:off x="3251023" y="2134032"/>
            <a:ext cx="2724503" cy="30484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b="1" dirty="0" smtClean="0">
                <a:latin typeface="Georgia" pitchFamily="18" charset="0"/>
                <a:ea typeface="굴림" pitchFamily="50" charset="-127"/>
              </a:rPr>
              <a:t>의료영상 정량화</a:t>
            </a:r>
            <a:r>
              <a:rPr kumimoji="1" lang="en-US" altLang="ko-KR" sz="1000" b="1" dirty="0" smtClean="0">
                <a:latin typeface="Georgia" pitchFamily="18" charset="0"/>
                <a:ea typeface="굴림" pitchFamily="50" charset="-127"/>
              </a:rPr>
              <a:t>/</a:t>
            </a:r>
            <a:r>
              <a:rPr kumimoji="1" lang="ko-KR" altLang="en-US" sz="1000" b="1" dirty="0" smtClean="0">
                <a:latin typeface="Georgia" pitchFamily="18" charset="0"/>
                <a:ea typeface="굴림" pitchFamily="50" charset="-127"/>
              </a:rPr>
              <a:t>객관화 분석 기술 </a:t>
            </a:r>
            <a:r>
              <a:rPr kumimoji="1" lang="en-US" altLang="ko-KR" sz="1000" b="1" dirty="0" smtClean="0">
                <a:latin typeface="Georgia" pitchFamily="18" charset="0"/>
                <a:ea typeface="굴림" pitchFamily="50" charset="-127"/>
              </a:rPr>
              <a:t>(CNN)</a:t>
            </a:r>
            <a:endParaRPr kumimoji="1" lang="ko-KR" altLang="en-US" sz="1000" b="1" dirty="0"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79" name="모서리가 둥근 직사각형 78"/>
          <p:cNvSpPr/>
          <p:nvPr/>
        </p:nvSpPr>
        <p:spPr bwMode="auto">
          <a:xfrm>
            <a:off x="3260689" y="2519813"/>
            <a:ext cx="2724503" cy="30484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b="1" dirty="0" smtClean="0">
                <a:latin typeface="Georgia" pitchFamily="18" charset="0"/>
                <a:ea typeface="굴림" pitchFamily="50" charset="-127"/>
              </a:rPr>
              <a:t>의료기관 간 데이터 연계</a:t>
            </a:r>
            <a:r>
              <a:rPr kumimoji="1" lang="en-US" altLang="ko-KR" sz="1000" b="1" dirty="0" smtClean="0">
                <a:latin typeface="Georgia" pitchFamily="18" charset="0"/>
                <a:ea typeface="굴림" pitchFamily="50" charset="-127"/>
              </a:rPr>
              <a:t>, </a:t>
            </a:r>
            <a:r>
              <a:rPr kumimoji="1" lang="ko-KR" altLang="en-US" sz="1000" b="1" dirty="0" smtClean="0">
                <a:latin typeface="Georgia" pitchFamily="18" charset="0"/>
                <a:ea typeface="굴림" pitchFamily="50" charset="-127"/>
              </a:rPr>
              <a:t>데이터 정제</a:t>
            </a:r>
            <a:endParaRPr kumimoji="1" lang="ko-KR" altLang="en-US" sz="1000" b="1" dirty="0"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80" name="모서리가 둥근 직사각형 79"/>
          <p:cNvSpPr/>
          <p:nvPr/>
        </p:nvSpPr>
        <p:spPr bwMode="auto">
          <a:xfrm>
            <a:off x="3260689" y="2885884"/>
            <a:ext cx="2724503" cy="30484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b="1" dirty="0" smtClean="0">
                <a:latin typeface="Georgia" pitchFamily="18" charset="0"/>
                <a:ea typeface="굴림" pitchFamily="50" charset="-127"/>
              </a:rPr>
              <a:t>보건의료데이터 표준화</a:t>
            </a:r>
            <a:endParaRPr kumimoji="1" lang="ko-KR" altLang="en-US" sz="1000" b="1" dirty="0"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81" name="오른쪽 화살표 80"/>
          <p:cNvSpPr/>
          <p:nvPr/>
        </p:nvSpPr>
        <p:spPr bwMode="auto">
          <a:xfrm>
            <a:off x="2722033" y="2550138"/>
            <a:ext cx="371260" cy="441508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82" name="오른쪽 화살표 81"/>
          <p:cNvSpPr/>
          <p:nvPr/>
        </p:nvSpPr>
        <p:spPr bwMode="auto">
          <a:xfrm>
            <a:off x="6161315" y="2472305"/>
            <a:ext cx="371260" cy="441508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83" name="오른쪽 화살표 82"/>
          <p:cNvSpPr/>
          <p:nvPr/>
        </p:nvSpPr>
        <p:spPr bwMode="auto">
          <a:xfrm rot="16200000">
            <a:off x="4574020" y="4684891"/>
            <a:ext cx="240646" cy="441508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264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시범사업 제안 </a:t>
            </a:r>
            <a:r>
              <a:rPr lang="en-US" altLang="ko-KR" dirty="0" smtClean="0"/>
              <a:t>2</a:t>
            </a:r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88" y="1095579"/>
            <a:ext cx="4239282" cy="26834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177" y="3689194"/>
            <a:ext cx="4590211" cy="27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5" y="3123727"/>
            <a:ext cx="4453578" cy="306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1408" y="2528499"/>
            <a:ext cx="259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latin typeface="HY수평선B" panose="02030600000101010101" pitchFamily="18" charset="-127"/>
                <a:ea typeface="HY수평선B" panose="02030600000101010101" pitchFamily="18" charset="-127"/>
              </a:rPr>
              <a:t>KIST</a:t>
            </a:r>
            <a:r>
              <a:rPr lang="ko-KR" altLang="en-US" sz="1400" dirty="0" smtClean="0">
                <a:latin typeface="HY수평선B" panose="02030600000101010101" pitchFamily="18" charset="-127"/>
                <a:ea typeface="HY수평선B" panose="02030600000101010101" pitchFamily="18" charset="-127"/>
              </a:rPr>
              <a:t>강릉 천연물 클라우드 구축</a:t>
            </a:r>
            <a:endParaRPr lang="ko-KR" altLang="en-US" sz="1400" dirty="0">
              <a:latin typeface="HY수평선B" panose="02030600000101010101" pitchFamily="18" charset="-127"/>
              <a:ea typeface="HY수평선B" panose="02030600000101010101" pitchFamily="18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22" y="3638682"/>
            <a:ext cx="4292364" cy="243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908916" y="1873987"/>
            <a:ext cx="2324100" cy="458233"/>
          </a:xfrm>
          <a:prstGeom prst="rect">
            <a:avLst/>
          </a:prstGeom>
          <a:solidFill>
            <a:srgbClr val="EA75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  <a:cs typeface="+mn-cs"/>
              </a:rPr>
              <a:t>사업목표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606639" y="1873987"/>
            <a:ext cx="2324100" cy="458233"/>
          </a:xfrm>
          <a:prstGeom prst="rect">
            <a:avLst/>
          </a:prstGeom>
          <a:solidFill>
            <a:srgbClr val="6CA62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kern="0" dirty="0" smtClean="0">
                <a:solidFill>
                  <a:srgbClr val="FFFFFF"/>
                </a:solidFill>
                <a:latin typeface="휴먼엑스포" pitchFamily="18" charset="-127"/>
                <a:ea typeface="휴먼엑스포" pitchFamily="18" charset="-127"/>
              </a:rPr>
              <a:t>결</a:t>
            </a:r>
            <a:r>
              <a:rPr lang="ko-KR" altLang="en-US" b="1" kern="0" dirty="0">
                <a:solidFill>
                  <a:srgbClr val="FFFFFF"/>
                </a:solidFill>
                <a:latin typeface="휴먼엑스포" pitchFamily="18" charset="-127"/>
                <a:ea typeface="휴먼엑스포" pitchFamily="18" charset="-127"/>
              </a:rPr>
              <a:t>과</a:t>
            </a:r>
            <a:r>
              <a:rPr kumimoji="0" lang="ko-KR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  <a:cs typeface="+mn-cs"/>
              </a:rPr>
              <a:t>활용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7829" y="2385064"/>
            <a:ext cx="2722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latin typeface="HY수평선B" panose="02030600000101010101" pitchFamily="18" charset="-127"/>
                <a:ea typeface="HY수평선B" panose="02030600000101010101" pitchFamily="18" charset="-127"/>
              </a:rPr>
              <a:t>전주기 천연물 산업화</a:t>
            </a:r>
            <a:endParaRPr lang="en-US" altLang="ko-KR" sz="1400" dirty="0" smtClean="0">
              <a:latin typeface="HY수평선B" panose="02030600000101010101" pitchFamily="18" charset="-127"/>
              <a:ea typeface="HY수평선B" panose="02030600000101010101" pitchFamily="18" charset="-127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latin typeface="HY수평선B" panose="02030600000101010101" pitchFamily="18" charset="-127"/>
                <a:ea typeface="HY수평선B" panose="02030600000101010101" pitchFamily="18" charset="-127"/>
              </a:rPr>
              <a:t>오믹스 데이터</a:t>
            </a:r>
            <a:r>
              <a:rPr lang="en-US" altLang="ko-KR" sz="1400" dirty="0" smtClean="0">
                <a:latin typeface="HY수평선B" panose="02030600000101010101" pitchFamily="18" charset="-127"/>
                <a:ea typeface="HY수평선B" panose="02030600000101010101" pitchFamily="18" charset="-127"/>
              </a:rPr>
              <a:t>/</a:t>
            </a:r>
            <a:r>
              <a:rPr lang="ko-KR" altLang="en-US" sz="1400" dirty="0" smtClean="0">
                <a:latin typeface="HY수평선B" panose="02030600000101010101" pitchFamily="18" charset="-127"/>
                <a:ea typeface="HY수평선B" panose="02030600000101010101" pitchFamily="18" charset="-127"/>
              </a:rPr>
              <a:t>인공지능 활용 소재개발</a:t>
            </a:r>
            <a:endParaRPr lang="ko-KR" altLang="en-US" sz="1400" dirty="0">
              <a:latin typeface="HY수평선B" panose="02030600000101010101" pitchFamily="18" charset="-127"/>
              <a:ea typeface="HY수평선B" panose="02030600000101010101" pitchFamily="18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788988" y="1157451"/>
            <a:ext cx="7983543" cy="416023"/>
            <a:chOff x="251520" y="1085099"/>
            <a:chExt cx="8568952" cy="416023"/>
          </a:xfrm>
        </p:grpSpPr>
        <p:sp>
          <p:nvSpPr>
            <p:cNvPr id="18" name="직사각형 17"/>
            <p:cNvSpPr/>
            <p:nvPr/>
          </p:nvSpPr>
          <p:spPr>
            <a:xfrm>
              <a:off x="251520" y="1085099"/>
              <a:ext cx="8568952" cy="416023"/>
            </a:xfrm>
            <a:prstGeom prst="rect">
              <a:avLst/>
            </a:prstGeom>
            <a:solidFill>
              <a:srgbClr val="1F497D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-150" normalizeH="0" baseline="0" noProof="0" dirty="0" smtClean="0">
                <a:ln w="127">
                  <a:noFill/>
                </a:ln>
                <a:gradFill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n-cs"/>
              </a:endParaRPr>
            </a:p>
          </p:txBody>
        </p:sp>
        <p:sp>
          <p:nvSpPr>
            <p:cNvPr id="19" name="TextBox 113"/>
            <p:cNvSpPr txBox="1"/>
            <p:nvPr/>
          </p:nvSpPr>
          <p:spPr bwMode="auto">
            <a:xfrm>
              <a:off x="251520" y="1085099"/>
              <a:ext cx="85308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0" cap="none" spc="0" normalizeH="0" baseline="0" noProof="0" dirty="0" smtClean="0">
                  <a:ln w="127">
                    <a:noFill/>
                  </a:ln>
                  <a:gradFill>
                    <a:gsLst>
                      <a:gs pos="0">
                        <a:srgbClr val="FFFF00"/>
                      </a:gs>
                      <a:gs pos="100000">
                        <a:srgbClr val="FFFF0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천연물 클라우드 구축을 통해 전주기 천연물 산업화 및 인공지능 오믹스 데이터 활용</a:t>
              </a:r>
              <a:r>
                <a:rPr kumimoji="0" lang="ko-KR" altLang="en-US" sz="1800" b="0" i="0" u="none" strike="noStrike" kern="0" cap="none" spc="0" normalizeH="0" baseline="0" noProof="0" dirty="0" smtClean="0">
                  <a:ln w="127">
                    <a:noFill/>
                  </a:ln>
                  <a:gradFill>
                    <a:gsLst>
                      <a:gs pos="0">
                        <a:srgbClr val="FFFF00"/>
                      </a:gs>
                      <a:gs pos="100000">
                        <a:srgbClr val="FFFF0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 w="127">
                  <a:noFill/>
                </a:ln>
                <a:gradFill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lin ang="5400000" scaled="0"/>
                </a:gra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</p:grp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향후 발전 방향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78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도전과제 </a:t>
            </a:r>
            <a:r>
              <a:rPr lang="en-US" altLang="ko-KR" dirty="0" smtClean="0"/>
              <a:t>vs. </a:t>
            </a:r>
            <a:r>
              <a:rPr lang="ko-KR" altLang="en-US" smtClean="0"/>
              <a:t>세가지 </a:t>
            </a:r>
            <a:r>
              <a:rPr lang="ko-KR" altLang="en-US" dirty="0" smtClean="0"/>
              <a:t>제안</a:t>
            </a:r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705872" y="1085850"/>
          <a:ext cx="7938632" cy="48044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69316"/>
                <a:gridCol w="3969316"/>
              </a:tblGrid>
              <a:tr h="547007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dirty="0" smtClean="0"/>
                        <a:t>도전과제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dirty="0" smtClean="0"/>
                        <a:t>제안내용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779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다양한 형태로 흩어져 있는 데이터를 어떻게 모으고 관리할 것인가</a:t>
                      </a:r>
                      <a:r>
                        <a:rPr lang="en-US" altLang="ko-KR" sz="1600" dirty="0" smtClean="0"/>
                        <a:t>?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/>
                        <a:t>KIST</a:t>
                      </a:r>
                      <a:r>
                        <a:rPr lang="ko-KR" altLang="en-US" sz="1800" smtClean="0"/>
                        <a:t>의 미래 경쟁력 제고를 위해 </a:t>
                      </a:r>
                      <a:r>
                        <a:rPr lang="en-US" altLang="ko-KR" sz="1800" dirty="0" smtClean="0"/>
                        <a:t>KIST </a:t>
                      </a:r>
                      <a:r>
                        <a:rPr lang="ko-KR" altLang="en-US" sz="1800" smtClean="0"/>
                        <a:t>내의 </a:t>
                      </a:r>
                      <a:r>
                        <a:rPr lang="ko-KR" altLang="en-US" sz="1800" b="1" smtClean="0">
                          <a:solidFill>
                            <a:srgbClr val="C00000"/>
                          </a:solidFill>
                        </a:rPr>
                        <a:t>과학기술 데이터 축적∙관리 시스템 구축 </a:t>
                      </a:r>
                      <a:endParaRPr lang="en-US" altLang="ko-KR" sz="18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 latinLnBrk="0"/>
                      <a:endParaRPr lang="ko-KR" altLang="en-US" dirty="0"/>
                    </a:p>
                  </a:txBody>
                  <a:tcPr anchor="ctr"/>
                </a:tc>
              </a:tr>
              <a:tr h="767442">
                <a:tc>
                  <a:txBody>
                    <a:bodyPr/>
                    <a:lstStyle/>
                    <a:p>
                      <a:pPr latinLnBrk="0"/>
                      <a:r>
                        <a:rPr lang="ko-KR" altLang="en-US" sz="1600" dirty="0" smtClean="0"/>
                        <a:t>무엇이 사람들로 하여금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를 공유하게 만들까</a:t>
                      </a:r>
                      <a:r>
                        <a:rPr lang="en-US" altLang="ko-KR" sz="1600" dirty="0" smtClean="0"/>
                        <a:t>? </a:t>
                      </a:r>
                      <a:endParaRPr lang="ko-KR" altLang="en-US" sz="1600" b="0"/>
                    </a:p>
                  </a:txBody>
                  <a:tcPr anchor="ctr">
                    <a:solidFill>
                      <a:srgbClr val="CDCDE6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어떻게 체계적으로 대량의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를 취해 분석할 수 있는가</a:t>
                      </a:r>
                      <a:r>
                        <a:rPr lang="en-US" altLang="ko-KR" sz="1600" dirty="0" smtClean="0"/>
                        <a:t>?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88174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어떻게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로부터 손쉽게 지식을 창출할 수 있는가</a:t>
                      </a:r>
                      <a:r>
                        <a:rPr lang="en-US" altLang="ko-KR" sz="1600" dirty="0" smtClean="0"/>
                        <a:t>? 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 err="1" smtClean="0"/>
                        <a:t>빅데이터를</a:t>
                      </a:r>
                      <a:r>
                        <a:rPr lang="ko-KR" altLang="en-US" sz="1800" dirty="0" smtClean="0"/>
                        <a:t> 통한 기술개발의 성공사례 개발을 위한 </a:t>
                      </a:r>
                      <a:r>
                        <a:rPr lang="ko-KR" altLang="en-US" sz="1800" b="1" dirty="0" smtClean="0">
                          <a:solidFill>
                            <a:srgbClr val="C00000"/>
                          </a:solidFill>
                        </a:rPr>
                        <a:t>시범사업 추진</a:t>
                      </a:r>
                      <a:endParaRPr lang="en-US" altLang="ko-KR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E8E8F3"/>
                    </a:solidFill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/>
                        <a:t>Data-driven Research </a:t>
                      </a:r>
                      <a:r>
                        <a:rPr lang="ko-KR" altLang="en-US" sz="1800" smtClean="0"/>
                        <a:t>능력 제고를 위한 </a:t>
                      </a:r>
                      <a:r>
                        <a:rPr lang="en-US" altLang="ko-KR" sz="1800" b="1" dirty="0" smtClean="0">
                          <a:solidFill>
                            <a:srgbClr val="C00000"/>
                          </a:solidFill>
                        </a:rPr>
                        <a:t>data science </a:t>
                      </a:r>
                      <a:r>
                        <a:rPr lang="ko-KR" altLang="en-US" sz="1800" b="1" smtClean="0">
                          <a:solidFill>
                            <a:srgbClr val="C00000"/>
                          </a:solidFill>
                        </a:rPr>
                        <a:t>육성 </a:t>
                      </a:r>
                    </a:p>
                    <a:p>
                      <a:pPr algn="ctr" latinLnBrk="0"/>
                      <a:endParaRPr lang="ko-KR" altLang="en-US" dirty="0"/>
                    </a:p>
                  </a:txBody>
                  <a:tcPr anchor="ctr">
                    <a:solidFill>
                      <a:srgbClr val="E8E8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7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Data </a:t>
            </a:r>
            <a:r>
              <a:rPr lang="en-US" altLang="ko-KR" smtClean="0"/>
              <a:t>Science </a:t>
            </a:r>
            <a:r>
              <a:rPr lang="ko-KR" altLang="en-US" smtClean="0"/>
              <a:t>육성</a:t>
            </a:r>
            <a:endParaRPr lang="ko-KR" altLang="en-US"/>
          </a:p>
        </p:txBody>
      </p:sp>
      <p:grpSp>
        <p:nvGrpSpPr>
          <p:cNvPr id="1030" name="그룹 1029"/>
          <p:cNvGrpSpPr/>
          <p:nvPr/>
        </p:nvGrpSpPr>
        <p:grpSpPr>
          <a:xfrm>
            <a:off x="722207" y="925715"/>
            <a:ext cx="7905960" cy="3085253"/>
            <a:chOff x="74560" y="1975243"/>
            <a:chExt cx="9000079" cy="4030922"/>
          </a:xfrm>
        </p:grpSpPr>
        <p:sp>
          <p:nvSpPr>
            <p:cNvPr id="12" name="직사각형 11"/>
            <p:cNvSpPr/>
            <p:nvPr/>
          </p:nvSpPr>
          <p:spPr>
            <a:xfrm>
              <a:off x="146416" y="2639975"/>
              <a:ext cx="8846991" cy="336619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  <a:effectLst>
              <a:glow rad="127000">
                <a:schemeClr val="bg1">
                  <a:lumMod val="95000"/>
                </a:schemeClr>
              </a:glow>
              <a:outerShdw blurRad="508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3" name="모서리가 둥근 직사각형 12"/>
            <p:cNvSpPr/>
            <p:nvPr/>
          </p:nvSpPr>
          <p:spPr bwMode="auto">
            <a:xfrm>
              <a:off x="1760829" y="2718191"/>
              <a:ext cx="5503158" cy="3239849"/>
            </a:xfrm>
            <a:prstGeom prst="roundRect">
              <a:avLst/>
            </a:prstGeom>
            <a:solidFill>
              <a:srgbClr val="FFDF79">
                <a:alpha val="73000"/>
              </a:srgbClr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altLang="ko-KR" sz="1100" b="1" dirty="0" smtClean="0">
                <a:solidFill>
                  <a:srgbClr val="C00000"/>
                </a:solidFill>
                <a:latin typeface="+mn-ea"/>
              </a:endParaRPr>
            </a:p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altLang="ko-KR" sz="1100" b="1" dirty="0">
                <a:solidFill>
                  <a:srgbClr val="C00000"/>
                </a:solidFill>
                <a:latin typeface="+mn-ea"/>
              </a:endParaRPr>
            </a:p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altLang="ko-KR" sz="1100" b="1" dirty="0" smtClean="0">
                <a:solidFill>
                  <a:srgbClr val="C00000"/>
                </a:solidFill>
                <a:latin typeface="+mn-ea"/>
              </a:endParaRPr>
            </a:p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altLang="ko-KR" sz="1100" b="1" dirty="0">
                <a:solidFill>
                  <a:srgbClr val="C00000"/>
                </a:solidFill>
                <a:latin typeface="+mn-ea"/>
              </a:endParaRPr>
            </a:p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altLang="ko-KR" sz="1100" b="1" dirty="0" smtClean="0">
                <a:solidFill>
                  <a:srgbClr val="C00000"/>
                </a:solidFill>
                <a:latin typeface="+mn-ea"/>
              </a:endParaRPr>
            </a:p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altLang="ko-KR" sz="1100" b="1" dirty="0">
                <a:solidFill>
                  <a:srgbClr val="C00000"/>
                </a:solidFill>
                <a:latin typeface="+mn-ea"/>
              </a:endParaRPr>
            </a:p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altLang="ko-KR" sz="1100" b="1" dirty="0" smtClean="0">
                <a:solidFill>
                  <a:srgbClr val="C00000"/>
                </a:solidFill>
                <a:latin typeface="+mn-ea"/>
              </a:endParaRPr>
            </a:p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2000" b="1" dirty="0" smtClean="0">
                  <a:solidFill>
                    <a:srgbClr val="BE450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KIST  Big  </a:t>
              </a:r>
              <a:r>
                <a:rPr kumimoji="1" lang="en-US" altLang="ko-KR" sz="2000" b="1" strike="noStrike" cap="none" normalizeH="0" baseline="0" dirty="0" smtClean="0">
                  <a:ln>
                    <a:noFill/>
                  </a:ln>
                  <a:solidFill>
                    <a:srgbClr val="BE450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Data  </a:t>
              </a:r>
              <a:r>
                <a:rPr kumimoji="1" lang="en-US" altLang="ko-KR" sz="2000" b="1" strike="noStrike" cap="none" normalizeH="0" dirty="0" smtClean="0">
                  <a:ln>
                    <a:noFill/>
                  </a:ln>
                  <a:solidFill>
                    <a:srgbClr val="BE450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Platform</a:t>
              </a: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146417" y="2852505"/>
              <a:ext cx="1440160" cy="519612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127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데이터 </a:t>
              </a:r>
              <a:endParaRPr lang="en-US" altLang="ko-KR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ko-KR" altLang="en-US" sz="12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생성</a:t>
              </a:r>
              <a:r>
                <a:rPr lang="en-US" altLang="ko-KR" sz="12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/</a:t>
              </a:r>
              <a:r>
                <a:rPr lang="ko-KR" altLang="en-US" sz="12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확보</a:t>
              </a:r>
              <a:endParaRPr lang="en-US" altLang="ko-KR" sz="1200" b="1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1980803" y="2852505"/>
              <a:ext cx="1440160" cy="519612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127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데이터 </a:t>
              </a:r>
              <a:endParaRPr lang="en-US" altLang="ko-KR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ko-KR" altLang="en-US" sz="12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수집</a:t>
              </a:r>
              <a:r>
                <a:rPr lang="en-US" altLang="ko-KR" sz="12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/</a:t>
              </a:r>
              <a:r>
                <a:rPr lang="ko-KR" altLang="en-US" sz="12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저장</a:t>
              </a:r>
              <a:endParaRPr lang="en-US" altLang="ko-KR" sz="1200" b="1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3815189" y="2852505"/>
              <a:ext cx="1440160" cy="519612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127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데이터 </a:t>
              </a:r>
              <a:endParaRPr lang="en-US" altLang="ko-KR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ko-KR" altLang="en-US" sz="12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처리</a:t>
              </a:r>
              <a:endParaRPr lang="en-US" altLang="ko-KR" sz="1200" b="1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5649575" y="2852505"/>
              <a:ext cx="1440160" cy="519612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127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데이터 </a:t>
              </a:r>
              <a:endParaRPr lang="en-US" altLang="ko-KR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ko-KR" altLang="en-US" sz="12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분석 및 가시화</a:t>
              </a:r>
              <a:endParaRPr lang="en-US" altLang="ko-KR" sz="1200" b="1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9" name="직선 화살표 연결선 18"/>
            <p:cNvCxnSpPr>
              <a:stCxn id="15" idx="3"/>
              <a:endCxn id="16" idx="1"/>
            </p:cNvCxnSpPr>
            <p:nvPr/>
          </p:nvCxnSpPr>
          <p:spPr>
            <a:xfrm>
              <a:off x="1586577" y="3112311"/>
              <a:ext cx="394226" cy="0"/>
            </a:xfrm>
            <a:prstGeom prst="straightConnector1">
              <a:avLst/>
            </a:prstGeom>
            <a:ln w="1270">
              <a:solidFill>
                <a:schemeClr val="tx1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화살표 연결선 19"/>
            <p:cNvCxnSpPr>
              <a:stCxn id="16" idx="3"/>
              <a:endCxn id="17" idx="1"/>
            </p:cNvCxnSpPr>
            <p:nvPr/>
          </p:nvCxnSpPr>
          <p:spPr>
            <a:xfrm>
              <a:off x="3420963" y="3112311"/>
              <a:ext cx="394226" cy="0"/>
            </a:xfrm>
            <a:prstGeom prst="straightConnector1">
              <a:avLst/>
            </a:prstGeom>
            <a:ln w="1270">
              <a:solidFill>
                <a:schemeClr val="tx1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/>
            <p:cNvCxnSpPr>
              <a:stCxn id="17" idx="3"/>
              <a:endCxn id="18" idx="1"/>
            </p:cNvCxnSpPr>
            <p:nvPr/>
          </p:nvCxnSpPr>
          <p:spPr>
            <a:xfrm>
              <a:off x="5255349" y="3112311"/>
              <a:ext cx="394226" cy="0"/>
            </a:xfrm>
            <a:prstGeom prst="straightConnector1">
              <a:avLst/>
            </a:prstGeom>
            <a:ln w="1270">
              <a:solidFill>
                <a:schemeClr val="tx1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모서리가 둥근 직사각형 21"/>
            <p:cNvSpPr/>
            <p:nvPr/>
          </p:nvSpPr>
          <p:spPr>
            <a:xfrm>
              <a:off x="7483962" y="2852505"/>
              <a:ext cx="1440160" cy="519612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127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가치 도출</a:t>
              </a:r>
              <a:endParaRPr lang="en-US" altLang="ko-KR" sz="1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3" name="직선 화살표 연결선 22"/>
            <p:cNvCxnSpPr>
              <a:stCxn id="18" idx="3"/>
              <a:endCxn id="22" idx="1"/>
            </p:cNvCxnSpPr>
            <p:nvPr/>
          </p:nvCxnSpPr>
          <p:spPr>
            <a:xfrm>
              <a:off x="7089735" y="3112311"/>
              <a:ext cx="394227" cy="0"/>
            </a:xfrm>
            <a:prstGeom prst="straightConnector1">
              <a:avLst/>
            </a:prstGeom>
            <a:ln w="1270">
              <a:solidFill>
                <a:schemeClr val="tx1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그룹 23"/>
            <p:cNvGrpSpPr/>
            <p:nvPr/>
          </p:nvGrpSpPr>
          <p:grpSpPr>
            <a:xfrm>
              <a:off x="480409" y="4608780"/>
              <a:ext cx="908417" cy="1131107"/>
              <a:chOff x="203575" y="1124744"/>
              <a:chExt cx="1304440" cy="1624212"/>
            </a:xfrm>
          </p:grpSpPr>
          <p:pic>
            <p:nvPicPr>
              <p:cNvPr id="76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777" y="2001190"/>
                <a:ext cx="595792" cy="386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715" y="2014769"/>
                <a:ext cx="369939" cy="470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8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340" y="1635300"/>
                <a:ext cx="437083" cy="335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122" y="2527942"/>
                <a:ext cx="1077751" cy="221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모서리가 둥근 직사각형 79"/>
              <p:cNvSpPr/>
              <p:nvPr/>
            </p:nvSpPr>
            <p:spPr>
              <a:xfrm>
                <a:off x="849816" y="1737112"/>
                <a:ext cx="658199" cy="165012"/>
              </a:xfrm>
              <a:prstGeom prst="roundRect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700" b="1" spc="-100" dirty="0" smtClean="0">
                    <a:solidFill>
                      <a:srgbClr val="00582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PDB</a:t>
                </a:r>
                <a:endParaRPr lang="ko-KR" altLang="en-US" sz="700" b="1" spc="-100" dirty="0">
                  <a:solidFill>
                    <a:srgbClr val="0058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1" name="Picture 17" descr="Image result for 쌀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833" y="1332996"/>
                <a:ext cx="656182" cy="330992"/>
              </a:xfrm>
              <a:prstGeom prst="rect">
                <a:avLst/>
              </a:prstGeom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958" y="2140830"/>
                <a:ext cx="392837" cy="376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그림 82"/>
              <p:cNvPicPr>
                <a:picLocks noChangeAspect="1"/>
              </p:cNvPicPr>
              <p:nvPr/>
            </p:nvPicPr>
            <p:blipFill rotWithShape="1">
              <a:blip r:embed="rId8"/>
              <a:srcRect b="9605"/>
              <a:stretch/>
            </p:blipFill>
            <p:spPr>
              <a:xfrm>
                <a:off x="203575" y="1124744"/>
                <a:ext cx="588848" cy="44687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25" name="그룹 24"/>
            <p:cNvGrpSpPr/>
            <p:nvPr/>
          </p:nvGrpSpPr>
          <p:grpSpPr>
            <a:xfrm>
              <a:off x="4167536" y="4591643"/>
              <a:ext cx="786874" cy="391405"/>
              <a:chOff x="3948639" y="2384083"/>
              <a:chExt cx="1129909" cy="562037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3948639" y="2570800"/>
                <a:ext cx="1129909" cy="375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700" smtClean="0"/>
                  <a:t>RDB, NoSQL</a:t>
                </a:r>
                <a:endParaRPr lang="ko-KR" altLang="en-US" sz="700"/>
              </a:p>
            </p:txBody>
          </p:sp>
          <p:pic>
            <p:nvPicPr>
              <p:cNvPr id="75" name="Picture 14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9597" y="2384083"/>
                <a:ext cx="759718" cy="231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" name="그룹 25"/>
            <p:cNvGrpSpPr/>
            <p:nvPr/>
          </p:nvGrpSpPr>
          <p:grpSpPr>
            <a:xfrm>
              <a:off x="2205516" y="4572198"/>
              <a:ext cx="1095800" cy="885762"/>
              <a:chOff x="1848577" y="1587936"/>
              <a:chExt cx="1573511" cy="1271907"/>
            </a:xfrm>
          </p:grpSpPr>
          <p:pic>
            <p:nvPicPr>
              <p:cNvPr id="70" name="Picture 1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4841" y="1587936"/>
                <a:ext cx="800100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Picture 1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255" y="2435284"/>
                <a:ext cx="933833" cy="365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Picture 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577" y="2387351"/>
                <a:ext cx="669862" cy="472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4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8439" y="1853783"/>
                <a:ext cx="613372" cy="548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" name="그룹 26"/>
            <p:cNvGrpSpPr/>
            <p:nvPr/>
          </p:nvGrpSpPr>
          <p:grpSpPr>
            <a:xfrm>
              <a:off x="5668800" y="4614170"/>
              <a:ext cx="1523490" cy="781203"/>
              <a:chOff x="5228307" y="1522576"/>
              <a:chExt cx="2187652" cy="1121765"/>
            </a:xfrm>
          </p:grpSpPr>
          <p:pic>
            <p:nvPicPr>
              <p:cNvPr id="64" name="Picture 11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8307" y="1522576"/>
                <a:ext cx="2187652" cy="241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5" name="그룹 64"/>
              <p:cNvGrpSpPr/>
              <p:nvPr/>
            </p:nvGrpSpPr>
            <p:grpSpPr>
              <a:xfrm>
                <a:off x="5748708" y="1802877"/>
                <a:ext cx="1055540" cy="841464"/>
                <a:chOff x="5748708" y="1802877"/>
                <a:chExt cx="1055540" cy="841464"/>
              </a:xfrm>
            </p:grpSpPr>
            <p:pic>
              <p:nvPicPr>
                <p:cNvPr id="66" name="Picture 8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64851" y="1802877"/>
                  <a:ext cx="675422" cy="5480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15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48708" y="2390487"/>
                  <a:ext cx="335633" cy="2538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9"/>
                <p:cNvPicPr>
                  <a:picLocks noChangeAspect="1" noChangeArrowheads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5" t="1694" b="3376"/>
                <a:stretch/>
              </p:blipFill>
              <p:spPr bwMode="auto">
                <a:xfrm>
                  <a:off x="6266062" y="1985354"/>
                  <a:ext cx="488906" cy="4499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2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61112" y="2424345"/>
                  <a:ext cx="643136" cy="1859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2" name="그룹 31"/>
            <p:cNvGrpSpPr/>
            <p:nvPr/>
          </p:nvGrpSpPr>
          <p:grpSpPr>
            <a:xfrm>
              <a:off x="175600" y="3818822"/>
              <a:ext cx="1393994" cy="782861"/>
              <a:chOff x="129736" y="3475511"/>
              <a:chExt cx="1393994" cy="782861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129736" y="3494356"/>
                <a:ext cx="1392722" cy="764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800" dirty="0"/>
                  <a:t>실험</a:t>
                </a:r>
                <a:r>
                  <a:rPr lang="en-US" altLang="ko-KR" sz="800" dirty="0"/>
                  <a:t>/</a:t>
                </a:r>
                <a:r>
                  <a:rPr lang="ko-KR" altLang="en-US" sz="800"/>
                  <a:t>계산</a:t>
                </a:r>
                <a:r>
                  <a:rPr lang="en-US" altLang="ko-KR" sz="800" dirty="0"/>
                  <a:t>/</a:t>
                </a:r>
                <a:r>
                  <a:rPr lang="ko-KR" altLang="en-US" sz="800"/>
                  <a:t>센싱 </a:t>
                </a:r>
                <a:r>
                  <a:rPr lang="en-US" altLang="ko-KR" sz="800" dirty="0" smtClean="0"/>
                  <a:t>,</a:t>
                </a:r>
              </a:p>
              <a:p>
                <a:r>
                  <a:rPr lang="en-US" altLang="ko-KR" sz="800" dirty="0" smtClean="0"/>
                  <a:t>IP(</a:t>
                </a:r>
                <a:r>
                  <a:rPr lang="ko-KR" altLang="en-US" sz="800" smtClean="0"/>
                  <a:t>논문</a:t>
                </a:r>
                <a:r>
                  <a:rPr lang="en-US" altLang="ko-KR" sz="800" dirty="0" smtClean="0"/>
                  <a:t>,</a:t>
                </a:r>
                <a:r>
                  <a:rPr lang="ko-KR" altLang="en-US" sz="800" smtClean="0"/>
                  <a:t>특허</a:t>
                </a:r>
                <a:r>
                  <a:rPr lang="en-US" altLang="ko-KR" sz="800" dirty="0" smtClean="0"/>
                  <a:t>,</a:t>
                </a:r>
                <a:r>
                  <a:rPr lang="ko-KR" altLang="en-US" sz="800" smtClean="0"/>
                  <a:t>연구노트</a:t>
                </a:r>
                <a:r>
                  <a:rPr lang="en-US" altLang="ko-KR" sz="800" dirty="0" smtClean="0"/>
                  <a:t>),</a:t>
                </a:r>
              </a:p>
              <a:p>
                <a:r>
                  <a:rPr lang="ko-KR" altLang="en-US" sz="800" dirty="0" err="1" smtClean="0"/>
                  <a:t>내외부</a:t>
                </a:r>
                <a:r>
                  <a:rPr lang="en-US" altLang="ko-KR" sz="800" dirty="0" smtClean="0"/>
                  <a:t>(public/private),</a:t>
                </a:r>
              </a:p>
              <a:p>
                <a:r>
                  <a:rPr lang="ko-KR" altLang="en-US" sz="800" dirty="0" smtClean="0"/>
                  <a:t>정형</a:t>
                </a:r>
                <a:r>
                  <a:rPr lang="en-US" altLang="ko-KR" sz="800" dirty="0" smtClean="0"/>
                  <a:t>/</a:t>
                </a:r>
                <a:r>
                  <a:rPr lang="ko-KR" altLang="en-US" sz="800" smtClean="0"/>
                  <a:t>비정형</a:t>
                </a:r>
                <a:r>
                  <a:rPr lang="en-US" altLang="ko-KR" sz="800" dirty="0" smtClean="0"/>
                  <a:t> </a:t>
                </a:r>
                <a:r>
                  <a:rPr lang="ko-KR" altLang="en-US" sz="800" smtClean="0"/>
                  <a:t>등</a:t>
                </a:r>
                <a:endParaRPr lang="en-US" altLang="ko-KR" sz="800" dirty="0" smtClean="0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129736" y="3475511"/>
                <a:ext cx="1393994" cy="745577"/>
              </a:xfrm>
              <a:prstGeom prst="rect">
                <a:avLst/>
              </a:prstGeom>
              <a:noFill/>
              <a:ln w="1270"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grpSp>
          <p:nvGrpSpPr>
            <p:cNvPr id="33" name="그룹 32"/>
            <p:cNvGrpSpPr/>
            <p:nvPr/>
          </p:nvGrpSpPr>
          <p:grpSpPr>
            <a:xfrm>
              <a:off x="2006120" y="3818822"/>
              <a:ext cx="1393994" cy="745577"/>
              <a:chOff x="1983380" y="3393296"/>
              <a:chExt cx="1393994" cy="745577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1983380" y="3393296"/>
                <a:ext cx="1263158" cy="603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800" dirty="0" smtClean="0"/>
                  <a:t>수집방법</a:t>
                </a:r>
                <a:r>
                  <a:rPr lang="en-US" altLang="ko-KR" sz="800" dirty="0" smtClean="0"/>
                  <a:t>(</a:t>
                </a:r>
                <a:r>
                  <a:rPr lang="ko-KR" altLang="en-US" sz="800" smtClean="0"/>
                  <a:t>자동</a:t>
                </a:r>
                <a:r>
                  <a:rPr lang="en-US" altLang="ko-KR" sz="800" dirty="0" smtClean="0"/>
                  <a:t>/</a:t>
                </a:r>
                <a:r>
                  <a:rPr lang="ko-KR" altLang="en-US" sz="800" smtClean="0"/>
                  <a:t>수동</a:t>
                </a:r>
                <a:r>
                  <a:rPr lang="en-US" altLang="ko-KR" sz="800" dirty="0" smtClean="0"/>
                  <a:t>)</a:t>
                </a:r>
              </a:p>
              <a:p>
                <a:r>
                  <a:rPr lang="ko-KR" altLang="en-US" sz="800" dirty="0" smtClean="0"/>
                  <a:t>저장장치</a:t>
                </a:r>
                <a:r>
                  <a:rPr lang="en-US" altLang="ko-KR" sz="800" dirty="0"/>
                  <a:t>&amp;</a:t>
                </a:r>
                <a:r>
                  <a:rPr lang="ko-KR" altLang="en-US" sz="800" smtClean="0"/>
                  <a:t>방법</a:t>
                </a:r>
                <a:r>
                  <a:rPr lang="en-US" altLang="ko-KR" sz="800" dirty="0" smtClean="0"/>
                  <a:t>,</a:t>
                </a:r>
              </a:p>
              <a:p>
                <a:r>
                  <a:rPr lang="ko-KR" altLang="en-US" sz="800" dirty="0" smtClean="0"/>
                  <a:t>관리</a:t>
                </a:r>
                <a:r>
                  <a:rPr lang="en-US" altLang="ko-KR" sz="800" dirty="0" smtClean="0"/>
                  <a:t>(</a:t>
                </a:r>
                <a:r>
                  <a:rPr lang="ko-KR" altLang="en-US" sz="800" smtClean="0"/>
                  <a:t>보안</a:t>
                </a:r>
                <a:r>
                  <a:rPr lang="en-US" altLang="ko-KR" sz="800" dirty="0" smtClean="0"/>
                  <a:t>, </a:t>
                </a:r>
                <a:r>
                  <a:rPr lang="ko-KR" altLang="en-US" sz="800" smtClean="0"/>
                  <a:t>백업</a:t>
                </a:r>
                <a:r>
                  <a:rPr lang="en-US" altLang="ko-KR" sz="800" dirty="0" smtClean="0"/>
                  <a:t>) </a:t>
                </a:r>
                <a:r>
                  <a:rPr lang="ko-KR" altLang="en-US" sz="800" smtClean="0"/>
                  <a:t>등</a:t>
                </a:r>
                <a:endParaRPr lang="en-US" altLang="ko-KR" sz="800" dirty="0" smtClean="0"/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1983380" y="3393296"/>
                <a:ext cx="1393994" cy="745577"/>
              </a:xfrm>
              <a:prstGeom prst="rect">
                <a:avLst/>
              </a:prstGeom>
              <a:noFill/>
              <a:ln w="1270"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grpSp>
          <p:nvGrpSpPr>
            <p:cNvPr id="34" name="그룹 33"/>
            <p:cNvGrpSpPr/>
            <p:nvPr/>
          </p:nvGrpSpPr>
          <p:grpSpPr>
            <a:xfrm>
              <a:off x="7430088" y="3803303"/>
              <a:ext cx="1644551" cy="776614"/>
              <a:chOff x="7506783" y="3393296"/>
              <a:chExt cx="1644551" cy="776614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7506783" y="3393296"/>
                <a:ext cx="1644551" cy="482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900" smtClean="0"/>
                  <a:t>전문분야지식</a:t>
                </a:r>
                <a:r>
                  <a:rPr lang="en-US" altLang="ko-KR" sz="900" smtClean="0"/>
                  <a:t>+</a:t>
                </a:r>
                <a:r>
                  <a:rPr lang="ko-KR" altLang="en-US" sz="900" smtClean="0"/>
                  <a:t>분석결과</a:t>
                </a:r>
                <a:r>
                  <a:rPr lang="en-US" altLang="ko-KR" sz="900" smtClean="0"/>
                  <a:t>,</a:t>
                </a:r>
              </a:p>
              <a:p>
                <a:r>
                  <a:rPr lang="ko-KR" altLang="en-US" sz="900" smtClean="0"/>
                  <a:t>새로운 지식</a:t>
                </a:r>
                <a:r>
                  <a:rPr lang="en-US" altLang="ko-KR" sz="900" smtClean="0"/>
                  <a:t>/</a:t>
                </a:r>
                <a:r>
                  <a:rPr lang="ko-KR" altLang="en-US" sz="900" smtClean="0"/>
                  <a:t>정보 도출</a:t>
                </a:r>
                <a:endParaRPr lang="en-US" altLang="ko-KR" sz="900" smtClean="0"/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7570493" y="3424333"/>
                <a:ext cx="1420595" cy="745577"/>
              </a:xfrm>
              <a:prstGeom prst="rect">
                <a:avLst/>
              </a:prstGeom>
              <a:noFill/>
              <a:ln w="1270"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grpSp>
          <p:nvGrpSpPr>
            <p:cNvPr id="35" name="그룹 34"/>
            <p:cNvGrpSpPr/>
            <p:nvPr/>
          </p:nvGrpSpPr>
          <p:grpSpPr>
            <a:xfrm>
              <a:off x="5734035" y="3818822"/>
              <a:ext cx="1355700" cy="764017"/>
              <a:chOff x="5679061" y="3393296"/>
              <a:chExt cx="1355700" cy="76401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5742428" y="3393296"/>
                <a:ext cx="1078848" cy="764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800" dirty="0" err="1" smtClean="0"/>
                  <a:t>마이닝</a:t>
                </a:r>
                <a:r>
                  <a:rPr lang="en-US" altLang="ko-KR" sz="800" dirty="0" smtClean="0"/>
                  <a:t>, </a:t>
                </a:r>
                <a:r>
                  <a:rPr lang="ko-KR" altLang="en-US" sz="800" smtClean="0"/>
                  <a:t>통계</a:t>
                </a:r>
                <a:r>
                  <a:rPr lang="en-US" altLang="ko-KR" sz="800" dirty="0"/>
                  <a:t>,</a:t>
                </a:r>
                <a:endParaRPr lang="en-US" altLang="ko-KR" sz="800" dirty="0" smtClean="0"/>
              </a:p>
              <a:p>
                <a:r>
                  <a:rPr lang="ko-KR" altLang="en-US" sz="800" dirty="0" smtClean="0"/>
                  <a:t>분석기법</a:t>
                </a:r>
                <a:r>
                  <a:rPr lang="en-US" altLang="ko-KR" sz="800" dirty="0" smtClean="0"/>
                  <a:t>,</a:t>
                </a:r>
              </a:p>
              <a:p>
                <a:r>
                  <a:rPr lang="ko-KR" altLang="en-US" sz="800" dirty="0" smtClean="0"/>
                  <a:t>인공지능</a:t>
                </a:r>
                <a:r>
                  <a:rPr lang="en-US" altLang="ko-KR" sz="800" dirty="0" smtClean="0"/>
                  <a:t>,</a:t>
                </a:r>
                <a:r>
                  <a:rPr lang="ko-KR" altLang="en-US" sz="800" smtClean="0"/>
                  <a:t>딥러닝</a:t>
                </a:r>
                <a:r>
                  <a:rPr lang="en-US" altLang="ko-KR" sz="800" dirty="0" smtClean="0"/>
                  <a:t>,</a:t>
                </a:r>
              </a:p>
              <a:p>
                <a:r>
                  <a:rPr lang="ko-KR" altLang="en-US" sz="800" dirty="0" smtClean="0"/>
                  <a:t>가시화툴</a:t>
                </a:r>
                <a:endParaRPr lang="en-US" altLang="ko-KR" sz="800" dirty="0" smtClean="0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5679061" y="3393296"/>
                <a:ext cx="1355700" cy="745577"/>
              </a:xfrm>
              <a:prstGeom prst="rect">
                <a:avLst/>
              </a:prstGeom>
              <a:noFill/>
              <a:ln w="1270"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grpSp>
          <p:nvGrpSpPr>
            <p:cNvPr id="36" name="그룹 35"/>
            <p:cNvGrpSpPr/>
            <p:nvPr/>
          </p:nvGrpSpPr>
          <p:grpSpPr>
            <a:xfrm>
              <a:off x="3773781" y="3818822"/>
              <a:ext cx="1649497" cy="745577"/>
              <a:chOff x="3786285" y="3393296"/>
              <a:chExt cx="1649497" cy="745577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3786285" y="3393296"/>
                <a:ext cx="1649497" cy="603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800" dirty="0" smtClean="0"/>
                  <a:t>Processing</a:t>
                </a:r>
              </a:p>
              <a:p>
                <a:r>
                  <a:rPr lang="en-US" altLang="ko-KR" sz="800" dirty="0" smtClean="0"/>
                  <a:t>(</a:t>
                </a:r>
                <a:r>
                  <a:rPr lang="ko-KR" altLang="en-US" sz="800" smtClean="0"/>
                  <a:t>분석가능 형태로 변환</a:t>
                </a:r>
                <a:r>
                  <a:rPr lang="en-US" altLang="ko-KR" sz="800" dirty="0" smtClean="0"/>
                  <a:t>),</a:t>
                </a:r>
              </a:p>
              <a:p>
                <a:r>
                  <a:rPr lang="ko-KR" altLang="en-US" sz="800" dirty="0" smtClean="0"/>
                  <a:t>메타데이터</a:t>
                </a:r>
                <a:r>
                  <a:rPr lang="en-US" altLang="ko-KR" sz="800" dirty="0" smtClean="0"/>
                  <a:t>, tagging </a:t>
                </a:r>
                <a:r>
                  <a:rPr lang="ko-KR" altLang="en-US" sz="800" smtClean="0"/>
                  <a:t>등</a:t>
                </a:r>
                <a:endParaRPr lang="ko-KR" altLang="en-US" sz="800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3851920" y="3393296"/>
                <a:ext cx="1393994" cy="745577"/>
              </a:xfrm>
              <a:prstGeom prst="rect">
                <a:avLst/>
              </a:prstGeom>
              <a:noFill/>
              <a:ln w="1270"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cxnSp>
          <p:nvCxnSpPr>
            <p:cNvPr id="37" name="직선 연결선 36"/>
            <p:cNvCxnSpPr>
              <a:stCxn id="15" idx="2"/>
              <a:endCxn id="56" idx="0"/>
            </p:cNvCxnSpPr>
            <p:nvPr/>
          </p:nvCxnSpPr>
          <p:spPr>
            <a:xfrm>
              <a:off x="866497" y="3372117"/>
              <a:ext cx="6100" cy="44670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>
              <a:stCxn id="16" idx="2"/>
              <a:endCxn id="54" idx="0"/>
            </p:cNvCxnSpPr>
            <p:nvPr/>
          </p:nvCxnSpPr>
          <p:spPr>
            <a:xfrm>
              <a:off x="2700883" y="3372117"/>
              <a:ext cx="2234" cy="44670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>
              <a:stCxn id="17" idx="2"/>
              <a:endCxn id="48" idx="0"/>
            </p:cNvCxnSpPr>
            <p:nvPr/>
          </p:nvCxnSpPr>
          <p:spPr>
            <a:xfrm>
              <a:off x="4535269" y="3372117"/>
              <a:ext cx="1144" cy="44670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>
              <a:stCxn id="18" idx="2"/>
              <a:endCxn id="49" idx="0"/>
            </p:cNvCxnSpPr>
            <p:nvPr/>
          </p:nvCxnSpPr>
          <p:spPr>
            <a:xfrm flipH="1">
              <a:off x="6336827" y="3372116"/>
              <a:ext cx="32828" cy="44670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>
              <a:stCxn id="22" idx="2"/>
              <a:endCxn id="52" idx="0"/>
            </p:cNvCxnSpPr>
            <p:nvPr/>
          </p:nvCxnSpPr>
          <p:spPr>
            <a:xfrm>
              <a:off x="8204042" y="3372117"/>
              <a:ext cx="54" cy="46222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모서리가 둥근 직사각형 93"/>
            <p:cNvSpPr/>
            <p:nvPr/>
          </p:nvSpPr>
          <p:spPr>
            <a:xfrm>
              <a:off x="74560" y="1975243"/>
              <a:ext cx="8512225" cy="573715"/>
            </a:xfrm>
            <a:prstGeom prst="round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400" b="1" dirty="0" err="1" smtClean="0">
                  <a:solidFill>
                    <a:schemeClr val="tx1"/>
                  </a:solidFill>
                  <a:latin typeface="+mj-ea"/>
                  <a:ea typeface="+mj-ea"/>
                </a:rPr>
                <a:t>KIST‘Data</a:t>
              </a:r>
              <a:r>
                <a:rPr lang="en-US" altLang="ko-KR" sz="1400" b="1" dirty="0" smtClean="0">
                  <a:solidFill>
                    <a:schemeClr val="tx1"/>
                  </a:solidFill>
                  <a:latin typeface="+mj-ea"/>
                  <a:ea typeface="+mj-ea"/>
                </a:rPr>
                <a:t> </a:t>
              </a:r>
              <a:r>
                <a:rPr lang="en-US" altLang="ko-KR" sz="1400" b="1" dirty="0" err="1" smtClean="0">
                  <a:solidFill>
                    <a:schemeClr val="tx1"/>
                  </a:solidFill>
                  <a:latin typeface="+mj-ea"/>
                  <a:ea typeface="+mj-ea"/>
                </a:rPr>
                <a:t>Science’Reserch</a:t>
              </a:r>
              <a:r>
                <a:rPr lang="en-US" altLang="ko-KR" sz="1400" b="1" dirty="0" smtClean="0">
                  <a:solidFill>
                    <a:schemeClr val="tx1"/>
                  </a:solidFill>
                  <a:latin typeface="+mj-ea"/>
                  <a:ea typeface="+mj-ea"/>
                </a:rPr>
                <a:t> Overview -</a:t>
              </a:r>
            </a:p>
          </p:txBody>
        </p:sp>
        <p:sp>
          <p:nvSpPr>
            <p:cNvPr id="1029" name="직사각형 1028"/>
            <p:cNvSpPr/>
            <p:nvPr/>
          </p:nvSpPr>
          <p:spPr bwMode="auto">
            <a:xfrm>
              <a:off x="420807" y="3458367"/>
              <a:ext cx="884500" cy="137102"/>
            </a:xfrm>
            <a:prstGeom prst="rect">
              <a:avLst/>
            </a:prstGeom>
            <a:solidFill>
              <a:schemeClr val="accent1">
                <a:lumMod val="75000"/>
                <a:alpha val="32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700" b="1" i="0" u="none" strike="noStrike" cap="none" normalizeH="0" baseline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  <a:ea typeface="굴림" pitchFamily="50" charset="-127"/>
                </a:rPr>
                <a:t>연구소</a:t>
              </a:r>
              <a:r>
                <a:rPr kumimoji="1" lang="en-US" altLang="ko-KR" sz="700" b="1" i="0" u="none" strike="noStrike" cap="none" normalizeH="0" baseline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  <a:ea typeface="굴림" pitchFamily="50" charset="-127"/>
                </a:rPr>
                <a:t>/</a:t>
              </a:r>
              <a:r>
                <a:rPr kumimoji="1" lang="ko-KR" altLang="en-US" sz="700" b="1" i="0" u="none" strike="noStrike" cap="none" normalizeH="0" baseline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  <a:ea typeface="굴림" pitchFamily="50" charset="-127"/>
                </a:rPr>
                <a:t>본부</a:t>
              </a:r>
            </a:p>
          </p:txBody>
        </p:sp>
        <p:sp>
          <p:nvSpPr>
            <p:cNvPr id="102" name="직사각형 101"/>
            <p:cNvSpPr/>
            <p:nvPr/>
          </p:nvSpPr>
          <p:spPr bwMode="auto">
            <a:xfrm>
              <a:off x="2259750" y="3458367"/>
              <a:ext cx="884500" cy="137102"/>
            </a:xfrm>
            <a:prstGeom prst="rect">
              <a:avLst/>
            </a:prstGeom>
            <a:solidFill>
              <a:schemeClr val="accent1">
                <a:lumMod val="75000"/>
                <a:alpha val="32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700" b="1" i="0" u="none" strike="noStrike" cap="none" normalizeH="0" baseline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  <a:ea typeface="굴림" pitchFamily="50" charset="-127"/>
                </a:rPr>
                <a:t>정보통신팀</a:t>
              </a:r>
            </a:p>
          </p:txBody>
        </p:sp>
        <p:sp>
          <p:nvSpPr>
            <p:cNvPr id="103" name="직사각형 102"/>
            <p:cNvSpPr/>
            <p:nvPr/>
          </p:nvSpPr>
          <p:spPr bwMode="auto">
            <a:xfrm>
              <a:off x="5926291" y="3458367"/>
              <a:ext cx="884502" cy="137102"/>
            </a:xfrm>
            <a:prstGeom prst="rect">
              <a:avLst/>
            </a:prstGeom>
            <a:solidFill>
              <a:schemeClr val="accent1">
                <a:lumMod val="75000"/>
                <a:alpha val="32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700" b="1" i="0" u="none" strike="noStrike" cap="none" spc="-100" normalizeH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  <a:ea typeface="굴림" pitchFamily="50" charset="-127"/>
                </a:rPr>
                <a:t>연구기획</a:t>
              </a:r>
              <a:r>
                <a:rPr kumimoji="1" lang="en-US" altLang="ko-KR" sz="700" b="1" i="0" u="none" strike="noStrike" cap="none" spc="-100" normalizeH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/>
                </a:rPr>
                <a:t>·</a:t>
              </a:r>
              <a:r>
                <a:rPr kumimoji="1" lang="ko-KR" altLang="en-US" sz="700" b="1" i="0" u="none" strike="noStrike" cap="none" spc="-100" normalizeH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  <a:ea typeface="굴림" pitchFamily="50" charset="-127"/>
                </a:rPr>
                <a:t>분석팀</a:t>
              </a:r>
            </a:p>
          </p:txBody>
        </p:sp>
        <p:sp>
          <p:nvSpPr>
            <p:cNvPr id="104" name="직사각형 103"/>
            <p:cNvSpPr/>
            <p:nvPr/>
          </p:nvSpPr>
          <p:spPr bwMode="auto">
            <a:xfrm>
              <a:off x="4087984" y="3458367"/>
              <a:ext cx="884500" cy="137102"/>
            </a:xfrm>
            <a:prstGeom prst="rect">
              <a:avLst/>
            </a:prstGeom>
            <a:solidFill>
              <a:schemeClr val="accent1">
                <a:lumMod val="75000"/>
                <a:alpha val="32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700" b="1" i="0" u="none" strike="noStrike" cap="none" normalizeH="0" baseline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  <a:ea typeface="굴림" pitchFamily="50" charset="-127"/>
                </a:rPr>
                <a:t>정보통신팀</a:t>
              </a:r>
            </a:p>
          </p:txBody>
        </p:sp>
        <p:sp>
          <p:nvSpPr>
            <p:cNvPr id="105" name="직사각형 104"/>
            <p:cNvSpPr/>
            <p:nvPr/>
          </p:nvSpPr>
          <p:spPr bwMode="auto">
            <a:xfrm>
              <a:off x="4094162" y="3618527"/>
              <a:ext cx="884502" cy="137102"/>
            </a:xfrm>
            <a:prstGeom prst="rect">
              <a:avLst/>
            </a:prstGeom>
            <a:solidFill>
              <a:schemeClr val="accent1">
                <a:lumMod val="75000"/>
                <a:alpha val="32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700" b="1" i="0" u="none" strike="noStrike" cap="none" spc="-100" normalizeH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  <a:ea typeface="굴림" pitchFamily="50" charset="-127"/>
                </a:rPr>
                <a:t>연구기획</a:t>
              </a:r>
              <a:r>
                <a:rPr kumimoji="1" lang="en-US" altLang="ko-KR" sz="700" b="1" i="0" u="none" strike="noStrike" cap="none" spc="-100" normalizeH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/>
                </a:rPr>
                <a:t>·</a:t>
              </a:r>
              <a:r>
                <a:rPr kumimoji="1" lang="ko-KR" altLang="en-US" sz="700" b="1" i="0" u="none" strike="noStrike" cap="none" spc="-100" normalizeH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  <a:ea typeface="굴림" pitchFamily="50" charset="-127"/>
                </a:rPr>
                <a:t>분석팀</a:t>
              </a:r>
            </a:p>
          </p:txBody>
        </p:sp>
        <p:sp>
          <p:nvSpPr>
            <p:cNvPr id="106" name="직사각형 105"/>
            <p:cNvSpPr/>
            <p:nvPr/>
          </p:nvSpPr>
          <p:spPr bwMode="auto">
            <a:xfrm>
              <a:off x="5930545" y="3620168"/>
              <a:ext cx="884500" cy="137102"/>
            </a:xfrm>
            <a:prstGeom prst="rect">
              <a:avLst/>
            </a:prstGeom>
            <a:solidFill>
              <a:schemeClr val="accent1">
                <a:lumMod val="75000"/>
                <a:alpha val="32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700" b="1" i="0" u="none" strike="noStrike" cap="none" normalizeH="0" baseline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  <a:ea typeface="굴림" pitchFamily="50" charset="-127"/>
                </a:rPr>
                <a:t>연구소</a:t>
              </a:r>
              <a:r>
                <a:rPr kumimoji="1" lang="en-US" altLang="ko-KR" sz="700" b="1" i="0" u="none" strike="noStrike" cap="none" normalizeH="0" baseline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  <a:ea typeface="굴림" pitchFamily="50" charset="-127"/>
                </a:rPr>
                <a:t>/</a:t>
              </a:r>
              <a:r>
                <a:rPr kumimoji="1" lang="ko-KR" altLang="en-US" sz="700" b="1" i="0" u="none" strike="noStrike" cap="none" normalizeH="0" baseline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  <a:ea typeface="굴림" pitchFamily="50" charset="-127"/>
                </a:rPr>
                <a:t>본부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712832" y="4324140"/>
            <a:ext cx="8224206" cy="1588597"/>
            <a:chOff x="615524" y="905326"/>
            <a:chExt cx="8224206" cy="1588597"/>
          </a:xfrm>
        </p:grpSpPr>
        <p:grpSp>
          <p:nvGrpSpPr>
            <p:cNvPr id="3" name="그룹 2"/>
            <p:cNvGrpSpPr/>
            <p:nvPr/>
          </p:nvGrpSpPr>
          <p:grpSpPr>
            <a:xfrm>
              <a:off x="615524" y="905326"/>
              <a:ext cx="8224206" cy="1588597"/>
              <a:chOff x="305218" y="749281"/>
              <a:chExt cx="8551569" cy="161083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3652" y="1133273"/>
                <a:ext cx="1193135" cy="1226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2" name="직사각형 1031"/>
              <p:cNvSpPr/>
              <p:nvPr/>
            </p:nvSpPr>
            <p:spPr bwMode="auto">
              <a:xfrm>
                <a:off x="3297185" y="1088758"/>
                <a:ext cx="1933797" cy="31652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1200" b="1" dirty="0" smtClean="0">
                    <a:latin typeface="+mj-ea"/>
                    <a:ea typeface="+mj-ea"/>
                  </a:rPr>
                  <a:t>현황</a:t>
                </a:r>
                <a:endParaRPr kumimoji="1" lang="ko-KR" alt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endParaRPr>
              </a:p>
            </p:txBody>
          </p:sp>
          <p:sp>
            <p:nvSpPr>
              <p:cNvPr id="110" name="직사각형 109"/>
              <p:cNvSpPr/>
              <p:nvPr/>
            </p:nvSpPr>
            <p:spPr bwMode="auto">
              <a:xfrm>
                <a:off x="5227022" y="1088758"/>
                <a:ext cx="2294731" cy="31652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1200" b="1" smtClean="0">
                    <a:latin typeface="+mj-ea"/>
                    <a:ea typeface="+mj-ea"/>
                  </a:rPr>
                  <a:t>증강</a:t>
                </a:r>
                <a:r>
                  <a:rPr kumimoji="1" lang="en-US" altLang="ko-KR" sz="1200" b="1" smtClean="0">
                    <a:latin typeface="+mj-ea"/>
                    <a:ea typeface="+mj-ea"/>
                  </a:rPr>
                  <a:t>(</a:t>
                </a:r>
                <a:r>
                  <a:rPr kumimoji="1" lang="ko-KR" altLang="en-US" sz="1200" b="1" smtClean="0">
                    <a:latin typeface="+mj-ea"/>
                    <a:ea typeface="+mj-ea"/>
                  </a:rPr>
                  <a:t>안</a:t>
                </a:r>
                <a:r>
                  <a:rPr kumimoji="1" lang="en-US" altLang="ko-KR" sz="1200" b="1" smtClean="0">
                    <a:latin typeface="+mj-ea"/>
                    <a:ea typeface="+mj-ea"/>
                  </a:rPr>
                  <a:t>)</a:t>
                </a:r>
                <a:endParaRPr kumimoji="1" lang="ko-KR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endParaRPr>
              </a:p>
            </p:txBody>
          </p:sp>
          <p:sp>
            <p:nvSpPr>
              <p:cNvPr id="111" name="직사각형 110"/>
              <p:cNvSpPr/>
              <p:nvPr/>
            </p:nvSpPr>
            <p:spPr bwMode="auto">
              <a:xfrm>
                <a:off x="3298251" y="1405284"/>
                <a:ext cx="1928771" cy="316526"/>
              </a:xfrm>
              <a:prstGeom prst="rect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上</a:t>
                </a:r>
                <a:r>
                  <a:rPr kumimoji="1" lang="en-US" altLang="ko-KR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 </a:t>
                </a:r>
                <a:r>
                  <a:rPr kumimoji="1" lang="en-US" altLang="ko-KR" sz="90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(</a:t>
                </a:r>
                <a:r>
                  <a:rPr kumimoji="1" lang="ko-KR" altLang="en-US" sz="90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원내 연구자</a:t>
                </a:r>
                <a:r>
                  <a:rPr kumimoji="1" lang="en-US" altLang="ko-KR" sz="90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)</a:t>
                </a:r>
                <a:endParaRPr kumimoji="1" lang="ko-KR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endParaRPr>
              </a:p>
            </p:txBody>
          </p:sp>
          <p:sp>
            <p:nvSpPr>
              <p:cNvPr id="112" name="직사각형 111"/>
              <p:cNvSpPr/>
              <p:nvPr/>
            </p:nvSpPr>
            <p:spPr bwMode="auto">
              <a:xfrm>
                <a:off x="5231299" y="1720207"/>
                <a:ext cx="2290454" cy="633653"/>
              </a:xfrm>
              <a:prstGeom prst="rect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ea"/>
                    <a:ea typeface="+mj-ea"/>
                  </a:rPr>
                  <a:t>분석 전문가 신규 충원 </a:t>
                </a:r>
                <a:endPara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+mj-ea"/>
                  <a:ea typeface="+mj-ea"/>
                </a:endParaRPr>
              </a:p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9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(</a:t>
                </a:r>
                <a:r>
                  <a:rPr kumimoji="1" lang="ko-KR" altLang="en-US" sz="90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수학</a:t>
                </a:r>
                <a:r>
                  <a:rPr kumimoji="1" lang="en-US" altLang="ko-KR" sz="9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/</a:t>
                </a:r>
                <a:r>
                  <a:rPr kumimoji="1" lang="ko-KR" altLang="en-US" sz="90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통계</a:t>
                </a:r>
                <a:r>
                  <a:rPr kumimoji="1" lang="en-US" altLang="ko-KR" sz="9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/</a:t>
                </a:r>
                <a:r>
                  <a:rPr kumimoji="1" lang="ko-KR" altLang="en-US" sz="90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알고리듬</a:t>
                </a:r>
                <a:r>
                  <a:rPr kumimoji="1" lang="en-US" altLang="ko-KR" sz="9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,</a:t>
                </a:r>
              </a:p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900" dirty="0" smtClean="0">
                    <a:latin typeface="+mj-ea"/>
                    <a:ea typeface="+mj-ea"/>
                  </a:rPr>
                  <a:t>전산</a:t>
                </a:r>
                <a:r>
                  <a:rPr kumimoji="1" lang="en-US" altLang="ko-KR" sz="900" dirty="0" smtClean="0">
                    <a:latin typeface="+mj-ea"/>
                    <a:ea typeface="+mj-ea"/>
                  </a:rPr>
                  <a:t>/</a:t>
                </a:r>
                <a:r>
                  <a:rPr kumimoji="1" lang="ko-KR" altLang="en-US" sz="900" smtClean="0">
                    <a:latin typeface="+mj-ea"/>
                    <a:ea typeface="+mj-ea"/>
                  </a:rPr>
                  <a:t>정보</a:t>
                </a:r>
                <a:r>
                  <a:rPr kumimoji="1" lang="en-US" altLang="ko-KR" sz="900" dirty="0" smtClean="0">
                    <a:latin typeface="+mj-ea"/>
                    <a:ea typeface="+mj-ea"/>
                  </a:rPr>
                  <a:t>/</a:t>
                </a:r>
                <a:r>
                  <a:rPr kumimoji="1" lang="ko-KR" altLang="en-US" sz="900" smtClean="0">
                    <a:latin typeface="+mj-ea"/>
                    <a:ea typeface="+mj-ea"/>
                  </a:rPr>
                  <a:t>빅데이터 등</a:t>
                </a:r>
                <a:r>
                  <a:rPr kumimoji="1" lang="en-US" altLang="ko-KR" sz="900" dirty="0" smtClean="0">
                    <a:latin typeface="+mj-ea"/>
                    <a:ea typeface="+mj-ea"/>
                  </a:rPr>
                  <a:t>)</a:t>
                </a:r>
                <a:endParaRPr kumimoji="1" lang="ko-KR" altLang="en-US" sz="90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endParaRPr>
              </a:p>
            </p:txBody>
          </p:sp>
          <p:sp>
            <p:nvSpPr>
              <p:cNvPr id="113" name="직사각형 112"/>
              <p:cNvSpPr/>
              <p:nvPr/>
            </p:nvSpPr>
            <p:spPr bwMode="auto">
              <a:xfrm>
                <a:off x="305218" y="1403681"/>
                <a:ext cx="2993034" cy="316526"/>
              </a:xfrm>
              <a:prstGeom prst="rect">
                <a:avLst/>
              </a:prstGeom>
              <a:solidFill>
                <a:srgbClr val="6699FF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200" b="1" smtClean="0">
                    <a:latin typeface="+mj-ea"/>
                    <a:ea typeface="+mj-ea"/>
                  </a:rPr>
                  <a:t>Domain Knowledgement</a:t>
                </a:r>
                <a:endParaRPr kumimoji="1" lang="ko-KR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endParaRPr>
              </a:p>
            </p:txBody>
          </p:sp>
          <p:sp>
            <p:nvSpPr>
              <p:cNvPr id="114" name="직사각형 113"/>
              <p:cNvSpPr/>
              <p:nvPr/>
            </p:nvSpPr>
            <p:spPr bwMode="auto">
              <a:xfrm>
                <a:off x="308107" y="1720207"/>
                <a:ext cx="994104" cy="637254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200" b="1" smtClean="0">
                    <a:latin typeface="+mj-ea"/>
                    <a:ea typeface="+mj-ea"/>
                  </a:rPr>
                  <a:t>Platform</a:t>
                </a:r>
                <a:endParaRPr kumimoji="1" lang="ko-KR" alt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endParaRPr>
              </a:p>
            </p:txBody>
          </p:sp>
          <p:sp>
            <p:nvSpPr>
              <p:cNvPr id="115" name="직사각형 114"/>
              <p:cNvSpPr/>
              <p:nvPr/>
            </p:nvSpPr>
            <p:spPr bwMode="auto">
              <a:xfrm>
                <a:off x="1295681" y="1724409"/>
                <a:ext cx="2005460" cy="316526"/>
              </a:xfrm>
              <a:prstGeom prst="rect">
                <a:avLst/>
              </a:prstGeom>
              <a:solidFill>
                <a:srgbClr val="FFFF99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1200" b="1" smtClean="0">
                    <a:latin typeface="+mj-ea"/>
                    <a:ea typeface="+mj-ea"/>
                  </a:rPr>
                  <a:t>시스템 </a:t>
                </a:r>
                <a:r>
                  <a:rPr kumimoji="1" lang="en-US" altLang="ko-KR" sz="700" smtClean="0">
                    <a:latin typeface="+mj-ea"/>
                  </a:rPr>
                  <a:t>(HW/SW/</a:t>
                </a:r>
                <a:r>
                  <a:rPr kumimoji="1" lang="ko-KR" altLang="en-US" sz="700" smtClean="0">
                    <a:latin typeface="+mj-ea"/>
                  </a:rPr>
                  <a:t>운영</a:t>
                </a:r>
                <a:r>
                  <a:rPr kumimoji="1" lang="en-US" altLang="ko-KR" sz="700" smtClean="0">
                    <a:latin typeface="+mj-ea"/>
                  </a:rPr>
                  <a:t>)</a:t>
                </a:r>
                <a:endParaRPr kumimoji="1" lang="ko-KR" altLang="en-US" sz="700">
                  <a:latin typeface="+mj-ea"/>
                </a:endParaRPr>
              </a:p>
            </p:txBody>
          </p:sp>
          <p:sp>
            <p:nvSpPr>
              <p:cNvPr id="116" name="직사각형 115"/>
              <p:cNvSpPr/>
              <p:nvPr/>
            </p:nvSpPr>
            <p:spPr bwMode="auto">
              <a:xfrm>
                <a:off x="1295682" y="2040935"/>
                <a:ext cx="2002568" cy="31652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200" b="1" smtClean="0">
                    <a:latin typeface="+mj-ea"/>
                    <a:ea typeface="+mj-ea"/>
                  </a:rPr>
                  <a:t>Data handling </a:t>
                </a:r>
                <a:r>
                  <a:rPr kumimoji="1" lang="en-US" altLang="ko-KR" sz="700" smtClean="0">
                    <a:latin typeface="+mj-ea"/>
                    <a:ea typeface="+mj-ea"/>
                  </a:rPr>
                  <a:t>(</a:t>
                </a:r>
                <a:r>
                  <a:rPr kumimoji="1" lang="ko-KR" altLang="en-US" sz="700" smtClean="0">
                    <a:latin typeface="+mj-ea"/>
                    <a:ea typeface="+mj-ea"/>
                  </a:rPr>
                  <a:t>처리</a:t>
                </a:r>
                <a:r>
                  <a:rPr kumimoji="1" lang="en-US" altLang="ko-KR" sz="700" smtClean="0">
                    <a:latin typeface="+mj-ea"/>
                    <a:ea typeface="+mj-ea"/>
                  </a:rPr>
                  <a:t>/</a:t>
                </a:r>
                <a:r>
                  <a:rPr kumimoji="1" lang="ko-KR" altLang="en-US" sz="700" smtClean="0">
                    <a:latin typeface="+mj-ea"/>
                    <a:ea typeface="+mj-ea"/>
                  </a:rPr>
                  <a:t>분석</a:t>
                </a:r>
                <a:r>
                  <a:rPr kumimoji="1" lang="en-US" altLang="ko-KR" sz="700" smtClean="0">
                    <a:latin typeface="+mj-ea"/>
                    <a:ea typeface="+mj-ea"/>
                  </a:rPr>
                  <a:t>)</a:t>
                </a:r>
                <a:endParaRPr kumimoji="1" lang="ko-KR" altLang="en-US" sz="70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 bwMode="auto">
              <a:xfrm>
                <a:off x="3290225" y="1721309"/>
                <a:ext cx="1936799" cy="316526"/>
              </a:xfrm>
              <a:prstGeom prst="rect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1200" b="1" dirty="0" smtClean="0">
                    <a:latin typeface="+mj-ea"/>
                    <a:ea typeface="+mj-ea"/>
                  </a:rPr>
                  <a:t>中</a:t>
                </a:r>
                <a:r>
                  <a:rPr kumimoji="1" lang="en-US" altLang="ko-KR" sz="1200" b="1" dirty="0" smtClean="0">
                    <a:latin typeface="+mj-ea"/>
                    <a:ea typeface="+mj-ea"/>
                  </a:rPr>
                  <a:t> </a:t>
                </a:r>
                <a:r>
                  <a:rPr kumimoji="1" lang="en-US" altLang="ko-KR" sz="9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(</a:t>
                </a:r>
                <a:r>
                  <a:rPr kumimoji="1" lang="ko-KR" altLang="en-US" sz="90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정보통신팀</a:t>
                </a:r>
                <a:r>
                  <a:rPr kumimoji="1" lang="en-US" altLang="ko-KR" sz="9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rPr>
                  <a:t>)</a:t>
                </a:r>
                <a:endParaRPr kumimoji="1" lang="ko-KR" altLang="en-US" sz="90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endParaRPr>
              </a:p>
            </p:txBody>
          </p:sp>
          <p:sp>
            <p:nvSpPr>
              <p:cNvPr id="119" name="직사각형 118"/>
              <p:cNvSpPr/>
              <p:nvPr/>
            </p:nvSpPr>
            <p:spPr bwMode="auto">
              <a:xfrm>
                <a:off x="3304677" y="2037334"/>
                <a:ext cx="1922346" cy="316526"/>
              </a:xfrm>
              <a:prstGeom prst="rect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1200" b="1" dirty="0" smtClean="0">
                    <a:latin typeface="+mj-ea"/>
                    <a:ea typeface="+mj-ea"/>
                  </a:rPr>
                  <a:t>中</a:t>
                </a:r>
                <a:r>
                  <a:rPr kumimoji="1" lang="en-US" altLang="ko-KR" sz="1200" b="1" dirty="0" smtClean="0">
                    <a:latin typeface="+mj-ea"/>
                    <a:ea typeface="+mj-ea"/>
                  </a:rPr>
                  <a:t> </a:t>
                </a:r>
                <a:r>
                  <a:rPr kumimoji="1" lang="en-US" altLang="ko-KR" sz="900" dirty="0" smtClean="0">
                    <a:latin typeface="+mj-ea"/>
                    <a:ea typeface="+mj-ea"/>
                  </a:rPr>
                  <a:t>(</a:t>
                </a:r>
                <a:r>
                  <a:rPr kumimoji="1" lang="ko-KR" altLang="en-US" sz="900" smtClean="0">
                    <a:latin typeface="+mj-ea"/>
                    <a:ea typeface="+mj-ea"/>
                  </a:rPr>
                  <a:t>연구기획</a:t>
                </a:r>
                <a:r>
                  <a:rPr kumimoji="1" lang="ko-KR" altLang="en-US" sz="900" smtClean="0">
                    <a:latin typeface="맑은 고딕"/>
                    <a:ea typeface="맑은 고딕"/>
                  </a:rPr>
                  <a:t>∙</a:t>
                </a:r>
                <a:r>
                  <a:rPr kumimoji="1" lang="ko-KR" altLang="en-US" sz="900" smtClean="0">
                    <a:latin typeface="+mj-ea"/>
                    <a:ea typeface="+mj-ea"/>
                  </a:rPr>
                  <a:t>분석팀</a:t>
                </a:r>
                <a:r>
                  <a:rPr kumimoji="1" lang="en-US" altLang="ko-KR" sz="900" dirty="0" smtClean="0">
                    <a:latin typeface="+mj-ea"/>
                    <a:ea typeface="+mj-ea"/>
                  </a:rPr>
                  <a:t>)</a:t>
                </a:r>
                <a:endParaRPr kumimoji="1" lang="ko-KR" altLang="en-US" sz="90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endParaRPr>
              </a:p>
            </p:txBody>
          </p:sp>
          <p:sp>
            <p:nvSpPr>
              <p:cNvPr id="121" name="모서리가 둥근 직사각형 120"/>
              <p:cNvSpPr/>
              <p:nvPr/>
            </p:nvSpPr>
            <p:spPr>
              <a:xfrm>
                <a:off x="314966" y="749281"/>
                <a:ext cx="3738516" cy="286858"/>
              </a:xfrm>
              <a:prstGeom prst="roundRect">
                <a:avLst/>
              </a:prstGeom>
              <a:noFill/>
              <a:ln>
                <a:noFill/>
              </a:ln>
              <a:effectLst>
                <a:outerShdw blurRad="50800" dist="38100" algn="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ko-KR" sz="1400" b="1" spc="-100" dirty="0" smtClean="0">
                    <a:solidFill>
                      <a:schemeClr val="tx1"/>
                    </a:solidFill>
                    <a:latin typeface="+mn-ea"/>
                  </a:rPr>
                  <a:t>KIST ‘Data Science’ </a:t>
                </a:r>
                <a:r>
                  <a:rPr lang="ko-KR" altLang="en-US" sz="1400" b="1" spc="-100" smtClean="0">
                    <a:solidFill>
                      <a:schemeClr val="tx1"/>
                    </a:solidFill>
                    <a:latin typeface="+mn-ea"/>
                  </a:rPr>
                  <a:t>역량 현황 및 증강</a:t>
                </a:r>
                <a:r>
                  <a:rPr lang="en-US" altLang="ko-KR" sz="1400" b="1" spc="-100" dirty="0" smtClean="0">
                    <a:solidFill>
                      <a:schemeClr val="tx1"/>
                    </a:solidFill>
                    <a:latin typeface="+mn-ea"/>
                  </a:rPr>
                  <a:t>(</a:t>
                </a:r>
                <a:r>
                  <a:rPr lang="ko-KR" altLang="en-US" sz="1400" b="1" spc="-100" smtClean="0">
                    <a:solidFill>
                      <a:schemeClr val="tx1"/>
                    </a:solidFill>
                    <a:latin typeface="+mn-ea"/>
                  </a:rPr>
                  <a:t>안</a:t>
                </a:r>
                <a:r>
                  <a:rPr lang="en-US" altLang="ko-KR" sz="1400" b="1" spc="-100" dirty="0" smtClean="0">
                    <a:solidFill>
                      <a:schemeClr val="tx1"/>
                    </a:solidFill>
                    <a:latin typeface="+mn-ea"/>
                  </a:rPr>
                  <a:t>)</a:t>
                </a:r>
              </a:p>
            </p:txBody>
          </p:sp>
        </p:grpSp>
        <p:sp>
          <p:nvSpPr>
            <p:cNvPr id="84" name="직사각형 83"/>
            <p:cNvSpPr/>
            <p:nvPr/>
          </p:nvSpPr>
          <p:spPr bwMode="auto">
            <a:xfrm>
              <a:off x="617504" y="1238535"/>
              <a:ext cx="2879563" cy="3121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rPr>
                <a:t>분야</a:t>
              </a:r>
            </a:p>
          </p:txBody>
        </p:sp>
      </p:grpSp>
      <p:sp>
        <p:nvSpPr>
          <p:cNvPr id="85" name="직사각형 84"/>
          <p:cNvSpPr/>
          <p:nvPr/>
        </p:nvSpPr>
        <p:spPr bwMode="auto">
          <a:xfrm>
            <a:off x="5443138" y="4972669"/>
            <a:ext cx="2209972" cy="312157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ea"/>
                <a:ea typeface="+mj-ea"/>
              </a:rPr>
              <a:t>해당없음</a:t>
            </a: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ea"/>
              <a:ea typeface="+mj-ea"/>
            </a:endParaRPr>
          </a:p>
        </p:txBody>
      </p:sp>
      <p:sp>
        <p:nvSpPr>
          <p:cNvPr id="87" name="모서리가 둥근 직사각형 86"/>
          <p:cNvSpPr/>
          <p:nvPr/>
        </p:nvSpPr>
        <p:spPr>
          <a:xfrm>
            <a:off x="722207" y="6149731"/>
            <a:ext cx="4320869" cy="282899"/>
          </a:xfrm>
          <a:prstGeom prst="roundRect">
            <a:avLst/>
          </a:prstGeom>
          <a:noFill/>
          <a:ln>
            <a:noFill/>
          </a:ln>
          <a:effectLst>
            <a:outerShdw blurRad="50800" dist="38100" algn="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spc="-100" dirty="0" smtClean="0">
                <a:solidFill>
                  <a:schemeClr val="tx1"/>
                </a:solidFill>
                <a:latin typeface="+mn-ea"/>
              </a:rPr>
              <a:t>국가수리과학연구소와 협력 </a:t>
            </a:r>
            <a:r>
              <a:rPr lang="en-US" altLang="ko-KR" sz="1400" b="1" spc="-100" dirty="0" smtClean="0">
                <a:solidFill>
                  <a:schemeClr val="tx1"/>
                </a:solidFill>
                <a:latin typeface="+mn-ea"/>
              </a:rPr>
              <a:t>(</a:t>
            </a:r>
            <a:r>
              <a:rPr lang="en-US" altLang="ko-KR" sz="1400" b="1" spc="-100" dirty="0" smtClean="0">
                <a:solidFill>
                  <a:schemeClr val="tx1"/>
                </a:solidFill>
                <a:latin typeface="+mn-ea"/>
                <a:hlinkClick r:id="rId20"/>
              </a:rPr>
              <a:t>http://www.nims.re.kr</a:t>
            </a:r>
            <a:r>
              <a:rPr lang="en-US" altLang="ko-KR" sz="1400" b="1" spc="-100" dirty="0" smtClean="0">
                <a:solidFill>
                  <a:schemeClr val="tx1"/>
                </a:solidFill>
                <a:latin typeface="+mn-ea"/>
              </a:rPr>
              <a:t>)</a:t>
            </a:r>
            <a:r>
              <a:rPr lang="ko-KR" altLang="en-US" sz="1400" b="1" spc="-100" smtClean="0">
                <a:solidFill>
                  <a:schemeClr val="tx1"/>
                </a:solidFill>
                <a:latin typeface="+mn-ea"/>
              </a:rPr>
              <a:t> </a:t>
            </a:r>
            <a:endParaRPr lang="en-US" altLang="ko-KR" sz="1400" b="1" spc="-100" dirty="0" smtClean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96207" y="6149731"/>
            <a:ext cx="2055471" cy="42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Data Scientist </a:t>
            </a:r>
            <a:r>
              <a:rPr lang="ko-KR" altLang="en-US" dirty="0" smtClean="0"/>
              <a:t>역량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86" y="2003116"/>
            <a:ext cx="8793068" cy="283679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85253" y="1011075"/>
            <a:ext cx="7876135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latinLnBrk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dirty="0" smtClean="0">
                <a:solidFill>
                  <a:srgbClr val="32323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 분석 </a:t>
            </a:r>
            <a:r>
              <a:rPr lang="ko-KR" altLang="en-US" dirty="0">
                <a:solidFill>
                  <a:srgbClr val="32323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능력</a:t>
            </a:r>
            <a:r>
              <a:rPr lang="en-US" altLang="ko-KR" dirty="0">
                <a:solidFill>
                  <a:srgbClr val="323232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dirty="0" smtClean="0">
                <a:solidFill>
                  <a:srgbClr val="32323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 패턴 파악</a:t>
            </a:r>
            <a:r>
              <a:rPr lang="en-US" altLang="ko-KR" dirty="0" smtClean="0">
                <a:solidFill>
                  <a:srgbClr val="32323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smtClean="0">
                <a:solidFill>
                  <a:srgbClr val="32323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분석결과 통합 능력 </a:t>
            </a:r>
            <a:r>
              <a:rPr lang="ko-KR" altLang="en-US" smtClean="0">
                <a:solidFill>
                  <a:srgbClr val="32323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</a:t>
            </a:r>
            <a:r>
              <a:rPr lang="en-US" altLang="ko-KR" dirty="0" smtClean="0">
                <a:solidFill>
                  <a:srgbClr val="32323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R&amp;D</a:t>
            </a:r>
            <a:r>
              <a:rPr lang="ko-KR" altLang="en-US" smtClean="0">
                <a:solidFill>
                  <a:srgbClr val="32323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</a:t>
            </a:r>
            <a:r>
              <a:rPr lang="ko-KR" altLang="en-US" dirty="0" smtClean="0">
                <a:solidFill>
                  <a:srgbClr val="32323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대한 이해 </a:t>
            </a:r>
            <a:r>
              <a:rPr lang="ko-KR" altLang="en-US" smtClean="0">
                <a:solidFill>
                  <a:srgbClr val="32323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 다양한 경험과 융합역량이 요구</a:t>
            </a:r>
            <a:r>
              <a:rPr lang="en-US" altLang="ko-KR" dirty="0" smtClean="0">
                <a:solidFill>
                  <a:srgbClr val="323232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 </a:t>
            </a:r>
            <a:endParaRPr lang="en-US" altLang="ko-KR" dirty="0">
              <a:solidFill>
                <a:srgbClr val="323232"/>
              </a:solidFill>
              <a:latin typeface="Verdana" panose="020B060403050404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43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추진전략 및 </a:t>
            </a:r>
            <a:r>
              <a:rPr lang="en-US" altLang="ko-KR" dirty="0" smtClean="0"/>
              <a:t>Roadmap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 bwMode="auto">
          <a:xfrm>
            <a:off x="1395590" y="2079031"/>
            <a:ext cx="1905712" cy="318218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연구노트시스템 개편</a:t>
            </a:r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1395590" y="1550773"/>
            <a:ext cx="1905712" cy="453098"/>
          </a:xfrm>
          <a:prstGeom prst="roundRect">
            <a:avLst>
              <a:gd name="adj" fmla="val 12559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비정형 </a:t>
            </a:r>
            <a:r>
              <a:rPr kumimoji="1" lang="en-US" altLang="ko-K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Data Collection System</a:t>
            </a:r>
            <a:endParaRPr kumimoji="1" lang="ko-KR" altLang="en-US" sz="11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sp>
        <p:nvSpPr>
          <p:cNvPr id="6" name="모서리가 둥근 직사각형 5"/>
          <p:cNvSpPr/>
          <p:nvPr/>
        </p:nvSpPr>
        <p:spPr bwMode="auto">
          <a:xfrm>
            <a:off x="3395303" y="1556079"/>
            <a:ext cx="2152113" cy="1862571"/>
          </a:xfrm>
          <a:prstGeom prst="roundRect">
            <a:avLst>
              <a:gd name="adj" fmla="val 5261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KIST 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R&amp;D Data Bank </a:t>
            </a:r>
            <a:r>
              <a:rPr kumimoji="1" lang="ko-KR" altLang="en-US" sz="120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구축</a:t>
            </a:r>
            <a:endParaRPr kumimoji="1" lang="ko-KR" altLang="en-US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 bwMode="auto">
          <a:xfrm>
            <a:off x="3395303" y="1159906"/>
            <a:ext cx="2152458" cy="314726"/>
          </a:xfrm>
          <a:prstGeom prst="roundRect">
            <a:avLst>
              <a:gd name="adj" fmla="val 23859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Big Data Analysis Platform </a:t>
            </a:r>
            <a:r>
              <a:rPr kumimoji="1" lang="ko-KR" altLang="en-US" sz="120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개발</a:t>
            </a:r>
            <a:endParaRPr kumimoji="1" lang="ko-KR" altLang="en-US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1395589" y="1155686"/>
            <a:ext cx="1905713" cy="318218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통합 </a:t>
            </a:r>
            <a:r>
              <a:rPr kumimoji="1" lang="en-US" altLang="ko-K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Data Access I/F</a:t>
            </a:r>
            <a:r>
              <a:rPr kumimoji="1" lang="en-US" altLang="ko-KR" sz="11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</a:t>
            </a:r>
            <a:r>
              <a:rPr kumimoji="1" lang="ko-KR" altLang="en-US" sz="110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개발</a:t>
            </a:r>
            <a:endParaRPr kumimoji="1" lang="ko-KR" altLang="en-US" sz="11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sp>
        <p:nvSpPr>
          <p:cNvPr id="9" name="모서리가 둥근 직사각형 8"/>
          <p:cNvSpPr/>
          <p:nvPr/>
        </p:nvSpPr>
        <p:spPr bwMode="auto">
          <a:xfrm>
            <a:off x="1405678" y="4269222"/>
            <a:ext cx="1905713" cy="370247"/>
          </a:xfrm>
          <a:prstGeom prst="roundRect">
            <a:avLst>
              <a:gd name="adj" fmla="val 18872"/>
            </a:avLst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심혈관 질환 공개 </a:t>
            </a:r>
            <a:r>
              <a:rPr kumimoji="1" lang="ko-KR" altLang="en-US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빅데이터</a:t>
            </a:r>
            <a:r>
              <a:rPr kumimoji="1" lang="ko-KR" alt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연동기술</a:t>
            </a:r>
          </a:p>
        </p:txBody>
      </p:sp>
      <p:sp>
        <p:nvSpPr>
          <p:cNvPr id="10" name="모서리가 둥근 직사각형 9"/>
          <p:cNvSpPr/>
          <p:nvPr/>
        </p:nvSpPr>
        <p:spPr bwMode="auto">
          <a:xfrm>
            <a:off x="5652193" y="4856799"/>
            <a:ext cx="1905712" cy="423806"/>
          </a:xfrm>
          <a:prstGeom prst="roundRect">
            <a:avLst>
              <a:gd name="adj" fmla="val 17973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sp>
        <p:nvSpPr>
          <p:cNvPr id="12" name="모서리가 둥근 직사각형 11"/>
          <p:cNvSpPr/>
          <p:nvPr/>
        </p:nvSpPr>
        <p:spPr bwMode="auto">
          <a:xfrm>
            <a:off x="1395590" y="2991822"/>
            <a:ext cx="1905712" cy="426828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시뮬레이션 플랫폼 </a:t>
            </a:r>
            <a:endParaRPr kumimoji="1" lang="en-US" altLang="ko-KR" sz="1100" dirty="0" smtClean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1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DB </a:t>
            </a:r>
            <a:r>
              <a:rPr kumimoji="1" lang="ko-KR" altLang="en-US" sz="110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통합</a:t>
            </a:r>
            <a:endParaRPr kumimoji="1" lang="ko-KR" altLang="en-US" sz="11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sp>
        <p:nvSpPr>
          <p:cNvPr id="13" name="모서리가 둥근 직사각형 12"/>
          <p:cNvSpPr/>
          <p:nvPr/>
        </p:nvSpPr>
        <p:spPr bwMode="auto">
          <a:xfrm>
            <a:off x="1405679" y="3620398"/>
            <a:ext cx="1905712" cy="572917"/>
          </a:xfrm>
          <a:prstGeom prst="roundRect">
            <a:avLst/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KIST </a:t>
            </a:r>
            <a:r>
              <a:rPr kumimoji="1" lang="ko-KR" altLang="en-US" sz="11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인 대상스마트 </a:t>
            </a:r>
            <a:r>
              <a:rPr kumimoji="1" lang="ko-KR" alt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밴드를 이용한 생체신호 축적기술</a:t>
            </a:r>
          </a:p>
        </p:txBody>
      </p:sp>
      <p:sp>
        <p:nvSpPr>
          <p:cNvPr id="14" name="모서리가 둥근 직사각형 13"/>
          <p:cNvSpPr/>
          <p:nvPr/>
        </p:nvSpPr>
        <p:spPr bwMode="auto">
          <a:xfrm>
            <a:off x="1405679" y="4876068"/>
            <a:ext cx="1905712" cy="404538"/>
          </a:xfrm>
          <a:prstGeom prst="roundRect">
            <a:avLst>
              <a:gd name="adj" fmla="val 18685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천연물 분야</a:t>
            </a:r>
            <a:endParaRPr kumimoji="1" lang="ko-KR" altLang="en-US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sp>
        <p:nvSpPr>
          <p:cNvPr id="15" name="모서리가 둥근 직사각형 14"/>
          <p:cNvSpPr/>
          <p:nvPr/>
        </p:nvSpPr>
        <p:spPr bwMode="auto">
          <a:xfrm>
            <a:off x="3405735" y="4860425"/>
            <a:ext cx="2152113" cy="420181"/>
          </a:xfrm>
          <a:prstGeom prst="roundRect">
            <a:avLst>
              <a:gd name="adj" fmla="val 20525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5652193" y="3620398"/>
            <a:ext cx="1905712" cy="1013947"/>
          </a:xfrm>
          <a:prstGeom prst="roundRect">
            <a:avLst>
              <a:gd name="adj" fmla="val 7371"/>
            </a:avLst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KIST </a:t>
            </a:r>
            <a:r>
              <a:rPr kumimoji="1" lang="ko-KR" altLang="en-US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인 대상 심혈관 질환 진단 및 예방을 위한 </a:t>
            </a:r>
            <a:endParaRPr kumimoji="1" lang="en-US" altLang="ko-K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스마트 </a:t>
            </a:r>
            <a:r>
              <a:rPr kumimoji="1" lang="ko-KR" altLang="en-US" sz="1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헬스케어</a:t>
            </a:r>
            <a:r>
              <a:rPr kumimoji="1" lang="ko-KR" altLang="en-US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 서비스 </a:t>
            </a: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1405678" y="5344690"/>
            <a:ext cx="1905712" cy="420181"/>
          </a:xfrm>
          <a:prstGeom prst="roundRect">
            <a:avLst>
              <a:gd name="adj" fmla="val 21269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sp>
        <p:nvSpPr>
          <p:cNvPr id="18" name="모서리가 둥근 직사각형 17"/>
          <p:cNvSpPr/>
          <p:nvPr/>
        </p:nvSpPr>
        <p:spPr bwMode="auto">
          <a:xfrm>
            <a:off x="3405736" y="3620398"/>
            <a:ext cx="2152113" cy="1013947"/>
          </a:xfrm>
          <a:prstGeom prst="roundRect">
            <a:avLst>
              <a:gd name="adj" fmla="val 9817"/>
            </a:avLst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심혈관 데이터</a:t>
            </a:r>
            <a:endParaRPr kumimoji="1" lang="en-US" altLang="ko-KR" sz="1200" dirty="0" smtClean="0"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정량화</a:t>
            </a:r>
            <a:r>
              <a:rPr kumimoji="1" lang="en-US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/</a:t>
            </a:r>
            <a:r>
              <a:rPr kumimoji="1" lang="ko-KR" altLang="en-US" sz="120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객관화 분석</a:t>
            </a:r>
            <a:r>
              <a:rPr kumimoji="1" lang="en-US" altLang="ko-KR" sz="12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/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연계 및 정제 기술 개발</a:t>
            </a:r>
          </a:p>
        </p:txBody>
      </p:sp>
      <p:sp>
        <p:nvSpPr>
          <p:cNvPr id="19" name="모서리가 둥근 직사각형 18"/>
          <p:cNvSpPr/>
          <p:nvPr/>
        </p:nvSpPr>
        <p:spPr bwMode="auto">
          <a:xfrm>
            <a:off x="5642104" y="1155686"/>
            <a:ext cx="1909592" cy="2262963"/>
          </a:xfrm>
          <a:prstGeom prst="roundRect">
            <a:avLst>
              <a:gd name="adj" fmla="val 5528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dirty="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KIST Advanced Research System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(KARS)</a:t>
            </a:r>
            <a:endParaRPr kumimoji="1" lang="ko-KR" altLang="en-US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395590" y="2472409"/>
            <a:ext cx="1905712" cy="439876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특성분석센터 </a:t>
            </a:r>
            <a:endParaRPr kumimoji="1" lang="en-US" altLang="ko-KR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DB </a:t>
            </a:r>
            <a:r>
              <a:rPr kumimoji="1" lang="ko-KR" altLang="en-US" sz="1100" smtClean="0"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rPr>
              <a:t>인프라 구축</a:t>
            </a:r>
            <a:endParaRPr kumimoji="1" lang="ko-KR" altLang="en-US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973650" y="6002922"/>
            <a:ext cx="6851686" cy="426681"/>
            <a:chOff x="1139608" y="6193969"/>
            <a:chExt cx="6851686" cy="426681"/>
          </a:xfrm>
        </p:grpSpPr>
        <p:cxnSp>
          <p:nvCxnSpPr>
            <p:cNvPr id="21" name="직선 연결선 20"/>
            <p:cNvCxnSpPr/>
            <p:nvPr/>
          </p:nvCxnSpPr>
          <p:spPr bwMode="auto">
            <a:xfrm flipV="1">
              <a:off x="1503650" y="6262007"/>
              <a:ext cx="6142138" cy="163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직선 연결선 24"/>
            <p:cNvCxnSpPr/>
            <p:nvPr/>
          </p:nvCxnSpPr>
          <p:spPr bwMode="auto">
            <a:xfrm>
              <a:off x="3493275" y="6204857"/>
              <a:ext cx="0" cy="1306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직선 연결선 25"/>
            <p:cNvCxnSpPr/>
            <p:nvPr/>
          </p:nvCxnSpPr>
          <p:spPr bwMode="auto">
            <a:xfrm>
              <a:off x="5728151" y="6196692"/>
              <a:ext cx="0" cy="1306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>
              <a:off x="3129233" y="6335347"/>
              <a:ext cx="7280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2017.12</a:t>
              </a:r>
              <a:endParaRPr lang="ko-KR" altLang="en-US" sz="12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86123" y="6343651"/>
              <a:ext cx="64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2018.6</a:t>
              </a:r>
              <a:endParaRPr lang="ko-KR" altLang="en-US" sz="12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63210" y="6327321"/>
              <a:ext cx="7280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2018.12</a:t>
              </a:r>
              <a:endParaRPr lang="ko-KR" altLang="en-US" sz="1200"/>
            </a:p>
          </p:txBody>
        </p:sp>
        <p:cxnSp>
          <p:nvCxnSpPr>
            <p:cNvPr id="30" name="직선 연결선 29"/>
            <p:cNvCxnSpPr/>
            <p:nvPr/>
          </p:nvCxnSpPr>
          <p:spPr bwMode="auto">
            <a:xfrm>
              <a:off x="7645788" y="6193969"/>
              <a:ext cx="0" cy="1306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직선 연결선 30"/>
            <p:cNvCxnSpPr/>
            <p:nvPr/>
          </p:nvCxnSpPr>
          <p:spPr bwMode="auto">
            <a:xfrm>
              <a:off x="1493561" y="6213022"/>
              <a:ext cx="0" cy="1306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Box 31"/>
            <p:cNvSpPr txBox="1"/>
            <p:nvPr/>
          </p:nvSpPr>
          <p:spPr>
            <a:xfrm>
              <a:off x="1139608" y="6335346"/>
              <a:ext cx="64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/>
                <a:t>2017.3</a:t>
              </a:r>
              <a:endParaRPr lang="ko-KR" altLang="en-US" sz="120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659144" y="2210549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00</a:t>
            </a:r>
            <a:r>
              <a:rPr lang="ko-KR" altLang="en-US" smtClean="0"/>
              <a:t>억</a:t>
            </a:r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659143" y="3915114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00</a:t>
            </a:r>
            <a:r>
              <a:rPr lang="ko-KR" altLang="en-US" smtClean="0"/>
              <a:t>억</a:t>
            </a:r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7659143" y="512018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00</a:t>
            </a:r>
            <a:r>
              <a:rPr lang="ko-KR" altLang="en-US" smtClean="0"/>
              <a:t>억</a:t>
            </a:r>
            <a:endParaRPr lang="ko-KR" altLang="en-US"/>
          </a:p>
        </p:txBody>
      </p:sp>
      <p:sp>
        <p:nvSpPr>
          <p:cNvPr id="37" name="모서리가 둥근 직사각형 36"/>
          <p:cNvSpPr/>
          <p:nvPr/>
        </p:nvSpPr>
        <p:spPr bwMode="auto">
          <a:xfrm>
            <a:off x="3405734" y="5344690"/>
            <a:ext cx="2152113" cy="420181"/>
          </a:xfrm>
          <a:prstGeom prst="roundRect">
            <a:avLst>
              <a:gd name="adj" fmla="val 20525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  <p:sp>
        <p:nvSpPr>
          <p:cNvPr id="38" name="모서리가 둥근 직사각형 37"/>
          <p:cNvSpPr/>
          <p:nvPr/>
        </p:nvSpPr>
        <p:spPr bwMode="auto">
          <a:xfrm>
            <a:off x="5642103" y="5344690"/>
            <a:ext cx="1915801" cy="423806"/>
          </a:xfrm>
          <a:prstGeom prst="roundRect">
            <a:avLst>
              <a:gd name="adj" fmla="val 17973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굴림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5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세가지 제안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4942" y="1172736"/>
            <a:ext cx="7920491" cy="3344634"/>
          </a:xfrm>
        </p:spPr>
        <p:txBody>
          <a:bodyPr/>
          <a:lstStyle/>
          <a:p>
            <a:pPr latinLnBrk="0">
              <a:lnSpc>
                <a:spcPct val="120000"/>
              </a:lnSpc>
              <a:spcBef>
                <a:spcPts val="1800"/>
              </a:spcBef>
            </a:pPr>
            <a:r>
              <a:rPr lang="en-US" altLang="ko-KR" dirty="0" smtClean="0">
                <a:latin typeface="+mn-ea"/>
              </a:rPr>
              <a:t>KIST</a:t>
            </a:r>
            <a:r>
              <a:rPr lang="ko-KR" altLang="en-US" smtClean="0">
                <a:latin typeface="+mn-ea"/>
              </a:rPr>
              <a:t>의 미래 경쟁력 제고를 위해 </a:t>
            </a:r>
            <a:r>
              <a:rPr lang="en-US" altLang="ko-KR" b="1" dirty="0" smtClean="0">
                <a:solidFill>
                  <a:srgbClr val="C00000"/>
                </a:solidFill>
                <a:latin typeface="+mn-ea"/>
              </a:rPr>
              <a:t>KIST </a:t>
            </a:r>
            <a:r>
              <a:rPr lang="ko-KR" altLang="en-US" b="1" smtClean="0">
                <a:solidFill>
                  <a:srgbClr val="C00000"/>
                </a:solidFill>
                <a:latin typeface="+mn-ea"/>
              </a:rPr>
              <a:t>내의 과학기술 데이터 축적∙관리 시스템</a:t>
            </a:r>
            <a:r>
              <a:rPr lang="ko-KR" altLang="en-US" b="1" smtClean="0">
                <a:latin typeface="+mn-ea"/>
              </a:rPr>
              <a:t> </a:t>
            </a:r>
            <a:r>
              <a:rPr lang="ko-KR" altLang="en-US" smtClean="0">
                <a:latin typeface="+mn-ea"/>
              </a:rPr>
              <a:t>구축</a:t>
            </a:r>
            <a:r>
              <a:rPr lang="ko-KR" altLang="en-US" b="1" smtClean="0">
                <a:latin typeface="+mn-ea"/>
              </a:rPr>
              <a:t> </a:t>
            </a:r>
            <a:endParaRPr lang="en-US" altLang="ko-KR" b="1" dirty="0" smtClean="0">
              <a:latin typeface="+mn-ea"/>
            </a:endParaRPr>
          </a:p>
          <a:p>
            <a:pPr latinLnBrk="0">
              <a:lnSpc>
                <a:spcPct val="120000"/>
              </a:lnSpc>
              <a:spcBef>
                <a:spcPts val="1800"/>
              </a:spcBef>
            </a:pPr>
            <a:r>
              <a:rPr lang="ko-KR" altLang="en-US" dirty="0" err="1" smtClean="0">
                <a:latin typeface="+mn-ea"/>
              </a:rPr>
              <a:t>빅데이터를</a:t>
            </a:r>
            <a:r>
              <a:rPr lang="ko-KR" altLang="en-US" dirty="0" smtClean="0">
                <a:latin typeface="+mn-ea"/>
              </a:rPr>
              <a:t> 통한 기술개발의 성공사례 개발을 위한 </a:t>
            </a:r>
            <a:r>
              <a:rPr lang="ko-KR" altLang="en-US" b="1" dirty="0" smtClean="0">
                <a:solidFill>
                  <a:srgbClr val="C00000"/>
                </a:solidFill>
                <a:latin typeface="+mn-ea"/>
              </a:rPr>
              <a:t>시범사업</a:t>
            </a:r>
            <a:r>
              <a:rPr lang="ko-KR" altLang="en-US" b="1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추진</a:t>
            </a:r>
            <a:endParaRPr lang="en-US" altLang="ko-KR" dirty="0" smtClean="0">
              <a:latin typeface="+mn-ea"/>
            </a:endParaRPr>
          </a:p>
          <a:p>
            <a:pPr latinLnBrk="0">
              <a:lnSpc>
                <a:spcPct val="120000"/>
              </a:lnSpc>
              <a:spcBef>
                <a:spcPts val="1800"/>
              </a:spcBef>
            </a:pPr>
            <a:r>
              <a:rPr lang="en-US" altLang="ko-KR" dirty="0" smtClean="0">
                <a:latin typeface="+mn-ea"/>
              </a:rPr>
              <a:t>Data-driven </a:t>
            </a:r>
            <a:r>
              <a:rPr lang="ko-KR" altLang="en-US" smtClean="0">
                <a:latin typeface="+mn-ea"/>
              </a:rPr>
              <a:t>연구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smtClean="0">
                <a:latin typeface="+mn-ea"/>
              </a:rPr>
              <a:t>능력 제고를 위한 </a:t>
            </a:r>
            <a:r>
              <a:rPr lang="en-US" altLang="ko-KR" b="1" dirty="0" smtClean="0">
                <a:solidFill>
                  <a:srgbClr val="C00000"/>
                </a:solidFill>
                <a:latin typeface="+mn-ea"/>
              </a:rPr>
              <a:t>data science </a:t>
            </a:r>
            <a:r>
              <a:rPr lang="ko-KR" altLang="en-US" b="1" smtClean="0">
                <a:solidFill>
                  <a:srgbClr val="C00000"/>
                </a:solidFill>
                <a:latin typeface="+mn-ea"/>
              </a:rPr>
              <a:t>육성</a:t>
            </a:r>
            <a:r>
              <a:rPr lang="ko-KR" altLang="en-US" smtClean="0">
                <a:latin typeface="+mn-ea"/>
              </a:rPr>
              <a:t> 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845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참여자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2"/>
            <a:ext cx="7772400" cy="269028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ko-KR" altLang="en-US" dirty="0" smtClean="0"/>
              <a:t>미래융합기술연구본부 </a:t>
            </a:r>
            <a:r>
              <a:rPr lang="en-US" altLang="ko-KR" dirty="0" smtClean="0"/>
              <a:t>: </a:t>
            </a:r>
            <a:r>
              <a:rPr lang="ko-KR" altLang="en-US" smtClean="0"/>
              <a:t>이광렬</a:t>
            </a:r>
            <a:r>
              <a:rPr lang="en-US" altLang="ko-KR" dirty="0" smtClean="0"/>
              <a:t>/</a:t>
            </a:r>
            <a:r>
              <a:rPr lang="ko-KR" altLang="en-US" smtClean="0"/>
              <a:t>김찬수</a:t>
            </a:r>
            <a:endParaRPr lang="en-US" altLang="ko-KR" dirty="0" smtClean="0"/>
          </a:p>
          <a:p>
            <a:pPr>
              <a:spcBef>
                <a:spcPts val="1200"/>
              </a:spcBef>
            </a:pPr>
            <a:r>
              <a:rPr lang="ko-KR" altLang="en-US" dirty="0" smtClean="0"/>
              <a:t>특성분석센터 </a:t>
            </a:r>
            <a:r>
              <a:rPr lang="en-US" altLang="ko-KR" dirty="0" smtClean="0"/>
              <a:t>: </a:t>
            </a:r>
            <a:r>
              <a:rPr lang="ko-KR" altLang="en-US" smtClean="0"/>
              <a:t>안재평</a:t>
            </a:r>
            <a:endParaRPr lang="en-US" altLang="ko-KR" dirty="0" smtClean="0"/>
          </a:p>
          <a:p>
            <a:pPr>
              <a:spcBef>
                <a:spcPts val="1200"/>
              </a:spcBef>
            </a:pPr>
            <a:r>
              <a:rPr lang="ko-KR" altLang="en-US" dirty="0" err="1" smtClean="0"/>
              <a:t>의과학연구소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smtClean="0"/>
              <a:t>김승종</a:t>
            </a:r>
            <a:r>
              <a:rPr lang="en-US" altLang="ko-KR" dirty="0" smtClean="0"/>
              <a:t>/</a:t>
            </a:r>
            <a:r>
              <a:rPr lang="ko-KR" altLang="en-US" smtClean="0"/>
              <a:t>이득희</a:t>
            </a:r>
            <a:endParaRPr lang="en-US" altLang="ko-KR" dirty="0" smtClean="0"/>
          </a:p>
          <a:p>
            <a:pPr>
              <a:spcBef>
                <a:spcPts val="1200"/>
              </a:spcBef>
            </a:pPr>
            <a:r>
              <a:rPr lang="ko-KR" altLang="en-US" dirty="0" smtClean="0"/>
              <a:t>강릉분원 천연물연구소 </a:t>
            </a:r>
            <a:r>
              <a:rPr lang="en-US" altLang="ko-KR" dirty="0" smtClean="0"/>
              <a:t>: </a:t>
            </a:r>
            <a:r>
              <a:rPr lang="ko-KR" altLang="en-US" smtClean="0"/>
              <a:t>최용수</a:t>
            </a:r>
            <a:endParaRPr lang="en-US" altLang="ko-KR" dirty="0" smtClean="0"/>
          </a:p>
          <a:p>
            <a:pPr>
              <a:spcBef>
                <a:spcPts val="1200"/>
              </a:spcBef>
            </a:pPr>
            <a:r>
              <a:rPr lang="ko-KR" altLang="en-US" dirty="0" err="1" smtClean="0"/>
              <a:t>연구기획분석팀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smtClean="0"/>
              <a:t>강대신</a:t>
            </a:r>
            <a:r>
              <a:rPr lang="en-US" altLang="ko-KR" dirty="0" smtClean="0"/>
              <a:t>/</a:t>
            </a:r>
            <a:r>
              <a:rPr lang="ko-KR" altLang="en-US" smtClean="0"/>
              <a:t>오정수</a:t>
            </a:r>
            <a:endParaRPr lang="en-US" altLang="ko-KR" dirty="0" smtClean="0"/>
          </a:p>
          <a:p>
            <a:pPr>
              <a:spcBef>
                <a:spcPts val="1200"/>
              </a:spcBef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04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976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급증하는 데이터</a:t>
            </a:r>
            <a:r>
              <a:rPr lang="en-US" altLang="ko-KR" dirty="0" smtClean="0"/>
              <a:t>, </a:t>
            </a:r>
            <a:r>
              <a:rPr lang="ko-KR" altLang="en-US" smtClean="0"/>
              <a:t>팽창하는 시장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72" y="893908"/>
            <a:ext cx="5042101" cy="5810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모서리가 둥근 직사각형 3"/>
          <p:cNvSpPr/>
          <p:nvPr/>
        </p:nvSpPr>
        <p:spPr bwMode="auto">
          <a:xfrm>
            <a:off x="2269671" y="3102429"/>
            <a:ext cx="1257300" cy="696906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 bwMode="auto">
          <a:xfrm>
            <a:off x="985156" y="1238250"/>
            <a:ext cx="1257300" cy="696906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r="69524"/>
          <a:stretch/>
        </p:blipFill>
        <p:spPr>
          <a:xfrm>
            <a:off x="6406017" y="4456862"/>
            <a:ext cx="2090057" cy="2247900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 bwMode="auto">
          <a:xfrm>
            <a:off x="6300105" y="5478237"/>
            <a:ext cx="2288723" cy="244928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908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데이터의 디지털화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357" y="916955"/>
            <a:ext cx="7328581" cy="54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사례 </a:t>
            </a:r>
            <a:r>
              <a:rPr lang="en-US" altLang="ko-KR" dirty="0" smtClean="0"/>
              <a:t>: Watson</a:t>
            </a:r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788988" y="959257"/>
            <a:ext cx="8023936" cy="5181506"/>
            <a:chOff x="788988" y="1188117"/>
            <a:chExt cx="7508564" cy="4787013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988" y="1188117"/>
              <a:ext cx="7508564" cy="47870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직사각형 4"/>
            <p:cNvSpPr/>
            <p:nvPr/>
          </p:nvSpPr>
          <p:spPr bwMode="auto">
            <a:xfrm>
              <a:off x="6597869" y="1188117"/>
              <a:ext cx="1671145" cy="2938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55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사례 </a:t>
            </a:r>
            <a:r>
              <a:rPr lang="en-US" altLang="ko-KR" dirty="0" smtClean="0"/>
              <a:t>: Deep Mind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77" y="1021913"/>
            <a:ext cx="8201446" cy="513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 bwMode="auto">
          <a:xfrm>
            <a:off x="3344333" y="6858000"/>
            <a:ext cx="50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62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과학기술 </a:t>
            </a:r>
            <a:r>
              <a:rPr lang="ko-KR" altLang="en-US" dirty="0" err="1" smtClean="0"/>
              <a:t>빅데이터</a:t>
            </a:r>
            <a:endParaRPr lang="ko-KR" altLang="en-US" dirty="0"/>
          </a:p>
        </p:txBody>
      </p:sp>
      <p:grpSp>
        <p:nvGrpSpPr>
          <p:cNvPr id="11" name="그룹 10"/>
          <p:cNvGrpSpPr/>
          <p:nvPr/>
        </p:nvGrpSpPr>
        <p:grpSpPr>
          <a:xfrm>
            <a:off x="356431" y="1101506"/>
            <a:ext cx="2873880" cy="2239899"/>
            <a:chOff x="731478" y="1104181"/>
            <a:chExt cx="4274550" cy="331622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478" y="1104181"/>
              <a:ext cx="4274550" cy="3316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70727" y="3893770"/>
              <a:ext cx="1201944" cy="451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1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Biology</a:t>
              </a:r>
              <a:endParaRPr lang="ko-KR" altLang="en-US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5832997" y="1098569"/>
            <a:ext cx="3063560" cy="2251931"/>
            <a:chOff x="1411977" y="3606086"/>
            <a:chExt cx="4039311" cy="2493943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/>
            <a:srcRect r="8895"/>
            <a:stretch/>
          </p:blipFill>
          <p:spPr>
            <a:xfrm>
              <a:off x="1411977" y="3606086"/>
              <a:ext cx="4039311" cy="249394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482155" y="5662822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1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Particle Physics</a:t>
              </a:r>
              <a:endParaRPr lang="ko-KR" altLang="en-US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3230311" y="1101506"/>
            <a:ext cx="2561920" cy="2248994"/>
            <a:chOff x="3735860" y="998957"/>
            <a:chExt cx="2561920" cy="2248994"/>
          </a:xfrm>
        </p:grpSpPr>
        <p:grpSp>
          <p:nvGrpSpPr>
            <p:cNvPr id="12" name="그룹 11"/>
            <p:cNvGrpSpPr/>
            <p:nvPr/>
          </p:nvGrpSpPr>
          <p:grpSpPr>
            <a:xfrm>
              <a:off x="3735860" y="998957"/>
              <a:ext cx="2486825" cy="2248994"/>
              <a:chOff x="5136144" y="1104181"/>
              <a:chExt cx="3610864" cy="3329693"/>
            </a:xfrm>
          </p:grpSpPr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5336" y="1104181"/>
                <a:ext cx="3551672" cy="3329693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136144" y="3914383"/>
                <a:ext cx="1736126" cy="451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>
                    <a:solidFill>
                      <a:schemeClr val="bg1"/>
                    </a:solidFill>
                    <a:effectLst>
                      <a:glow rad="139700">
                        <a:schemeClr val="accent3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dobe 고딕 Std B" panose="020B0800000000000000" pitchFamily="34" charset="-127"/>
                    <a:ea typeface="Adobe 고딕 Std B" panose="020B0800000000000000" pitchFamily="34" charset="-127"/>
                  </a:rPr>
                  <a:t>Astronomy</a:t>
                </a:r>
                <a:endParaRPr lang="ko-KR" altLang="en-US">
                  <a:solidFill>
                    <a:schemeClr val="bg1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고딕 Std B" panose="020B0800000000000000" pitchFamily="34" charset="-127"/>
                  <a:ea typeface="Adobe 고딕 Std B" panose="020B0800000000000000" pitchFamily="34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3735860" y="1015905"/>
              <a:ext cx="256192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http://www.virtualobservatory.org/</a:t>
              </a:r>
            </a:p>
          </p:txBody>
        </p:sp>
      </p:grp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245838"/>
              </p:ext>
            </p:extLst>
          </p:nvPr>
        </p:nvGraphicFramePr>
        <p:xfrm>
          <a:off x="1557453" y="4121499"/>
          <a:ext cx="6096000" cy="167891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3048000"/>
                <a:gridCol w="3048000"/>
              </a:tblGrid>
              <a:tr h="5596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기존의 </a:t>
                      </a:r>
                      <a:r>
                        <a:rPr lang="en-US" altLang="ko-KR" dirty="0" smtClean="0"/>
                        <a:t>R&amp;D Paradigm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New R&amp;D Paradigm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55963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Causality</a:t>
                      </a:r>
                      <a:r>
                        <a:rPr lang="en-US" altLang="ko-KR" baseline="0" dirty="0" smtClean="0"/>
                        <a:t> (</a:t>
                      </a:r>
                      <a:r>
                        <a:rPr lang="ko-KR" altLang="en-US" baseline="0" smtClean="0"/>
                        <a:t>因果</a:t>
                      </a:r>
                      <a:r>
                        <a:rPr lang="en-US" altLang="ko-KR" baseline="0" dirty="0" smtClean="0"/>
                        <a:t>)</a:t>
                      </a:r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Correlation (</a:t>
                      </a:r>
                      <a:r>
                        <a:rPr lang="ko-KR" altLang="en-US" smtClean="0"/>
                        <a:t>相關</a:t>
                      </a:r>
                      <a:r>
                        <a:rPr lang="en-US" altLang="ko-KR" dirty="0" smtClean="0"/>
                        <a:t>)</a:t>
                      </a:r>
                      <a:endParaRPr lang="ko-KR" altLang="en-US"/>
                    </a:p>
                  </a:txBody>
                  <a:tcPr anchor="ctr"/>
                </a:tc>
              </a:tr>
              <a:tr h="55963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Principle-driven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Data-driven</a:t>
                      </a:r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08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8988" y="152400"/>
            <a:ext cx="8031484" cy="590550"/>
          </a:xfrm>
        </p:spPr>
        <p:txBody>
          <a:bodyPr/>
          <a:lstStyle/>
          <a:p>
            <a:r>
              <a:rPr lang="ko-KR" altLang="en-US" dirty="0" smtClean="0"/>
              <a:t>데이터 기반의 소재개발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949501" y="5767657"/>
            <a:ext cx="7489329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headEnd type="triangle" w="sm" len="sm"/>
            <a:tailEnd type="triangle" w="sm" len="sm"/>
          </a:ln>
          <a:effectLst/>
        </p:spPr>
      </p:cxnSp>
      <p:cxnSp>
        <p:nvCxnSpPr>
          <p:cNvPr id="6" name="직선 연결선 5"/>
          <p:cNvCxnSpPr/>
          <p:nvPr/>
        </p:nvCxnSpPr>
        <p:spPr>
          <a:xfrm>
            <a:off x="2893717" y="5623641"/>
            <a:ext cx="0" cy="28803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" name="직선 연결선 6"/>
          <p:cNvCxnSpPr/>
          <p:nvPr/>
        </p:nvCxnSpPr>
        <p:spPr>
          <a:xfrm flipH="1">
            <a:off x="2879831" y="1149241"/>
            <a:ext cx="6131" cy="396645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8" name="직선 연결선 7"/>
          <p:cNvCxnSpPr/>
          <p:nvPr/>
        </p:nvCxnSpPr>
        <p:spPr>
          <a:xfrm>
            <a:off x="4693917" y="5623641"/>
            <a:ext cx="0" cy="28803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" name="직선 연결선 8"/>
          <p:cNvCxnSpPr/>
          <p:nvPr/>
        </p:nvCxnSpPr>
        <p:spPr>
          <a:xfrm>
            <a:off x="4686162" y="1149241"/>
            <a:ext cx="0" cy="360314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11" name="직선 연결선 10"/>
          <p:cNvCxnSpPr/>
          <p:nvPr/>
        </p:nvCxnSpPr>
        <p:spPr>
          <a:xfrm>
            <a:off x="6494117" y="5623641"/>
            <a:ext cx="0" cy="28803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" name="직선 연결선 11"/>
          <p:cNvCxnSpPr/>
          <p:nvPr/>
        </p:nvCxnSpPr>
        <p:spPr>
          <a:xfrm>
            <a:off x="6503160" y="1149241"/>
            <a:ext cx="7755" cy="316835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</a:ln>
          <a:effectLst/>
        </p:spPr>
      </p:cxnSp>
      <p:sp>
        <p:nvSpPr>
          <p:cNvPr id="13" name="직사각형 12"/>
          <p:cNvSpPr/>
          <p:nvPr/>
        </p:nvSpPr>
        <p:spPr>
          <a:xfrm>
            <a:off x="1054586" y="5181896"/>
            <a:ext cx="7199255" cy="27640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928486" y="4817613"/>
            <a:ext cx="5325355" cy="263156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Laws of Thermodynamics, </a:t>
            </a:r>
            <a:r>
              <a:rPr lang="en-US" altLang="ko-KR" sz="1200" kern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Kinetics, Quantum Mechanics, </a:t>
            </a:r>
            <a:r>
              <a:rPr lang="en-US" altLang="ko-KR" sz="1200" kern="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746762" y="4365600"/>
            <a:ext cx="3504636" cy="37742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 Functional Theory, Molecular</a:t>
            </a:r>
            <a:r>
              <a:rPr kumimoji="0" lang="en-US" altLang="ko-KR" sz="1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Performance Computing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558370" y="3649603"/>
            <a:ext cx="1693028" cy="65421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Predictive analytics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Machine learning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Anomaly detection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7" name="L 도형 16"/>
          <p:cNvSpPr/>
          <p:nvPr/>
        </p:nvSpPr>
        <p:spPr>
          <a:xfrm flipV="1">
            <a:off x="857355" y="2913784"/>
            <a:ext cx="1944024" cy="1080124"/>
          </a:xfrm>
          <a:prstGeom prst="corner">
            <a:avLst>
              <a:gd name="adj1" fmla="val 13903"/>
              <a:gd name="adj2" fmla="val 13771"/>
            </a:avLst>
          </a:prstGeom>
          <a:solidFill>
            <a:srgbClr val="8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5811" y="3085829"/>
            <a:ext cx="13837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altLang="ko-KR" sz="1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paradigm: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Empirical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endParaRPr kumimoji="0" lang="ko-KR" altLang="en-US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pic>
        <p:nvPicPr>
          <p:cNvPr id="19" name="Picture 2" descr="crystal structure에 대한 이미지 검색결과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7" b="7857"/>
          <a:stretch/>
        </p:blipFill>
        <p:spPr bwMode="auto">
          <a:xfrm>
            <a:off x="4753613" y="2865432"/>
            <a:ext cx="1658298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6022250" y="1908284"/>
            <a:ext cx="332542" cy="72008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5481" y="2675035"/>
            <a:ext cx="14253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ko-KR" sz="1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paradigm: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Model-based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endParaRPr kumimoji="0" lang="ko-KR" altLang="en-US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0067" y="1809792"/>
            <a:ext cx="15151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altLang="ko-KR" sz="1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paradigm: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Computational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(simulations)</a:t>
            </a:r>
            <a:endParaRPr kumimoji="0" lang="ko-KR" altLang="en-US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82426" y="1377549"/>
            <a:ext cx="14766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ko-KR" sz="1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paradigm: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(Big)data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driven science</a:t>
            </a:r>
            <a:endParaRPr kumimoji="0" lang="ko-KR" altLang="en-US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24" name="L 도형 23"/>
          <p:cNvSpPr/>
          <p:nvPr/>
        </p:nvSpPr>
        <p:spPr>
          <a:xfrm flipV="1">
            <a:off x="2929163" y="2530174"/>
            <a:ext cx="1706876" cy="1080124"/>
          </a:xfrm>
          <a:prstGeom prst="corner">
            <a:avLst>
              <a:gd name="adj1" fmla="val 13903"/>
              <a:gd name="adj2" fmla="val 13771"/>
            </a:avLst>
          </a:prstGeom>
          <a:solidFill>
            <a:srgbClr val="4F81B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L 도형 24"/>
          <p:cNvSpPr/>
          <p:nvPr/>
        </p:nvSpPr>
        <p:spPr>
          <a:xfrm flipV="1">
            <a:off x="4738323" y="1652305"/>
            <a:ext cx="1706876" cy="1080124"/>
          </a:xfrm>
          <a:prstGeom prst="corner">
            <a:avLst>
              <a:gd name="adj1" fmla="val 13903"/>
              <a:gd name="adj2" fmla="val 13771"/>
            </a:avLst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L 도형 25"/>
          <p:cNvSpPr/>
          <p:nvPr/>
        </p:nvSpPr>
        <p:spPr>
          <a:xfrm flipV="1">
            <a:off x="6567331" y="1219519"/>
            <a:ext cx="1706876" cy="901312"/>
          </a:xfrm>
          <a:prstGeom prst="corner">
            <a:avLst>
              <a:gd name="adj1" fmla="val 13903"/>
              <a:gd name="adj2" fmla="val 13771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2867347" y="3689909"/>
            <a:ext cx="1826819" cy="1067420"/>
            <a:chOff x="2753185" y="3176770"/>
            <a:chExt cx="1826819" cy="1067420"/>
          </a:xfrm>
        </p:grpSpPr>
        <p:sp>
          <p:nvSpPr>
            <p:cNvPr id="110" name="직사각형 109"/>
            <p:cNvSpPr/>
            <p:nvPr/>
          </p:nvSpPr>
          <p:spPr>
            <a:xfrm>
              <a:off x="2819400" y="3176770"/>
              <a:ext cx="1701800" cy="1048093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ko-K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kumimoji="0" lang="en-US" altLang="ko-K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 = Q – W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53185" y="3717032"/>
              <a:ext cx="73129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Change in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internal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</a:t>
              </a:r>
              <a:endParaRPr kumimoji="0" lang="ko-KR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303908" y="3717032"/>
              <a:ext cx="67839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Heat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added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system</a:t>
              </a:r>
              <a:endParaRPr kumimoji="0" lang="ko-KR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880774" y="3736359"/>
              <a:ext cx="69923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Work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done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by system</a:t>
              </a:r>
              <a:endParaRPr kumimoji="0" lang="ko-KR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6575348" y="2274243"/>
            <a:ext cx="1626874" cy="1207526"/>
            <a:chOff x="1187450" y="1268760"/>
            <a:chExt cx="4680868" cy="3474314"/>
          </a:xfrm>
        </p:grpSpPr>
        <p:sp>
          <p:nvSpPr>
            <p:cNvPr id="36" name="타원 35"/>
            <p:cNvSpPr/>
            <p:nvPr/>
          </p:nvSpPr>
          <p:spPr>
            <a:xfrm>
              <a:off x="1187624" y="126876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7" name="타원 36"/>
            <p:cNvSpPr/>
            <p:nvPr/>
          </p:nvSpPr>
          <p:spPr>
            <a:xfrm>
              <a:off x="1187624" y="198884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8" name="타원 37"/>
            <p:cNvSpPr/>
            <p:nvPr/>
          </p:nvSpPr>
          <p:spPr>
            <a:xfrm>
              <a:off x="1187450" y="270892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9" name="타원 38"/>
            <p:cNvSpPr/>
            <p:nvPr/>
          </p:nvSpPr>
          <p:spPr>
            <a:xfrm>
              <a:off x="1187450" y="342900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187624" y="414908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1" name="타원 40"/>
            <p:cNvSpPr/>
            <p:nvPr/>
          </p:nvSpPr>
          <p:spPr>
            <a:xfrm>
              <a:off x="2555875" y="3861048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타원 41"/>
            <p:cNvSpPr/>
            <p:nvPr/>
          </p:nvSpPr>
          <p:spPr>
            <a:xfrm>
              <a:off x="2555875" y="3140968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3" name="타원 42"/>
            <p:cNvSpPr/>
            <p:nvPr/>
          </p:nvSpPr>
          <p:spPr>
            <a:xfrm>
              <a:off x="2554795" y="1628800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2555875" y="2361746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5" name="타원 44"/>
            <p:cNvSpPr/>
            <p:nvPr/>
          </p:nvSpPr>
          <p:spPr>
            <a:xfrm>
              <a:off x="3925008" y="3861048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6" name="타원 45"/>
            <p:cNvSpPr/>
            <p:nvPr/>
          </p:nvSpPr>
          <p:spPr>
            <a:xfrm>
              <a:off x="3925008" y="3140968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7" name="타원 46"/>
            <p:cNvSpPr/>
            <p:nvPr/>
          </p:nvSpPr>
          <p:spPr>
            <a:xfrm>
              <a:off x="3923928" y="1628800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타원 47"/>
            <p:cNvSpPr/>
            <p:nvPr/>
          </p:nvSpPr>
          <p:spPr>
            <a:xfrm>
              <a:off x="3925008" y="2361746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타원 48"/>
            <p:cNvSpPr/>
            <p:nvPr/>
          </p:nvSpPr>
          <p:spPr>
            <a:xfrm>
              <a:off x="5292254" y="128669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타원 49"/>
            <p:cNvSpPr/>
            <p:nvPr/>
          </p:nvSpPr>
          <p:spPr>
            <a:xfrm>
              <a:off x="5292254" y="200677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타원 50"/>
            <p:cNvSpPr/>
            <p:nvPr/>
          </p:nvSpPr>
          <p:spPr>
            <a:xfrm>
              <a:off x="5292080" y="272685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타원 51"/>
            <p:cNvSpPr/>
            <p:nvPr/>
          </p:nvSpPr>
          <p:spPr>
            <a:xfrm>
              <a:off x="5292080" y="344693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타원 52"/>
            <p:cNvSpPr/>
            <p:nvPr/>
          </p:nvSpPr>
          <p:spPr>
            <a:xfrm>
              <a:off x="5292254" y="416701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54" name="직선 화살표 연결선 53"/>
            <p:cNvCxnSpPr>
              <a:stCxn id="36" idx="6"/>
              <a:endCxn id="43" idx="2"/>
            </p:cNvCxnSpPr>
            <p:nvPr/>
          </p:nvCxnSpPr>
          <p:spPr>
            <a:xfrm>
              <a:off x="1763688" y="1556792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5" name="직선 화살표 연결선 54"/>
            <p:cNvCxnSpPr>
              <a:endCxn id="44" idx="2"/>
            </p:cNvCxnSpPr>
            <p:nvPr/>
          </p:nvCxnSpPr>
          <p:spPr>
            <a:xfrm>
              <a:off x="1769187" y="1556792"/>
              <a:ext cx="786688" cy="109298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6" name="직선 화살표 연결선 55"/>
            <p:cNvCxnSpPr>
              <a:endCxn id="41" idx="2"/>
            </p:cNvCxnSpPr>
            <p:nvPr/>
          </p:nvCxnSpPr>
          <p:spPr>
            <a:xfrm>
              <a:off x="1763688" y="1580265"/>
              <a:ext cx="792187" cy="256881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7" name="직선 화살표 연결선 56"/>
            <p:cNvCxnSpPr>
              <a:endCxn id="42" idx="2"/>
            </p:cNvCxnSpPr>
            <p:nvPr/>
          </p:nvCxnSpPr>
          <p:spPr>
            <a:xfrm>
              <a:off x="1763688" y="1556792"/>
              <a:ext cx="792187" cy="18722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8" name="직선 화살표 연결선 57"/>
            <p:cNvCxnSpPr/>
            <p:nvPr/>
          </p:nvCxnSpPr>
          <p:spPr>
            <a:xfrm>
              <a:off x="1769187" y="2276872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9" name="직선 화살표 연결선 58"/>
            <p:cNvCxnSpPr/>
            <p:nvPr/>
          </p:nvCxnSpPr>
          <p:spPr>
            <a:xfrm>
              <a:off x="1769187" y="3025552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0" name="직선 화살표 연결선 59"/>
            <p:cNvCxnSpPr/>
            <p:nvPr/>
          </p:nvCxnSpPr>
          <p:spPr>
            <a:xfrm>
              <a:off x="1753144" y="3776119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1" name="직선 화살표 연결선 60"/>
            <p:cNvCxnSpPr>
              <a:endCxn id="41" idx="2"/>
            </p:cNvCxnSpPr>
            <p:nvPr/>
          </p:nvCxnSpPr>
          <p:spPr>
            <a:xfrm flipV="1">
              <a:off x="1769187" y="4149080"/>
              <a:ext cx="786688" cy="31185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2" name="직선 화살표 연결선 61"/>
            <p:cNvCxnSpPr>
              <a:endCxn id="42" idx="2"/>
            </p:cNvCxnSpPr>
            <p:nvPr/>
          </p:nvCxnSpPr>
          <p:spPr>
            <a:xfrm flipV="1">
              <a:off x="1769187" y="3429000"/>
              <a:ext cx="786688" cy="105101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3" name="직선 화살표 연결선 62"/>
            <p:cNvCxnSpPr>
              <a:endCxn id="42" idx="2"/>
            </p:cNvCxnSpPr>
            <p:nvPr/>
          </p:nvCxnSpPr>
          <p:spPr>
            <a:xfrm>
              <a:off x="1769187" y="2276872"/>
              <a:ext cx="786688" cy="115212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4" name="직선 화살표 연결선 63"/>
            <p:cNvCxnSpPr>
              <a:endCxn id="43" idx="2"/>
            </p:cNvCxnSpPr>
            <p:nvPr/>
          </p:nvCxnSpPr>
          <p:spPr>
            <a:xfrm flipV="1">
              <a:off x="1763688" y="1916832"/>
              <a:ext cx="791107" cy="37290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5" name="직선 화살표 연결선 64"/>
            <p:cNvCxnSpPr>
              <a:endCxn id="41" idx="2"/>
            </p:cNvCxnSpPr>
            <p:nvPr/>
          </p:nvCxnSpPr>
          <p:spPr>
            <a:xfrm>
              <a:off x="1763688" y="2276872"/>
              <a:ext cx="792187" cy="18722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6" name="직선 화살표 연결선 65"/>
            <p:cNvCxnSpPr>
              <a:endCxn id="43" idx="2"/>
            </p:cNvCxnSpPr>
            <p:nvPr/>
          </p:nvCxnSpPr>
          <p:spPr>
            <a:xfrm flipV="1">
              <a:off x="1769187" y="1916832"/>
              <a:ext cx="785608" cy="11161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7" name="직선 화살표 연결선 66"/>
            <p:cNvCxnSpPr>
              <a:endCxn id="44" idx="2"/>
            </p:cNvCxnSpPr>
            <p:nvPr/>
          </p:nvCxnSpPr>
          <p:spPr>
            <a:xfrm flipV="1">
              <a:off x="1769187" y="2649778"/>
              <a:ext cx="786688" cy="37577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8" name="직선 화살표 연결선 67"/>
            <p:cNvCxnSpPr>
              <a:endCxn id="41" idx="2"/>
            </p:cNvCxnSpPr>
            <p:nvPr/>
          </p:nvCxnSpPr>
          <p:spPr>
            <a:xfrm>
              <a:off x="1775793" y="3032956"/>
              <a:ext cx="780082" cy="11161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9" name="직선 화살표 연결선 68"/>
            <p:cNvCxnSpPr>
              <a:endCxn id="43" idx="2"/>
            </p:cNvCxnSpPr>
            <p:nvPr/>
          </p:nvCxnSpPr>
          <p:spPr>
            <a:xfrm flipV="1">
              <a:off x="1775793" y="1916832"/>
              <a:ext cx="779002" cy="184845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0" name="직선 화살표 연결선 69"/>
            <p:cNvCxnSpPr>
              <a:endCxn id="44" idx="2"/>
            </p:cNvCxnSpPr>
            <p:nvPr/>
          </p:nvCxnSpPr>
          <p:spPr>
            <a:xfrm flipV="1">
              <a:off x="1770280" y="2649778"/>
              <a:ext cx="785595" cy="11247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1" name="직선 화살표 연결선 70"/>
            <p:cNvCxnSpPr>
              <a:endCxn id="42" idx="2"/>
            </p:cNvCxnSpPr>
            <p:nvPr/>
          </p:nvCxnSpPr>
          <p:spPr>
            <a:xfrm flipV="1">
              <a:off x="1753144" y="3429000"/>
              <a:ext cx="802731" cy="3341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2" name="직선 화살표 연결선 71"/>
            <p:cNvCxnSpPr>
              <a:endCxn id="44" idx="2"/>
            </p:cNvCxnSpPr>
            <p:nvPr/>
          </p:nvCxnSpPr>
          <p:spPr>
            <a:xfrm flipV="1">
              <a:off x="1783505" y="2649778"/>
              <a:ext cx="772370" cy="182571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3" name="직선 화살표 연결선 72"/>
            <p:cNvCxnSpPr>
              <a:endCxn id="43" idx="2"/>
            </p:cNvCxnSpPr>
            <p:nvPr/>
          </p:nvCxnSpPr>
          <p:spPr>
            <a:xfrm flipV="1">
              <a:off x="1782399" y="1916832"/>
              <a:ext cx="772396" cy="25631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4" name="직선 화살표 연결선 73"/>
            <p:cNvCxnSpPr>
              <a:endCxn id="47" idx="2"/>
            </p:cNvCxnSpPr>
            <p:nvPr/>
          </p:nvCxnSpPr>
          <p:spPr>
            <a:xfrm>
              <a:off x="3130859" y="1912231"/>
              <a:ext cx="793069" cy="460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5" name="직선 화살표 연결선 74"/>
            <p:cNvCxnSpPr>
              <a:endCxn id="47" idx="2"/>
            </p:cNvCxnSpPr>
            <p:nvPr/>
          </p:nvCxnSpPr>
          <p:spPr>
            <a:xfrm flipV="1">
              <a:off x="3126431" y="1916832"/>
              <a:ext cx="797497" cy="225798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6" name="직선 화살표 연결선 75"/>
            <p:cNvCxnSpPr>
              <a:endCxn id="48" idx="2"/>
            </p:cNvCxnSpPr>
            <p:nvPr/>
          </p:nvCxnSpPr>
          <p:spPr>
            <a:xfrm flipV="1">
              <a:off x="3130859" y="2649778"/>
              <a:ext cx="794149" cy="151387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7" name="직선 화살표 연결선 76"/>
            <p:cNvCxnSpPr>
              <a:endCxn id="46" idx="2"/>
            </p:cNvCxnSpPr>
            <p:nvPr/>
          </p:nvCxnSpPr>
          <p:spPr>
            <a:xfrm flipV="1">
              <a:off x="3130859" y="3429000"/>
              <a:ext cx="794149" cy="74582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8" name="직선 화살표 연결선 77"/>
            <p:cNvCxnSpPr/>
            <p:nvPr/>
          </p:nvCxnSpPr>
          <p:spPr>
            <a:xfrm flipH="1">
              <a:off x="4501825" y="1595454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79" name="직선 화살표 연결선 78"/>
            <p:cNvCxnSpPr/>
            <p:nvPr/>
          </p:nvCxnSpPr>
          <p:spPr>
            <a:xfrm flipH="1">
              <a:off x="4507324" y="1595454"/>
              <a:ext cx="786688" cy="109298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0" name="직선 화살표 연결선 79"/>
            <p:cNvCxnSpPr/>
            <p:nvPr/>
          </p:nvCxnSpPr>
          <p:spPr>
            <a:xfrm flipH="1">
              <a:off x="4501825" y="1618927"/>
              <a:ext cx="792187" cy="256881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1" name="직선 화살표 연결선 80"/>
            <p:cNvCxnSpPr/>
            <p:nvPr/>
          </p:nvCxnSpPr>
          <p:spPr>
            <a:xfrm flipH="1">
              <a:off x="4501825" y="1595454"/>
              <a:ext cx="792187" cy="18722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2" name="직선 화살표 연결선 81"/>
            <p:cNvCxnSpPr/>
            <p:nvPr/>
          </p:nvCxnSpPr>
          <p:spPr>
            <a:xfrm flipH="1">
              <a:off x="4507324" y="2315534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3" name="직선 화살표 연결선 82"/>
            <p:cNvCxnSpPr/>
            <p:nvPr/>
          </p:nvCxnSpPr>
          <p:spPr>
            <a:xfrm flipH="1">
              <a:off x="4507324" y="3064214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4" name="직선 화살표 연결선 83"/>
            <p:cNvCxnSpPr/>
            <p:nvPr/>
          </p:nvCxnSpPr>
          <p:spPr>
            <a:xfrm flipH="1">
              <a:off x="4491281" y="3814781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5" name="직선 화살표 연결선 84"/>
            <p:cNvCxnSpPr/>
            <p:nvPr/>
          </p:nvCxnSpPr>
          <p:spPr>
            <a:xfrm flipH="1" flipV="1">
              <a:off x="4507324" y="4187742"/>
              <a:ext cx="786688" cy="31185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6" name="직선 화살표 연결선 85"/>
            <p:cNvCxnSpPr/>
            <p:nvPr/>
          </p:nvCxnSpPr>
          <p:spPr>
            <a:xfrm flipH="1" flipV="1">
              <a:off x="4507324" y="3467662"/>
              <a:ext cx="786688" cy="105101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7" name="직선 화살표 연결선 86"/>
            <p:cNvCxnSpPr/>
            <p:nvPr/>
          </p:nvCxnSpPr>
          <p:spPr>
            <a:xfrm flipH="1">
              <a:off x="4507324" y="2315534"/>
              <a:ext cx="786688" cy="115212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8" name="직선 화살표 연결선 87"/>
            <p:cNvCxnSpPr/>
            <p:nvPr/>
          </p:nvCxnSpPr>
          <p:spPr>
            <a:xfrm flipH="1" flipV="1">
              <a:off x="4501825" y="1955494"/>
              <a:ext cx="791107" cy="37290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9" name="직선 화살표 연결선 88"/>
            <p:cNvCxnSpPr/>
            <p:nvPr/>
          </p:nvCxnSpPr>
          <p:spPr>
            <a:xfrm flipH="1">
              <a:off x="4501825" y="2315534"/>
              <a:ext cx="792187" cy="18722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0" name="직선 화살표 연결선 89"/>
            <p:cNvCxnSpPr/>
            <p:nvPr/>
          </p:nvCxnSpPr>
          <p:spPr>
            <a:xfrm flipH="1" flipV="1">
              <a:off x="4507324" y="1955494"/>
              <a:ext cx="785608" cy="11161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1" name="직선 화살표 연결선 90"/>
            <p:cNvCxnSpPr/>
            <p:nvPr/>
          </p:nvCxnSpPr>
          <p:spPr>
            <a:xfrm flipH="1" flipV="1">
              <a:off x="4507324" y="2688440"/>
              <a:ext cx="786688" cy="37577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2" name="직선 화살표 연결선 91"/>
            <p:cNvCxnSpPr/>
            <p:nvPr/>
          </p:nvCxnSpPr>
          <p:spPr>
            <a:xfrm flipH="1">
              <a:off x="4513930" y="3071618"/>
              <a:ext cx="780082" cy="11161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3" name="직선 화살표 연결선 92"/>
            <p:cNvCxnSpPr/>
            <p:nvPr/>
          </p:nvCxnSpPr>
          <p:spPr>
            <a:xfrm flipH="1" flipV="1">
              <a:off x="4513930" y="1955494"/>
              <a:ext cx="779002" cy="184845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4" name="직선 화살표 연결선 93"/>
            <p:cNvCxnSpPr/>
            <p:nvPr/>
          </p:nvCxnSpPr>
          <p:spPr>
            <a:xfrm flipH="1" flipV="1">
              <a:off x="4508417" y="2688440"/>
              <a:ext cx="785595" cy="11247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5" name="직선 화살표 연결선 94"/>
            <p:cNvCxnSpPr/>
            <p:nvPr/>
          </p:nvCxnSpPr>
          <p:spPr>
            <a:xfrm flipH="1" flipV="1">
              <a:off x="4491281" y="3467662"/>
              <a:ext cx="802731" cy="3341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6" name="직선 화살표 연결선 95"/>
            <p:cNvCxnSpPr/>
            <p:nvPr/>
          </p:nvCxnSpPr>
          <p:spPr>
            <a:xfrm flipH="1" flipV="1">
              <a:off x="4521642" y="2688440"/>
              <a:ext cx="772370" cy="182571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7" name="직선 화살표 연결선 96"/>
            <p:cNvCxnSpPr/>
            <p:nvPr/>
          </p:nvCxnSpPr>
          <p:spPr>
            <a:xfrm flipH="1" flipV="1">
              <a:off x="4520536" y="1955494"/>
              <a:ext cx="772396" cy="25631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8" name="직선 화살표 연결선 97"/>
            <p:cNvCxnSpPr>
              <a:endCxn id="45" idx="2"/>
            </p:cNvCxnSpPr>
            <p:nvPr/>
          </p:nvCxnSpPr>
          <p:spPr>
            <a:xfrm flipV="1">
              <a:off x="3133901" y="4149080"/>
              <a:ext cx="791107" cy="2574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99" name="직선 화살표 연결선 98"/>
            <p:cNvCxnSpPr>
              <a:endCxn id="45" idx="2"/>
            </p:cNvCxnSpPr>
            <p:nvPr/>
          </p:nvCxnSpPr>
          <p:spPr>
            <a:xfrm>
              <a:off x="3133901" y="3465004"/>
              <a:ext cx="791107" cy="68407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0" name="직선 화살표 연결선 99"/>
            <p:cNvCxnSpPr>
              <a:endCxn id="48" idx="2"/>
            </p:cNvCxnSpPr>
            <p:nvPr/>
          </p:nvCxnSpPr>
          <p:spPr>
            <a:xfrm flipV="1">
              <a:off x="3133901" y="2649778"/>
              <a:ext cx="791107" cy="79706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1" name="직선 화살표 연결선 100"/>
            <p:cNvCxnSpPr>
              <a:endCxn id="47" idx="2"/>
            </p:cNvCxnSpPr>
            <p:nvPr/>
          </p:nvCxnSpPr>
          <p:spPr>
            <a:xfrm flipV="1">
              <a:off x="3133901" y="1916832"/>
              <a:ext cx="790027" cy="153000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2" name="직선 화살표 연결선 101"/>
            <p:cNvCxnSpPr>
              <a:endCxn id="46" idx="2"/>
            </p:cNvCxnSpPr>
            <p:nvPr/>
          </p:nvCxnSpPr>
          <p:spPr>
            <a:xfrm>
              <a:off x="3132379" y="2694174"/>
              <a:ext cx="792629" cy="73482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3" name="직선 화살표 연결선 102"/>
            <p:cNvCxnSpPr>
              <a:endCxn id="45" idx="2"/>
            </p:cNvCxnSpPr>
            <p:nvPr/>
          </p:nvCxnSpPr>
          <p:spPr>
            <a:xfrm>
              <a:off x="3133901" y="2684652"/>
              <a:ext cx="791107" cy="146442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4" name="직선 화살표 연결선 103"/>
            <p:cNvCxnSpPr>
              <a:endCxn id="46" idx="2"/>
            </p:cNvCxnSpPr>
            <p:nvPr/>
          </p:nvCxnSpPr>
          <p:spPr>
            <a:xfrm flipV="1">
              <a:off x="3133901" y="3429000"/>
              <a:ext cx="791107" cy="1783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5" name="직선 화살표 연결선 104"/>
            <p:cNvCxnSpPr>
              <a:endCxn id="48" idx="2"/>
            </p:cNvCxnSpPr>
            <p:nvPr/>
          </p:nvCxnSpPr>
          <p:spPr>
            <a:xfrm flipV="1">
              <a:off x="3130859" y="2649778"/>
              <a:ext cx="794149" cy="2579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6" name="직선 화살표 연결선 105"/>
            <p:cNvCxnSpPr>
              <a:endCxn id="47" idx="2"/>
            </p:cNvCxnSpPr>
            <p:nvPr/>
          </p:nvCxnSpPr>
          <p:spPr>
            <a:xfrm flipV="1">
              <a:off x="3132379" y="1916832"/>
              <a:ext cx="791549" cy="75874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7" name="직선 화살표 연결선 106"/>
            <p:cNvCxnSpPr>
              <a:endCxn id="45" idx="2"/>
            </p:cNvCxnSpPr>
            <p:nvPr/>
          </p:nvCxnSpPr>
          <p:spPr>
            <a:xfrm>
              <a:off x="3133901" y="1929698"/>
              <a:ext cx="791107" cy="221938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8" name="직선 화살표 연결선 107"/>
            <p:cNvCxnSpPr>
              <a:endCxn id="46" idx="2"/>
            </p:cNvCxnSpPr>
            <p:nvPr/>
          </p:nvCxnSpPr>
          <p:spPr>
            <a:xfrm>
              <a:off x="3130859" y="1914531"/>
              <a:ext cx="794149" cy="151446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9" name="직선 화살표 연결선 108"/>
            <p:cNvCxnSpPr>
              <a:endCxn id="48" idx="2"/>
            </p:cNvCxnSpPr>
            <p:nvPr/>
          </p:nvCxnSpPr>
          <p:spPr>
            <a:xfrm>
              <a:off x="3131939" y="1914531"/>
              <a:ext cx="793069" cy="73524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</p:grpSp>
      <p:sp>
        <p:nvSpPr>
          <p:cNvPr id="29" name="직각 삼각형 28"/>
          <p:cNvSpPr/>
          <p:nvPr/>
        </p:nvSpPr>
        <p:spPr>
          <a:xfrm rot="16200000">
            <a:off x="6033658" y="1180806"/>
            <a:ext cx="401193" cy="428897"/>
          </a:xfrm>
          <a:prstGeom prst="rtTriangle">
            <a:avLst/>
          </a:prstGeom>
          <a:solidFill>
            <a:srgbClr val="C0504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각 삼각형 29"/>
          <p:cNvSpPr/>
          <p:nvPr/>
        </p:nvSpPr>
        <p:spPr>
          <a:xfrm rot="16200000">
            <a:off x="4211670" y="2043593"/>
            <a:ext cx="401193" cy="428897"/>
          </a:xfrm>
          <a:prstGeom prst="rtTriangle">
            <a:avLst/>
          </a:prstGeom>
          <a:solidFill>
            <a:srgbClr val="4F81B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1" name="직각 삼각형 30"/>
          <p:cNvSpPr/>
          <p:nvPr/>
        </p:nvSpPr>
        <p:spPr>
          <a:xfrm rot="16200000">
            <a:off x="2386334" y="2423124"/>
            <a:ext cx="401193" cy="428897"/>
          </a:xfrm>
          <a:prstGeom prst="rtTriangl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73757" y="5987001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1600</a:t>
            </a:r>
            <a:endParaRPr kumimoji="0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68325" y="5987000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1950</a:t>
            </a:r>
            <a:endParaRPr kumimoji="0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73381" y="5986999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</a:t>
            </a:r>
            <a:endParaRPr kumimoji="0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40257" r="46901" b="38996"/>
          <a:stretch/>
        </p:blipFill>
        <p:spPr bwMode="auto">
          <a:xfrm>
            <a:off x="1054588" y="3817734"/>
            <a:ext cx="1668248" cy="127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c-ohp">
  <a:themeElements>
    <a:clrScheme name="Office 테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테마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굴림" pitchFamily="50" charset="-127"/>
          </a:defRPr>
        </a:defPPr>
      </a:lstStyle>
    </a:lnDef>
  </a:objectDefaults>
  <a:extraClrSchemeLst>
    <a:extraClrScheme>
      <a:clrScheme name="Office 테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테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2681</TotalTime>
  <Words>1996</Words>
  <Application>Microsoft Office PowerPoint</Application>
  <PresentationFormat>화면 슬라이드 쇼(4:3)</PresentationFormat>
  <Paragraphs>522</Paragraphs>
  <Slides>39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54" baseType="lpstr">
      <vt:lpstr>Adobe 고딕 Std B</vt:lpstr>
      <vt:lpstr>HY견고딕</vt:lpstr>
      <vt:lpstr>HY수평선B</vt:lpstr>
      <vt:lpstr>HY헤드라인M</vt:lpstr>
      <vt:lpstr>굴림</vt:lpstr>
      <vt:lpstr>맑은 고딕</vt:lpstr>
      <vt:lpstr>휴먼엑스포</vt:lpstr>
      <vt:lpstr>Arial</vt:lpstr>
      <vt:lpstr>Calibri</vt:lpstr>
      <vt:lpstr>Cambria Math</vt:lpstr>
      <vt:lpstr>Georgia</vt:lpstr>
      <vt:lpstr>Tahoma</vt:lpstr>
      <vt:lpstr>Times New Roman</vt:lpstr>
      <vt:lpstr>Verdana</vt:lpstr>
      <vt:lpstr>csc-ohp</vt:lpstr>
      <vt:lpstr>KIST 데이터 기반 연구개발 환경 </vt:lpstr>
      <vt:lpstr>세가지 제안</vt:lpstr>
      <vt:lpstr>급증하는 데이터, 팽창하는 시장</vt:lpstr>
      <vt:lpstr>급증하는 데이터, 팽창하는 시장</vt:lpstr>
      <vt:lpstr>데이터의 디지털화</vt:lpstr>
      <vt:lpstr>사례 : Watson</vt:lpstr>
      <vt:lpstr>사례 : Deep Mind </vt:lpstr>
      <vt:lpstr>과학기술 빅데이터</vt:lpstr>
      <vt:lpstr>데이터 기반의 소재개발</vt:lpstr>
      <vt:lpstr>새로운 접근</vt:lpstr>
      <vt:lpstr>Case of Data-Driven Research</vt:lpstr>
      <vt:lpstr>Case of Data-Driven Research</vt:lpstr>
      <vt:lpstr>데이터 기반의 지식창출</vt:lpstr>
      <vt:lpstr>데이터 먼저….</vt:lpstr>
      <vt:lpstr>KIST의 현황</vt:lpstr>
      <vt:lpstr>KIST 현황</vt:lpstr>
      <vt:lpstr>도전과제 들</vt:lpstr>
      <vt:lpstr>도전과제 vs. 세가지 제안</vt:lpstr>
      <vt:lpstr>KIST Advanced Research System (KARS)</vt:lpstr>
      <vt:lpstr>    연구노트 시스템</vt:lpstr>
      <vt:lpstr>     특성분석센터 Data Infra</vt:lpstr>
      <vt:lpstr>     계산과학 플랫폼</vt:lpstr>
      <vt:lpstr>     비정형 데이터의 수집</vt:lpstr>
      <vt:lpstr>    KIST R&amp;D Data Bank</vt:lpstr>
      <vt:lpstr>⑤  외부 DB 연동</vt:lpstr>
      <vt:lpstr>     빅데이터 플랫폼</vt:lpstr>
      <vt:lpstr>KARS 구축 시범 모델 : 화학 촉매 설계</vt:lpstr>
      <vt:lpstr>도전과제 vs. 세가지 제안</vt:lpstr>
      <vt:lpstr>시범사업 제안 1</vt:lpstr>
      <vt:lpstr>향후 발전 방향 </vt:lpstr>
      <vt:lpstr>시범사업 제안 2</vt:lpstr>
      <vt:lpstr>향후 발전 방향</vt:lpstr>
      <vt:lpstr>도전과제 vs. 세가지 제안</vt:lpstr>
      <vt:lpstr>Data Science 육성</vt:lpstr>
      <vt:lpstr>Data Scientist 역량</vt:lpstr>
      <vt:lpstr>추진전략 및 Roadmap</vt:lpstr>
      <vt:lpstr>세가지 제안</vt:lpstr>
      <vt:lpstr>참여자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시대</dc:title>
  <dc:creator>이광렬</dc:creator>
  <cp:lastModifiedBy>이광렬</cp:lastModifiedBy>
  <cp:revision>196</cp:revision>
  <cp:lastPrinted>2016-12-12T07:15:21Z</cp:lastPrinted>
  <dcterms:created xsi:type="dcterms:W3CDTF">2016-09-09T02:29:42Z</dcterms:created>
  <dcterms:modified xsi:type="dcterms:W3CDTF">2017-01-12T05:25:34Z</dcterms:modified>
</cp:coreProperties>
</file>