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2" r:id="rId4"/>
    <p:sldId id="258" r:id="rId5"/>
    <p:sldId id="283" r:id="rId6"/>
    <p:sldId id="284" r:id="rId7"/>
    <p:sldId id="285" r:id="rId8"/>
    <p:sldId id="286" r:id="rId9"/>
    <p:sldId id="259" r:id="rId10"/>
    <p:sldId id="287" r:id="rId11"/>
    <p:sldId id="260" r:id="rId12"/>
    <p:sldId id="261" r:id="rId13"/>
    <p:sldId id="288" r:id="rId14"/>
    <p:sldId id="289" r:id="rId15"/>
    <p:sldId id="291" r:id="rId16"/>
    <p:sldId id="293" r:id="rId17"/>
    <p:sldId id="292" r:id="rId18"/>
    <p:sldId id="294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2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18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316D0-71EB-46FD-A64C-A72A526219B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7715-B314-4121-8215-0E7F0077CB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1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27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4" y="174354"/>
            <a:ext cx="8762452" cy="515091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4" y="957129"/>
            <a:ext cx="8762452" cy="52198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3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7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65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6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95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55A-D1CD-4DBA-904C-5A8EE4EB19CF}" type="datetimeFigureOut">
              <a:rPr lang="ko-KR" altLang="en-US" smtClean="0"/>
              <a:t>2016-12-14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A987-12DA-474C-8B3D-AD826465F3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artnershiponai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err="1" smtClean="0"/>
              <a:t>바이오분야</a:t>
            </a:r>
            <a:r>
              <a:rPr lang="ko-KR" altLang="en-US" sz="4800" dirty="0" smtClean="0"/>
              <a:t> 빅데이터 연구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의료 분야</a:t>
            </a:r>
            <a:r>
              <a:rPr lang="en-US" altLang="ko-KR" dirty="0" smtClean="0"/>
              <a:t>/</a:t>
            </a:r>
            <a:r>
              <a:rPr lang="ko-KR" altLang="en-US" dirty="0" smtClean="0"/>
              <a:t>헬스케어 분야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2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00204"/>
              </p:ext>
            </p:extLst>
          </p:nvPr>
        </p:nvGraphicFramePr>
        <p:xfrm>
          <a:off x="134447" y="715159"/>
          <a:ext cx="6681739" cy="54276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67337"/>
                <a:gridCol w="803350"/>
                <a:gridCol w="4525951"/>
                <a:gridCol w="685101"/>
              </a:tblGrid>
              <a:tr h="271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보유기관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공개여부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10215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표본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코호트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국민건강 보험공단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자격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건강보험가입자 및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의료급여수급권자의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연령대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사회경제적 변수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장애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사망관련 등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요양급여 청구자료로서 진료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상병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처방 관련 변수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건강검진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검진 주요결과 및 문진에 의한 생활습관 및 행태관련 자료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요양기관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DB: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요양기관 종별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설립구분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시설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장비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인력관련 자료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6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환자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데이터셋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심사평가원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건강보험 청구자료를 기초로 진료개시일 기준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년 간 진료 받은 환 자대상의 표본     데이터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834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인체 자원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한국인의 유전체 정보</a:t>
                      </a:r>
                    </a:p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공여자로부터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기증받은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인체유래물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(DNA,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조직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혈액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뇨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과 임상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진단명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수술명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병리조직검사결과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혈액검사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).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역학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성별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생년월일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음주력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흡연력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및 유전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(SNP, CNV, Exome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정보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제한적 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5256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지역보건 의료정보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사회보장 정보원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전국 보건기관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보건의료원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보건진료소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 보건사업 및 행정업무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전자의무기록 및 진료관련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진료내역 및 검진결과 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정보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미공개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9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지역사회 건강조사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지역 보건의료계획수립 및 보건사업 평가 활용 지표로서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건강검진 및 예방접종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질병이환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의료이용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사고 및 중독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활동 제한 및 삶의 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보건기관 이용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 물리적 환경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심정지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교육 및 경제활동 등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6469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국민건강 영양조사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질병관리 본부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국민의 건강 및 영양 상태에 관한 현황 및 추이 파악 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신체계측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비만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고혈압 등 검진조사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흡연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음주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비만 및 체중조절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신체활동 등 건강설문조사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식품 및 영양소 섭취현황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식생활행태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err="1" smtClean="0">
                          <a:latin typeface="+mj-ea"/>
                          <a:ea typeface="+mj-ea"/>
                        </a:rPr>
                        <a:t>식이보충제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 등 영양조사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834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 패널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한국보건 사회연구원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Tx/>
                        <a:buChar char="-"/>
                      </a:pP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개인의 건강수준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의료이용 및 의료비 지출 요인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의료욕구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보건의료서비스 수요행태 변화분석 </a:t>
                      </a:r>
                      <a:endParaRPr lang="en-US" altLang="ko-KR" sz="10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사회경제적 특성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의약품 구매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경제활동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건강수준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의약품 복용행태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민간의료보험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건강기능식품</a:t>
                      </a:r>
                      <a:r>
                        <a:rPr lang="en-US" altLang="ko-KR" sz="100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건강행태 등 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+mj-ea"/>
                          <a:ea typeface="+mj-ea"/>
                        </a:rPr>
                        <a:t>공개</a:t>
                      </a:r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5241" y="143498"/>
            <a:ext cx="3217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/>
              <a:t>국내 보건의료분야 공공 빅데이터 현황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926766" y="1014648"/>
            <a:ext cx="215026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전 국민의 진료내역을 담고 있음</a:t>
            </a:r>
            <a:endParaRPr lang="en-US" altLang="ko-KR" sz="10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개인의 진료정보</a:t>
            </a:r>
            <a:endParaRPr lang="en-US" altLang="ko-KR" sz="10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데이터를 이용하려면 보유 기관의 심사절차를 거쳐 공개가 결정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926766" y="2683419"/>
            <a:ext cx="215026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1000" dirty="0"/>
              <a:t>규모 면에서는 </a:t>
            </a:r>
            <a:r>
              <a:rPr lang="ko-KR" altLang="en-US" sz="1000" dirty="0" err="1"/>
              <a:t>빅데이터로</a:t>
            </a:r>
            <a:r>
              <a:rPr lang="ko-KR" altLang="en-US" sz="1000" dirty="0"/>
              <a:t> 보기 어렵지만 데이터 집적에 상당한 비용과 관리가 투입되어야 하고 데이터 자체의 가치뿐 아니라 타 데이터와의 연계를 통해 새로운 가치를 창출해 낼 수 있다는 측면에서 </a:t>
            </a:r>
            <a:r>
              <a:rPr lang="ko-KR" altLang="en-US" sz="1000" dirty="0" err="1"/>
              <a:t>빅데이터로</a:t>
            </a:r>
            <a:r>
              <a:rPr lang="ko-KR" altLang="en-US" sz="1000" dirty="0"/>
              <a:t> 간주</a:t>
            </a:r>
          </a:p>
        </p:txBody>
      </p:sp>
    </p:spTree>
    <p:extLst>
      <p:ext uri="{BB962C8B-B14F-4D97-AF65-F5344CB8AC3E}">
        <p14:creationId xmlns:p14="http://schemas.microsoft.com/office/powerpoint/2010/main" val="3762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/>
              <a:t>관리 및 국제협력 </a:t>
            </a:r>
            <a:r>
              <a:rPr lang="ko-KR" altLang="en-US" dirty="0" smtClean="0"/>
              <a:t>계획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4" y="957129"/>
            <a:ext cx="8762452" cy="1937375"/>
          </a:xfrm>
        </p:spPr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연구적 </a:t>
            </a:r>
            <a:r>
              <a:rPr lang="ko-KR" altLang="en-US" dirty="0" err="1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국제협렵</a:t>
            </a:r>
            <a:endParaRPr lang="en-US" altLang="ko-KR" dirty="0">
              <a:solidFill>
                <a:srgbClr val="0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742950" lvl="1" indent="-285750"/>
            <a:r>
              <a:rPr lang="ko-KR" altLang="en-US" dirty="0">
                <a:solidFill>
                  <a:srgbClr val="000000"/>
                </a:solidFill>
                <a:latin typeface="+mn-ea"/>
              </a:rPr>
              <a:t>아직 초기 단계로 보이는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Partnership on AI 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>
                <a:latin typeface="+mn-ea"/>
                <a:hlinkClick r:id="rId2"/>
              </a:rPr>
              <a:t>https://www.partnershiponai.org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정체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확인 및 적극 참여 </a:t>
            </a:r>
            <a:endParaRPr lang="en-US" altLang="ko-KR" dirty="0">
              <a:latin typeface="+mn-ea"/>
            </a:endParaRPr>
          </a:p>
          <a:p>
            <a:pPr marL="742950" lvl="1" indent="-285750"/>
            <a:r>
              <a:rPr lang="en-US" altLang="ko-KR" dirty="0">
                <a:solidFill>
                  <a:srgbClr val="000000"/>
                </a:solidFill>
                <a:latin typeface="+mn-ea"/>
              </a:rPr>
              <a:t>Google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Deep Mind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는 영국에서 주도하고 있고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Imperial College, University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London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등이 개발중인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STREAM, HARK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등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Health Application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의  지향점이 </a:t>
            </a:r>
            <a:r>
              <a:rPr lang="ko-KR" altLang="en-US" dirty="0" err="1" smtClean="0">
                <a:solidFill>
                  <a:srgbClr val="000000"/>
                </a:solidFill>
                <a:latin typeface="+mn-ea"/>
              </a:rPr>
              <a:t>우리팀</a:t>
            </a:r>
            <a:r>
              <a:rPr lang="ko-KR" altLang="en-US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기관고유과제와 유사하여 구체적 협업 가능 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96" y="2894504"/>
            <a:ext cx="3409131" cy="33734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452" y="3076437"/>
            <a:ext cx="2276131" cy="12791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49" y="2835299"/>
            <a:ext cx="2012103" cy="16747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861" y="4772674"/>
            <a:ext cx="3595182" cy="19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/>
              <a:t>활용을 통한 연구개발 </a:t>
            </a:r>
            <a:r>
              <a:rPr lang="ko-KR" altLang="en-US" dirty="0" smtClean="0"/>
              <a:t>전략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77850"/>
              </p:ext>
            </p:extLst>
          </p:nvPr>
        </p:nvGraphicFramePr>
        <p:xfrm>
          <a:off x="184024" y="1033162"/>
          <a:ext cx="8775952" cy="488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98"/>
                <a:gridCol w="854580"/>
                <a:gridCol w="3503775"/>
                <a:gridCol w="3862699"/>
              </a:tblGrid>
              <a:tr h="58715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기술 설명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의료 분야 빅데이터 활용 연구개발 전략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78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기반기술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인공지능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새로운 데이터가 주어졌을 때 논리나 정형화된 규칙 등을 바탕으로 스스로 학습 할 수 있는 컴퓨터 프로그램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머신러닝의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한 분야로 다층구조 형태의 신경망을 기반으로 스스로 인지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추론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예측 할 수 있는 컴퓨터 프로그램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빅데이터를 기반으로 스스로 데이터를 분석하여 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신약개발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 서비스 의사결정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최근 인공지능 기술 중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딥러닝의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발전이 가장 눈부시며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영상 및 음성인식 기술과 접목하여 다양하고 새로운 </a:t>
                      </a:r>
                      <a:r>
                        <a:rPr lang="ko-KR" sz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헬스케어 서비스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를 창출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448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400" dirty="0">
                          <a:effectLst/>
                          <a:latin typeface="+mj-ea"/>
                          <a:ea typeface="+mj-ea"/>
                        </a:rPr>
                        <a:t>요소기술</a:t>
                      </a:r>
                      <a:endParaRPr lang="ko-KR" sz="20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자연어처리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인간의 언어를 컴퓨터가 이해할 수 있도록 지식 및 기술을 연구하는 분야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텍스트 기반의 자연어 처리와 관련하여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IBM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왓슨은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세계 최고 수준의 기술 보유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9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영상인식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사진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동영상 등 영상 속 대상이 무엇인지 분별하고 위치를 파악하는 분야로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기술이 접목되어 가장 비약적인 발전을 나타냄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예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: Convolutional Neural Network)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의료이미지 분석을 통해 의사들의 진단과 처방에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초기 진단 시장에 진출 가능성이 높음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1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음성인식</a:t>
                      </a:r>
                      <a:endParaRPr lang="ko-KR" sz="18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음향학적 신호를 컴퓨터가 듣고 텍스트 정보로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맵핑하는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과정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사물인터넷과 접목하여 높은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파급력이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기대되는 분야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녹취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실시간 대화 번역 등으로 의료산업에 도움 제공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의료 기록 작성에 들어가는 비용 절감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060" y="6144426"/>
            <a:ext cx="726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100" dirty="0">
                <a:latin typeface="+mj-ea"/>
                <a:ea typeface="+mj-ea"/>
              </a:rPr>
              <a:t>자료</a:t>
            </a:r>
            <a:r>
              <a:rPr lang="en-US" altLang="ko-KR" sz="1100" dirty="0">
                <a:latin typeface="+mj-ea"/>
                <a:ea typeface="+mj-ea"/>
              </a:rPr>
              <a:t>: “Artificial Intelligence for Enterprise Applications”, </a:t>
            </a:r>
            <a:r>
              <a:rPr lang="en-US" altLang="ko-KR" sz="1100" dirty="0" err="1">
                <a:latin typeface="+mj-ea"/>
                <a:ea typeface="+mj-ea"/>
              </a:rPr>
              <a:t>Tratical</a:t>
            </a:r>
            <a:r>
              <a:rPr lang="en-US" altLang="ko-KR" sz="1100" dirty="0">
                <a:latin typeface="+mj-ea"/>
                <a:ea typeface="+mj-ea"/>
              </a:rPr>
              <a:t> (2015), “ </a:t>
            </a:r>
            <a:r>
              <a:rPr lang="ko-KR" altLang="ko-KR" sz="1100" dirty="0">
                <a:latin typeface="+mj-ea"/>
                <a:ea typeface="+mj-ea"/>
              </a:rPr>
              <a:t>인공지능 산업의 이해와 투자기회</a:t>
            </a:r>
            <a:r>
              <a:rPr lang="en-US" altLang="ko-KR" sz="1100" dirty="0">
                <a:latin typeface="+mj-ea"/>
                <a:ea typeface="+mj-ea"/>
              </a:rPr>
              <a:t>”, </a:t>
            </a:r>
            <a:r>
              <a:rPr lang="ko-KR" altLang="ko-KR" sz="1100" dirty="0">
                <a:latin typeface="+mj-ea"/>
                <a:ea typeface="+mj-ea"/>
              </a:rPr>
              <a:t>현대증권</a:t>
            </a:r>
            <a:r>
              <a:rPr lang="en-US" altLang="ko-KR" sz="1100" dirty="0">
                <a:latin typeface="+mj-ea"/>
                <a:ea typeface="+mj-ea"/>
              </a:rPr>
              <a:t>(2016), “</a:t>
            </a:r>
            <a:r>
              <a:rPr lang="ko-KR" altLang="ko-KR" sz="1100" dirty="0">
                <a:latin typeface="+mj-ea"/>
                <a:ea typeface="+mj-ea"/>
              </a:rPr>
              <a:t>인공지능 기술과 산업의 가능성</a:t>
            </a:r>
            <a:r>
              <a:rPr lang="en-US" altLang="ko-KR" sz="1100" dirty="0">
                <a:latin typeface="+mj-ea"/>
                <a:ea typeface="+mj-ea"/>
              </a:rPr>
              <a:t>”, ETRI(2015), “</a:t>
            </a:r>
            <a:r>
              <a:rPr lang="ko-KR" altLang="ko-KR" sz="1100" dirty="0">
                <a:latin typeface="+mj-ea"/>
                <a:ea typeface="+mj-ea"/>
              </a:rPr>
              <a:t>마켓리포트 인공지능 특집호</a:t>
            </a:r>
            <a:r>
              <a:rPr lang="en-US" altLang="ko-KR" sz="1100" dirty="0">
                <a:latin typeface="+mj-ea"/>
                <a:ea typeface="+mj-ea"/>
              </a:rPr>
              <a:t>”, KISTI(2016)</a:t>
            </a:r>
            <a:endParaRPr lang="ko-KR" altLang="en-US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32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241" y="143498"/>
            <a:ext cx="4217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/>
              <a:t>보건의료 공공 빅데이터 활용 가능한 </a:t>
            </a:r>
            <a:r>
              <a:rPr lang="en-US" altLang="ko-KR" sz="1400" b="1" dirty="0"/>
              <a:t>R&amp;D </a:t>
            </a:r>
            <a:r>
              <a:rPr lang="ko-KR" altLang="en-US" sz="1400" b="1" dirty="0"/>
              <a:t>사업 예시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38589"/>
              </p:ext>
            </p:extLst>
          </p:nvPr>
        </p:nvGraphicFramePr>
        <p:xfrm>
          <a:off x="253184" y="570869"/>
          <a:ext cx="8568474" cy="234296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0359"/>
                <a:gridCol w="7668115"/>
              </a:tblGrid>
              <a:tr h="197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모델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  <a:tr h="2106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보건의료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유전체 의료 빅데이터 </a:t>
                      </a:r>
                      <a:r>
                        <a:rPr lang="ko-KR" altLang="en-US" sz="1100" dirty="0" err="1" smtClean="0">
                          <a:latin typeface="+mj-ea"/>
                          <a:ea typeface="+mj-ea"/>
                        </a:rPr>
                        <a:t>마이닝을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통한 개인별 질환 발생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기술 개발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지역별 일차의료지표 산출을 통한 지역주민의 건강 및 질병 감시 및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예보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건강보험 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진료비의 허위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부당청구 및 의료서비스 오남용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감시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및 관리 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err="1" smtClean="0">
                          <a:latin typeface="+mj-ea"/>
                          <a:ea typeface="+mj-ea"/>
                        </a:rPr>
                        <a:t>의료보장성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강화를 위한 건강보험 재정규모 감시 및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건강보험 수가 적합성 및 부과 형평성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분석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보건의료 빅데이터 시 계열 분석 기반 복합만성질환 </a:t>
                      </a:r>
                      <a:r>
                        <a:rPr lang="ko-KR" altLang="en-US" sz="11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예측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 기술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진단</a:t>
                      </a: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처방의 신뢰도 향상을 위한 보건의료 빅데이터 기반 진단결정 지원시스템 개발 </a:t>
                      </a:r>
                      <a:endParaRPr lang="en-US" altLang="ko-KR" sz="1100" dirty="0" smtClean="0">
                        <a:latin typeface="+mj-ea"/>
                        <a:ea typeface="+mj-ea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100" dirty="0" smtClean="0">
                          <a:latin typeface="+mj-ea"/>
                          <a:ea typeface="+mj-ea"/>
                        </a:rPr>
                        <a:t>-  </a:t>
                      </a:r>
                      <a:r>
                        <a:rPr lang="ko-KR" altLang="en-US" sz="1100" dirty="0" smtClean="0">
                          <a:latin typeface="+mj-ea"/>
                          <a:ea typeface="+mj-ea"/>
                        </a:rPr>
                        <a:t>빅데이터 기반 적정 의료기관 이용모형 개발</a:t>
                      </a:r>
                      <a:endParaRPr lang="ko-KR" altLang="en-US" sz="1100" dirty="0">
                        <a:latin typeface="+mj-ea"/>
                        <a:ea typeface="+mj-ea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292" y="3121512"/>
            <a:ext cx="86342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비활성 데이터 활용</a:t>
            </a:r>
            <a:r>
              <a:rPr lang="en-US" altLang="ko-KR" sz="1100" dirty="0">
                <a:latin typeface="+mj-ea"/>
                <a:ea typeface="+mj-ea"/>
              </a:rPr>
              <a:t>)</a:t>
            </a:r>
          </a:p>
          <a:p>
            <a:r>
              <a:rPr lang="ko-KR" altLang="en-US" sz="1100" dirty="0">
                <a:latin typeface="+mj-ea"/>
                <a:ea typeface="+mj-ea"/>
              </a:rPr>
              <a:t>의료 빅데이터 활용의 효율성을 제고하기 위해서는 활성 데이터 뿐 아니라 비활성 데이터까지 폭넓게 분석할 수 있는 기술 개발이 시급 </a:t>
            </a:r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의료 </a:t>
            </a:r>
            <a:r>
              <a:rPr lang="ko-KR" altLang="en-US" sz="1100" dirty="0" err="1">
                <a:latin typeface="+mj-ea"/>
                <a:ea typeface="+mj-ea"/>
              </a:rPr>
              <a:t>빅데이터는</a:t>
            </a:r>
            <a:r>
              <a:rPr lang="ko-KR" altLang="en-US" sz="1100" dirty="0">
                <a:latin typeface="+mj-ea"/>
                <a:ea typeface="+mj-ea"/>
              </a:rPr>
              <a:t> 대부분 의료기관의 진료 과정에서 발생하기 때문에 결국 임상에서 활용하는 데이터는 소수의 집단에게서 추출되고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>
                <a:latin typeface="+mj-ea"/>
                <a:ea typeface="+mj-ea"/>
              </a:rPr>
              <a:t>나머지 대부분은 분석되지 않은 채 사장되는 것이 현실</a:t>
            </a:r>
            <a:endParaRPr lang="en-US" altLang="ko-KR" sz="1100" dirty="0">
              <a:latin typeface="+mj-ea"/>
              <a:ea typeface="+mj-ea"/>
            </a:endParaRPr>
          </a:p>
          <a:p>
            <a:r>
              <a:rPr lang="en-US" altLang="ko-KR" sz="1100" dirty="0">
                <a:latin typeface="+mj-ea"/>
                <a:ea typeface="+mj-ea"/>
              </a:rPr>
              <a:t>-    </a:t>
            </a:r>
            <a:r>
              <a:rPr lang="ko-KR" altLang="en-US" sz="1100" dirty="0">
                <a:latin typeface="+mj-ea"/>
                <a:ea typeface="+mj-ea"/>
              </a:rPr>
              <a:t>이에 따라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>
                <a:latin typeface="+mj-ea"/>
                <a:ea typeface="+mj-ea"/>
              </a:rPr>
              <a:t>기존의 방식으로는 의료 </a:t>
            </a:r>
            <a:r>
              <a:rPr lang="ko-KR" altLang="en-US" sz="1100" dirty="0" err="1">
                <a:latin typeface="+mj-ea"/>
                <a:ea typeface="+mj-ea"/>
              </a:rPr>
              <a:t>빅데이터에</a:t>
            </a:r>
            <a:r>
              <a:rPr lang="ko-KR" altLang="en-US" sz="1100" dirty="0">
                <a:latin typeface="+mj-ea"/>
                <a:ea typeface="+mj-ea"/>
              </a:rPr>
              <a:t> 제대로 포함되지 않는 다수의 집단과 사례의 비활성 데이터까지 반영해 정확도를 더 높이는 방안에 대한 고민이 필요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184" y="4606462"/>
            <a:ext cx="8568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j-ea"/>
                <a:ea typeface="+mj-ea"/>
              </a:rPr>
              <a:t>(</a:t>
            </a:r>
            <a:r>
              <a:rPr lang="ko-KR" altLang="en-US" sz="1100" b="1" dirty="0">
                <a:latin typeface="+mj-ea"/>
                <a:ea typeface="+mj-ea"/>
              </a:rPr>
              <a:t>의료기관의 참여</a:t>
            </a:r>
            <a:r>
              <a:rPr lang="en-US" altLang="ko-KR" sz="1100" dirty="0">
                <a:latin typeface="+mj-ea"/>
                <a:ea typeface="+mj-ea"/>
              </a:rPr>
              <a:t>)</a:t>
            </a:r>
          </a:p>
          <a:p>
            <a:r>
              <a:rPr lang="en-US" altLang="ko-KR" sz="1100" dirty="0">
                <a:latin typeface="+mj-ea"/>
                <a:ea typeface="+mj-ea"/>
              </a:rPr>
              <a:t> </a:t>
            </a:r>
            <a:r>
              <a:rPr lang="ko-KR" altLang="en-US" sz="1100" dirty="0">
                <a:latin typeface="+mj-ea"/>
                <a:ea typeface="+mj-ea"/>
              </a:rPr>
              <a:t>빅데이터 기반의 전문 헬스케어 업체들 이외 대형 의료기관들이 자체적으로 보유한 데이터 셋을 통해 빅데이터 진단 및 치료지원 서비스를 개발하는 방안도 요구 </a:t>
            </a:r>
            <a:endParaRPr lang="en-US" altLang="ko-KR" sz="1100" dirty="0">
              <a:latin typeface="+mj-ea"/>
              <a:ea typeface="+mj-ea"/>
            </a:endParaRPr>
          </a:p>
          <a:p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이와 관련</a:t>
            </a:r>
            <a:r>
              <a:rPr lang="en-US" altLang="ko-KR" sz="1100" dirty="0">
                <a:latin typeface="+mj-ea"/>
                <a:ea typeface="+mj-ea"/>
              </a:rPr>
              <a:t>, </a:t>
            </a:r>
            <a:r>
              <a:rPr lang="ko-KR" altLang="en-US" sz="1100" dirty="0" err="1">
                <a:latin typeface="+mj-ea"/>
                <a:ea typeface="+mj-ea"/>
              </a:rPr>
              <a:t>슬로언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케터링</a:t>
            </a:r>
            <a:r>
              <a:rPr lang="en-US" altLang="ko-KR" sz="1100" dirty="0">
                <a:latin typeface="+mj-ea"/>
                <a:ea typeface="+mj-ea"/>
              </a:rPr>
              <a:t>(Sloan Kettering)</a:t>
            </a:r>
            <a:r>
              <a:rPr lang="ko-KR" altLang="en-US" sz="1100" dirty="0">
                <a:latin typeface="+mj-ea"/>
                <a:ea typeface="+mj-ea"/>
              </a:rPr>
              <a:t>과 </a:t>
            </a:r>
            <a:r>
              <a:rPr lang="ko-KR" altLang="en-US" sz="1100" dirty="0" err="1">
                <a:latin typeface="+mj-ea"/>
                <a:ea typeface="+mj-ea"/>
              </a:rPr>
              <a:t>마운틴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사이나이</a:t>
            </a:r>
            <a:r>
              <a:rPr lang="ko-KR" altLang="en-US" sz="1100" dirty="0">
                <a:latin typeface="+mj-ea"/>
                <a:ea typeface="+mj-ea"/>
              </a:rPr>
              <a:t> </a:t>
            </a:r>
            <a:r>
              <a:rPr lang="ko-KR" altLang="en-US" sz="1100" dirty="0" err="1">
                <a:latin typeface="+mj-ea"/>
                <a:ea typeface="+mj-ea"/>
              </a:rPr>
              <a:t>아이칸</a:t>
            </a:r>
            <a:r>
              <a:rPr lang="ko-KR" altLang="en-US" sz="1100" dirty="0">
                <a:latin typeface="+mj-ea"/>
                <a:ea typeface="+mj-ea"/>
              </a:rPr>
              <a:t> 연구소</a:t>
            </a:r>
            <a:r>
              <a:rPr lang="en-US" altLang="ko-KR" sz="1100" dirty="0">
                <a:latin typeface="+mj-ea"/>
                <a:ea typeface="+mj-ea"/>
              </a:rPr>
              <a:t>(Mt. Sinai’s Icahn Institute) </a:t>
            </a:r>
            <a:r>
              <a:rPr lang="ko-KR" altLang="en-US" sz="1100" dirty="0">
                <a:latin typeface="+mj-ea"/>
                <a:ea typeface="+mj-ea"/>
              </a:rPr>
              <a:t>등 대형 암 전문기관들이 자체 </a:t>
            </a:r>
            <a:r>
              <a:rPr lang="ko-KR" altLang="en-US" sz="1100" dirty="0" err="1">
                <a:latin typeface="+mj-ea"/>
                <a:ea typeface="+mj-ea"/>
              </a:rPr>
              <a:t>데이터셋으로</a:t>
            </a:r>
            <a:r>
              <a:rPr lang="ko-KR" altLang="en-US" sz="1100" dirty="0">
                <a:latin typeface="+mj-ea"/>
                <a:ea typeface="+mj-ea"/>
              </a:rPr>
              <a:t> 이러한 서비스를 개발하려는 움직임은 관심을 모으기에 충분 </a:t>
            </a:r>
            <a:endParaRPr lang="en-US" altLang="ko-KR" sz="1100" dirty="0">
              <a:latin typeface="+mj-ea"/>
              <a:ea typeface="+mj-ea"/>
            </a:endParaRPr>
          </a:p>
          <a:p>
            <a:pPr marL="214313" indent="-214313">
              <a:buFontTx/>
              <a:buChar char="-"/>
            </a:pPr>
            <a:r>
              <a:rPr lang="ko-KR" altLang="en-US" sz="1100" dirty="0">
                <a:latin typeface="+mj-ea"/>
                <a:ea typeface="+mj-ea"/>
              </a:rPr>
              <a:t>이들 전문기관은 의료 데이터에 대한 전문성을 바탕으로 데이터 생성과 활용이 외부 업체에 비해 비교적 자유롭다는 점에서 진단 및 진료 과정의 문제 해결에 보다 효율적으로 참여할 수 있는 입지를 확보</a:t>
            </a:r>
          </a:p>
        </p:txBody>
      </p:sp>
    </p:spTree>
    <p:extLst>
      <p:ext uri="{BB962C8B-B14F-4D97-AF65-F5344CB8AC3E}">
        <p14:creationId xmlns:p14="http://schemas.microsoft.com/office/powerpoint/2010/main" val="1835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KIST </a:t>
            </a:r>
            <a:r>
              <a:rPr lang="ko-KR" altLang="en-US" dirty="0" smtClean="0"/>
              <a:t>시범사업 제안</a:t>
            </a:r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52921" y="1605976"/>
            <a:ext cx="1828802" cy="80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100" dirty="0" smtClean="0"/>
              <a:t>병원 임상 데이터</a:t>
            </a:r>
            <a:endParaRPr lang="ko-KR" altLang="en-US" sz="1100" dirty="0"/>
          </a:p>
        </p:txBody>
      </p:sp>
      <p:sp>
        <p:nvSpPr>
          <p:cNvPr id="35" name="타원 34"/>
          <p:cNvSpPr/>
          <p:nvPr/>
        </p:nvSpPr>
        <p:spPr bwMode="auto">
          <a:xfrm>
            <a:off x="1235553" y="1843269"/>
            <a:ext cx="749138" cy="520076"/>
          </a:xfrm>
          <a:prstGeom prst="ellipse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PACS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의료영상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2076853" y="1843270"/>
            <a:ext cx="749138" cy="520076"/>
          </a:xfrm>
          <a:prstGeom prst="ellipse">
            <a:avLst/>
          </a:prstGeom>
          <a:solidFill>
            <a:srgbClr val="CE9B2C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EMR/notes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오른쪽 화살표 36"/>
          <p:cNvSpPr/>
          <p:nvPr/>
        </p:nvSpPr>
        <p:spPr>
          <a:xfrm rot="910110">
            <a:off x="3213187" y="1960678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692194" y="1718890"/>
            <a:ext cx="185182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표준화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규격화를 통한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 구조적 데이터 변환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임상 빅데이터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DB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구축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9" name="오른쪽 화살표 38"/>
          <p:cNvSpPr/>
          <p:nvPr/>
        </p:nvSpPr>
        <p:spPr>
          <a:xfrm>
            <a:off x="5721639" y="2194162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6485956" y="1701601"/>
            <a:ext cx="198216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의료기관 주도적 </a:t>
            </a:r>
            <a:r>
              <a:rPr lang="en-US" altLang="ko-KR" sz="1100" dirty="0" smtClean="0"/>
              <a:t>AI </a:t>
            </a:r>
            <a:r>
              <a:rPr lang="ko-KR" altLang="en-US" sz="1100" dirty="0" smtClean="0"/>
              <a:t>의료서비스를 위한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플랫폼</a:t>
            </a:r>
            <a:r>
              <a:rPr lang="ko-KR" altLang="en-US" sz="1100" dirty="0" smtClean="0"/>
              <a:t> 제공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진단 지원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발병 예측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예후 예측</a:t>
            </a:r>
            <a:endParaRPr lang="ko-KR" altLang="en-US" sz="1100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268013" y="1096023"/>
            <a:ext cx="6281005" cy="410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/>
              <a:t>국내 의료기관 통합형 표준 임상 빅데이터 </a:t>
            </a:r>
            <a:r>
              <a:rPr lang="en-US" altLang="ko-KR" b="1"/>
              <a:t>DB</a:t>
            </a:r>
            <a:r>
              <a:rPr lang="ko-KR" altLang="en-US" b="1"/>
              <a:t> 구축 사업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1152921" y="2487792"/>
            <a:ext cx="1828802" cy="80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100" dirty="0" smtClean="0"/>
              <a:t>병원 임상 데이터</a:t>
            </a:r>
            <a:endParaRPr lang="ko-KR" altLang="en-US" sz="1100" dirty="0"/>
          </a:p>
        </p:txBody>
      </p:sp>
      <p:sp>
        <p:nvSpPr>
          <p:cNvPr id="43" name="타원 42"/>
          <p:cNvSpPr/>
          <p:nvPr/>
        </p:nvSpPr>
        <p:spPr bwMode="auto">
          <a:xfrm>
            <a:off x="1235553" y="2725085"/>
            <a:ext cx="749138" cy="520076"/>
          </a:xfrm>
          <a:prstGeom prst="ellipse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PACS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의료영상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2076853" y="2725086"/>
            <a:ext cx="749138" cy="520076"/>
          </a:xfrm>
          <a:prstGeom prst="ellipse">
            <a:avLst/>
          </a:prstGeom>
          <a:solidFill>
            <a:srgbClr val="CE9B2C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EMR/notes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5" name="오른쪽 화살표 44"/>
          <p:cNvSpPr/>
          <p:nvPr/>
        </p:nvSpPr>
        <p:spPr>
          <a:xfrm rot="20410403">
            <a:off x="3213186" y="2644791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3159341" y="5087202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>
            <a:off x="5721639" y="5095591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268013" y="3997452"/>
            <a:ext cx="6281005" cy="410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KIST </a:t>
            </a:r>
            <a:r>
              <a:rPr lang="ko-KR" altLang="en-US" b="1" dirty="0"/>
              <a:t>개인 맞춤형 상시 의료서비스의 테스트베드 구축 사업</a:t>
            </a: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 bwMode="auto">
          <a:xfrm>
            <a:off x="678208" y="4520360"/>
            <a:ext cx="1199942" cy="73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1" y="5102195"/>
            <a:ext cx="1263736" cy="8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352" y="4435518"/>
            <a:ext cx="1266519" cy="84223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96" y="5015572"/>
            <a:ext cx="1542616" cy="853113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3805080" y="4551648"/>
            <a:ext cx="1661401" cy="1321370"/>
            <a:chOff x="3438744" y="1035858"/>
            <a:chExt cx="3075428" cy="2445995"/>
          </a:xfrm>
        </p:grpSpPr>
        <p:pic>
          <p:nvPicPr>
            <p:cNvPr id="54" name="Picture 4" descr="cloud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440" y="1035858"/>
              <a:ext cx="2177722" cy="144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그림 54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3438744" y="2427890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그림 55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4203371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그림 56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4967997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그림 57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5749545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9" name="직선 연결선 58"/>
            <p:cNvCxnSpPr/>
            <p:nvPr/>
          </p:nvCxnSpPr>
          <p:spPr>
            <a:xfrm flipV="1">
              <a:off x="3736428" y="2254469"/>
              <a:ext cx="370489" cy="37837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flipV="1">
              <a:off x="4469524" y="2344410"/>
              <a:ext cx="4229" cy="37514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>
            <a:xfrm flipV="1">
              <a:off x="5229922" y="2336979"/>
              <a:ext cx="4229" cy="37514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H="1" flipV="1">
              <a:off x="5832215" y="2293172"/>
              <a:ext cx="155991" cy="4263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90774" y="77091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smtClean="0"/>
              <a:t>의료분야</a:t>
            </a:r>
            <a:endParaRPr lang="ko-KR" altLang="en-US" sz="1600" b="1"/>
          </a:p>
        </p:txBody>
      </p:sp>
      <p:sp>
        <p:nvSpPr>
          <p:cNvPr id="63" name="TextBox 62"/>
          <p:cNvSpPr txBox="1"/>
          <p:nvPr/>
        </p:nvSpPr>
        <p:spPr>
          <a:xfrm>
            <a:off x="147518" y="36554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 smtClean="0"/>
              <a:t>헬스케어분야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003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 smtClean="0"/>
              <a:t>제안</a:t>
            </a:r>
            <a:r>
              <a:rPr lang="en-US" altLang="ko-KR" sz="2400" dirty="0" smtClean="0"/>
              <a:t>1. </a:t>
            </a:r>
            <a:r>
              <a:rPr lang="ko-KR" altLang="en-US" sz="2400" dirty="0" smtClean="0"/>
              <a:t>국내 의료기관 </a:t>
            </a:r>
            <a:r>
              <a:rPr lang="ko-KR" altLang="en-US" sz="2400" dirty="0" err="1" smtClean="0"/>
              <a:t>통합형</a:t>
            </a:r>
            <a:r>
              <a:rPr lang="ko-KR" altLang="en-US" sz="2400" dirty="0" smtClean="0"/>
              <a:t> 표준 임상 빅데이터 </a:t>
            </a:r>
            <a:r>
              <a:rPr lang="en-US" altLang="ko-KR" sz="2400" dirty="0" smtClean="0"/>
              <a:t>DB</a:t>
            </a:r>
            <a:r>
              <a:rPr lang="ko-KR" altLang="en-US" sz="2400" dirty="0" smtClean="0"/>
              <a:t> 구축 사업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국내 의료기관들이 보유한 임상데이터</a:t>
            </a:r>
            <a:r>
              <a:rPr lang="en-US" altLang="ko-KR" b="1" dirty="0" smtClean="0"/>
              <a:t>(PACS: </a:t>
            </a:r>
            <a:r>
              <a:rPr lang="ko-KR" altLang="en-US" b="1" dirty="0" smtClean="0"/>
              <a:t>의료영상</a:t>
            </a:r>
            <a:r>
              <a:rPr lang="en-US" altLang="ko-KR" b="1" dirty="0" smtClean="0"/>
              <a:t>, EMR/notes)</a:t>
            </a:r>
            <a:r>
              <a:rPr lang="ko-KR" altLang="en-US" b="1" dirty="0" smtClean="0"/>
              <a:t>를 취합하고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활용이 용이한 형식으로 변환하여 구조화한 임상 빅데이터 </a:t>
            </a:r>
            <a:r>
              <a:rPr lang="en-US" altLang="ko-KR" b="1" dirty="0" smtClean="0"/>
              <a:t>DB</a:t>
            </a:r>
            <a:r>
              <a:rPr lang="ko-KR" altLang="en-US" b="1" dirty="0" smtClean="0"/>
              <a:t>를 구축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KIST</a:t>
            </a:r>
            <a:r>
              <a:rPr lang="ko-KR" altLang="en-US" b="1" dirty="0" smtClean="0">
                <a:solidFill>
                  <a:srgbClr val="FF0000"/>
                </a:solidFill>
              </a:rPr>
              <a:t>는 비영리</a:t>
            </a:r>
            <a:r>
              <a:rPr lang="en-US" altLang="ko-KR" b="1" dirty="0" smtClean="0">
                <a:solidFill>
                  <a:srgbClr val="FF0000"/>
                </a:solidFill>
              </a:rPr>
              <a:t>/</a:t>
            </a:r>
            <a:r>
              <a:rPr lang="ko-KR" altLang="en-US" b="1" dirty="0" smtClean="0">
                <a:solidFill>
                  <a:srgbClr val="FF0000"/>
                </a:solidFill>
              </a:rPr>
              <a:t>공공기관</a:t>
            </a:r>
            <a:r>
              <a:rPr lang="ko-KR" altLang="en-US" dirty="0" smtClean="0"/>
              <a:t>으로서 각 의료기관의 임상데이터를 취합할 수 있을 것으로 기대</a:t>
            </a:r>
            <a:endParaRPr lang="en-US" altLang="ko-KR" dirty="0" smtClean="0"/>
          </a:p>
          <a:p>
            <a:pPr lvl="1"/>
            <a:r>
              <a:rPr lang="en-US" altLang="ko-KR" dirty="0"/>
              <a:t>Medical Big Data </a:t>
            </a:r>
            <a:r>
              <a:rPr lang="ko-KR" altLang="en-US" dirty="0"/>
              <a:t>관련 연세대학교 </a:t>
            </a:r>
            <a:r>
              <a:rPr lang="ko-KR" altLang="en-US" dirty="0" err="1"/>
              <a:t>세브란스</a:t>
            </a:r>
            <a:r>
              <a:rPr lang="ko-KR" altLang="en-US" dirty="0"/>
              <a:t> 병원과 </a:t>
            </a:r>
            <a:r>
              <a:rPr lang="en-US" altLang="ko-KR" dirty="0"/>
              <a:t>MOU</a:t>
            </a:r>
            <a:r>
              <a:rPr lang="ko-KR" altLang="en-US" dirty="0"/>
              <a:t>를 </a:t>
            </a:r>
            <a:r>
              <a:rPr lang="ko-KR" altLang="en-US" dirty="0" smtClean="0"/>
              <a:t>체결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의공학연구소와</a:t>
            </a:r>
            <a:r>
              <a:rPr lang="ko-KR" altLang="en-US" dirty="0" smtClean="0"/>
              <a:t> 연구협력병원을 통한 임상데이터 취득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아산병원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삼성병원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고대안암병원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분당서울대병원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서울성모병원 등</a:t>
            </a:r>
            <a:endParaRPr lang="en-US" altLang="ko-KR" dirty="0" smtClean="0"/>
          </a:p>
          <a:p>
            <a:r>
              <a:rPr lang="ko-KR" altLang="en-US" dirty="0">
                <a:latin typeface="+mj-ea"/>
              </a:rPr>
              <a:t>의료 빅데이터 </a:t>
            </a:r>
            <a:r>
              <a:rPr lang="ko-KR" altLang="en-US" b="1" dirty="0">
                <a:solidFill>
                  <a:srgbClr val="FF0000"/>
                </a:solidFill>
                <a:latin typeface="+mj-ea"/>
              </a:rPr>
              <a:t>활용의 효율성을 제고</a:t>
            </a:r>
            <a:r>
              <a:rPr lang="ko-KR" altLang="en-US" dirty="0">
                <a:latin typeface="+mj-ea"/>
              </a:rPr>
              <a:t>하기 위해서는 활성 데이터 뿐 아니라 비활성 데이터까지 폭넓게 분석할 수 있는 기술 개발이 시급 </a:t>
            </a:r>
            <a:r>
              <a:rPr lang="en-US" altLang="ko-KR" dirty="0" smtClean="0">
                <a:latin typeface="+mj-ea"/>
              </a:rPr>
              <a:t>	</a:t>
            </a:r>
            <a:endParaRPr lang="en-US" altLang="ko-KR" dirty="0">
              <a:latin typeface="+mj-ea"/>
            </a:endParaRPr>
          </a:p>
          <a:p>
            <a:pPr lvl="1"/>
            <a:r>
              <a:rPr lang="ko-KR" altLang="en-US" dirty="0"/>
              <a:t>의료 빅데이터는 대부분 의료기관의 진료 과정에서 발생하기 때문에 결국 임상에서 활용하는 데이터는 소수의 집단에게서 추출되고</a:t>
            </a:r>
            <a:r>
              <a:rPr lang="en-US" altLang="ko-KR" dirty="0"/>
              <a:t>, </a:t>
            </a:r>
            <a:r>
              <a:rPr lang="ko-KR" altLang="en-US" dirty="0"/>
              <a:t>나머지 대부분은 분석되지 않은 채 사장되는 것이 </a:t>
            </a:r>
            <a:r>
              <a:rPr lang="ko-KR" altLang="en-US" dirty="0" smtClean="0"/>
              <a:t>현실</a:t>
            </a:r>
            <a:endParaRPr lang="en-US" altLang="ko-KR" dirty="0" smtClean="0"/>
          </a:p>
          <a:p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의료기관이 참여</a:t>
            </a:r>
            <a:r>
              <a:rPr lang="ko-KR" altLang="en-US" dirty="0" smtClean="0">
                <a:latin typeface="+mj-ea"/>
              </a:rPr>
              <a:t>하는 빅데이터 </a:t>
            </a:r>
            <a:r>
              <a:rPr lang="ko-KR" altLang="en-US" dirty="0">
                <a:latin typeface="+mj-ea"/>
              </a:rPr>
              <a:t>진단 및 치료지원 서비스를 개발하는 방안도 </a:t>
            </a:r>
            <a:r>
              <a:rPr lang="ko-KR" altLang="en-US" dirty="0" smtClean="0">
                <a:latin typeface="+mj-ea"/>
              </a:rPr>
              <a:t>요구</a:t>
            </a:r>
            <a:endParaRPr lang="en-US" altLang="ko-KR" dirty="0" smtClean="0">
              <a:latin typeface="+mj-ea"/>
            </a:endParaRPr>
          </a:p>
          <a:p>
            <a:pPr lvl="1"/>
            <a:r>
              <a:rPr lang="ko-KR" altLang="en-US" dirty="0" smtClean="0">
                <a:latin typeface="+mj-ea"/>
              </a:rPr>
              <a:t>전문의료기관은 </a:t>
            </a:r>
            <a:r>
              <a:rPr lang="ko-KR" altLang="en-US" dirty="0">
                <a:latin typeface="+mj-ea"/>
              </a:rPr>
              <a:t>의료 데이터에 대한 전문성을 바탕으로 데이터 생성과 활용이 </a:t>
            </a:r>
            <a:r>
              <a:rPr lang="ko-KR" altLang="en-US" dirty="0" smtClean="0">
                <a:latin typeface="+mj-ea"/>
              </a:rPr>
              <a:t>비교적 </a:t>
            </a:r>
            <a:r>
              <a:rPr lang="ko-KR" altLang="en-US" dirty="0">
                <a:latin typeface="+mj-ea"/>
              </a:rPr>
              <a:t>자유롭다는 점에서 진단 및 진료 과정의 문제 해결에 보다 효율적으로 참여할 수 있는 입지를 확보</a:t>
            </a:r>
          </a:p>
          <a:p>
            <a:pPr lvl="1"/>
            <a:endParaRPr lang="en-US" altLang="ko-KR" sz="1600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470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011032" y="591207"/>
            <a:ext cx="1828802" cy="80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100" dirty="0" smtClean="0"/>
              <a:t>병원 임상 데이터</a:t>
            </a:r>
            <a:endParaRPr lang="ko-KR" altLang="en-US" sz="1100" dirty="0"/>
          </a:p>
        </p:txBody>
      </p:sp>
      <p:sp>
        <p:nvSpPr>
          <p:cNvPr id="5" name="타원 4"/>
          <p:cNvSpPr/>
          <p:nvPr/>
        </p:nvSpPr>
        <p:spPr bwMode="auto">
          <a:xfrm>
            <a:off x="1093664" y="828500"/>
            <a:ext cx="749138" cy="520076"/>
          </a:xfrm>
          <a:prstGeom prst="ellipse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PACS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의료영상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타원 5"/>
          <p:cNvSpPr/>
          <p:nvPr/>
        </p:nvSpPr>
        <p:spPr bwMode="auto">
          <a:xfrm>
            <a:off x="1934964" y="828501"/>
            <a:ext cx="749138" cy="520076"/>
          </a:xfrm>
          <a:prstGeom prst="ellipse">
            <a:avLst/>
          </a:prstGeom>
          <a:solidFill>
            <a:srgbClr val="CE9B2C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EMR/notes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 rot="910110">
            <a:off x="3071298" y="945909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550305" y="704121"/>
            <a:ext cx="185182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표준화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규격화를 통한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</a:rPr>
              <a:t> 구조적 데이터 변환</a:t>
            </a:r>
            <a:endParaRPr lang="en-US" altLang="ko-KR" sz="11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임상 빅데이터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DB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구축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5579750" y="1179393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44067" y="686832"/>
            <a:ext cx="1982167" cy="1193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의료기관 주도적 </a:t>
            </a:r>
            <a:r>
              <a:rPr lang="en-US" altLang="ko-KR" sz="1100" dirty="0"/>
              <a:t>AI </a:t>
            </a:r>
            <a:r>
              <a:rPr lang="ko-KR" altLang="en-US" sz="1100" dirty="0"/>
              <a:t>의료서비스를 위한 </a:t>
            </a:r>
            <a:r>
              <a:rPr lang="ko-KR" altLang="en-US" sz="1100" b="1" dirty="0">
                <a:solidFill>
                  <a:srgbClr val="FF0000"/>
                </a:solidFill>
              </a:rPr>
              <a:t>플랫폼</a:t>
            </a:r>
            <a:r>
              <a:rPr lang="ko-KR" altLang="en-US" sz="1100" dirty="0"/>
              <a:t> 제공</a:t>
            </a:r>
            <a:endParaRPr lang="en-US" altLang="ko-KR" sz="1100" dirty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진단 </a:t>
            </a:r>
            <a:r>
              <a:rPr lang="ko-KR" altLang="en-US" sz="1100" dirty="0" smtClean="0"/>
              <a:t>지원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발병 예측</a:t>
            </a:r>
            <a:endParaRPr lang="en-US" altLang="ko-KR" sz="1100" dirty="0" smtClean="0"/>
          </a:p>
          <a:p>
            <a:pPr marL="171450" indent="-171450" algn="ctr">
              <a:buFontTx/>
              <a:buChar char="-"/>
            </a:pPr>
            <a:r>
              <a:rPr lang="ko-KR" altLang="en-US" sz="1100" dirty="0" smtClean="0"/>
              <a:t>예후 예측</a:t>
            </a:r>
            <a:endParaRPr lang="ko-KR" altLang="en-US" sz="1100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7152"/>
              </p:ext>
            </p:extLst>
          </p:nvPr>
        </p:nvGraphicFramePr>
        <p:xfrm>
          <a:off x="212670" y="2317531"/>
          <a:ext cx="8649592" cy="441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20"/>
                <a:gridCol w="2680138"/>
                <a:gridCol w="2664372"/>
                <a:gridCol w="2461462"/>
              </a:tblGrid>
              <a:tr h="654772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확보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저장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활용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17221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내용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Medical Big Data </a:t>
                      </a:r>
                      <a:r>
                        <a:rPr lang="ko-KR" altLang="en-US" sz="1600" dirty="0" smtClean="0"/>
                        <a:t>관련 연세대학교 </a:t>
                      </a:r>
                      <a:r>
                        <a:rPr lang="ko-KR" altLang="en-US" sz="1600" dirty="0" err="1" smtClean="0"/>
                        <a:t>세브란스</a:t>
                      </a:r>
                      <a:r>
                        <a:rPr lang="ko-KR" altLang="en-US" sz="1600" dirty="0" smtClean="0"/>
                        <a:t> 병원과 </a:t>
                      </a:r>
                      <a:r>
                        <a:rPr lang="en-US" altLang="ko-KR" sz="1600" dirty="0" smtClean="0"/>
                        <a:t>MOU</a:t>
                      </a:r>
                      <a:r>
                        <a:rPr lang="ko-KR" altLang="en-US" sz="1600" dirty="0" smtClean="0"/>
                        <a:t>를 체결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협력병원 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안암병원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아산병원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분당서울대병원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서울성모병원</a:t>
                      </a:r>
                      <a:r>
                        <a:rPr lang="en-US" altLang="ko-KR" sz="1600" dirty="0" smtClean="0"/>
                        <a:t>) 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관련 학회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의료정보학회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영상의학과 학회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활용이 용이한 형식으로 변환하여 구조화한 임상 빅데이터 </a:t>
                      </a:r>
                      <a:r>
                        <a:rPr lang="en-US" altLang="ko-KR" sz="1600" dirty="0" smtClean="0"/>
                        <a:t>DB </a:t>
                      </a:r>
                      <a:r>
                        <a:rPr lang="ko-KR" altLang="en-US" sz="1600" dirty="0" smtClean="0"/>
                        <a:t>구축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의료기관 </a:t>
                      </a:r>
                      <a:r>
                        <a:rPr lang="ko-KR" altLang="en-US" sz="1600" dirty="0" err="1" smtClean="0"/>
                        <a:t>참여형</a:t>
                      </a:r>
                      <a:r>
                        <a:rPr lang="ko-KR" altLang="en-US" sz="1600" dirty="0" smtClean="0"/>
                        <a:t> 빅데이터 진단 및 치료지원 서비스</a:t>
                      </a:r>
                      <a:r>
                        <a:rPr lang="ko-KR" altLang="en-US" sz="1600" baseline="0" dirty="0" smtClean="0"/>
                        <a:t> 개발</a:t>
                      </a:r>
                      <a:endParaRPr lang="en-US" altLang="ko-KR" sz="1600" baseline="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aseline="0" dirty="0" smtClean="0"/>
                        <a:t>연구 목적 활용 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영상분할 알고리즘 평가용 레퍼런스 제공</a:t>
                      </a:r>
                      <a:r>
                        <a:rPr lang="en-US" altLang="ko-KR" sz="1200" baseline="0" dirty="0" smtClean="0"/>
                        <a:t>, AI </a:t>
                      </a:r>
                      <a:r>
                        <a:rPr lang="ko-KR" altLang="en-US" sz="1200" baseline="0" dirty="0" smtClean="0"/>
                        <a:t>훈련데이터</a:t>
                      </a:r>
                      <a:r>
                        <a:rPr lang="en-US" altLang="ko-KR" sz="1200" baseline="0" dirty="0" smtClean="0"/>
                        <a:t>, </a:t>
                      </a:r>
                      <a:r>
                        <a:rPr lang="ko-KR" altLang="en-US" sz="1200" baseline="0" dirty="0" smtClean="0"/>
                        <a:t>질병관련 인자 추론 등</a:t>
                      </a:r>
                      <a:r>
                        <a:rPr lang="en-US" altLang="ko-KR" sz="1200" baseline="0" dirty="0" smtClean="0"/>
                        <a:t>) </a:t>
                      </a:r>
                      <a:endParaRPr lang="en-US" altLang="ko-KR" sz="1600" baseline="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aseline="0" dirty="0" smtClean="0"/>
                        <a:t>의료 교육 목적 활용</a:t>
                      </a:r>
                      <a:r>
                        <a:rPr lang="ko-KR" altLang="en-US" sz="1200" baseline="0" dirty="0" smtClean="0"/>
                        <a:t> 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수술 훈련 시뮬레이터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</a:tr>
              <a:tr h="86106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예시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심장 </a:t>
                      </a:r>
                      <a:r>
                        <a:rPr lang="en-US" altLang="ko-KR" sz="1600" dirty="0" smtClean="0"/>
                        <a:t>CTA dataset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해당환자의 </a:t>
                      </a:r>
                      <a:r>
                        <a:rPr lang="en-US" altLang="ko-KR" sz="1600" dirty="0" smtClean="0"/>
                        <a:t>EMR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심혈관 영역 분할 데이터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관련 키워드 </a:t>
                      </a:r>
                      <a:r>
                        <a:rPr lang="en-US" altLang="ko-KR" sz="1600" dirty="0" smtClean="0"/>
                        <a:t>tagging</a:t>
                      </a:r>
                      <a:endParaRPr lang="ko-KR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의료 영상분할 알고리즘 검증용 레퍼런스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가상수술계획 </a:t>
                      </a:r>
                      <a:r>
                        <a:rPr lang="en-US" altLang="ko-KR" sz="1600" dirty="0" smtClean="0"/>
                        <a:t>SW</a:t>
                      </a:r>
                      <a:r>
                        <a:rPr lang="ko-KR" altLang="en-US" sz="1600" dirty="0" smtClean="0"/>
                        <a:t>개발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수술 </a:t>
                      </a:r>
                      <a:r>
                        <a:rPr lang="ko-KR" altLang="en-US" sz="1600" dirty="0" err="1" smtClean="0"/>
                        <a:t>내비게이터</a:t>
                      </a:r>
                      <a:r>
                        <a:rPr lang="ko-KR" altLang="en-US" sz="1600" dirty="0" smtClean="0"/>
                        <a:t> 개발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훈련 시뮬레이터 개발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영상진단 지원</a:t>
                      </a:r>
                      <a:endParaRPr lang="ko-KR" altLang="en-US" sz="1600" dirty="0"/>
                    </a:p>
                  </a:txBody>
                  <a:tcPr/>
                </a:tc>
              </a:tr>
              <a:tr h="8610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Head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en-US" altLang="ko-KR" sz="1600" dirty="0" smtClean="0"/>
                        <a:t>CT dataset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해당환자의 </a:t>
                      </a:r>
                      <a:r>
                        <a:rPr lang="en-US" altLang="ko-KR" sz="1600" dirty="0" smtClean="0"/>
                        <a:t>EMR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err="1" smtClean="0"/>
                        <a:t>하악골</a:t>
                      </a:r>
                      <a:r>
                        <a:rPr lang="ko-KR" altLang="en-US" sz="1600" dirty="0" smtClean="0"/>
                        <a:t> 영역 분할 데이터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관련 키워드 </a:t>
                      </a:r>
                      <a:r>
                        <a:rPr lang="en-US" altLang="ko-KR" sz="1600" dirty="0" smtClean="0"/>
                        <a:t>tagging</a:t>
                      </a:r>
                      <a:endParaRPr lang="ko-KR" altLang="en-US" sz="1600" dirty="0" smtClean="0"/>
                    </a:p>
                    <a:p>
                      <a:pPr algn="l" latinLnBrk="1"/>
                      <a:endParaRPr lang="ko-KR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126124" y="81254"/>
            <a:ext cx="6281005" cy="410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/>
              <a:t>국내 의료기관 통합형 표준 임상 빅데이터 </a:t>
            </a:r>
            <a:r>
              <a:rPr lang="en-US" altLang="ko-KR" b="1"/>
              <a:t>DB</a:t>
            </a:r>
            <a:r>
              <a:rPr lang="ko-KR" altLang="en-US" b="1"/>
              <a:t> 구축 사업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011032" y="1473023"/>
            <a:ext cx="1828802" cy="805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o-KR" altLang="en-US" sz="1100" dirty="0" smtClean="0"/>
              <a:t>병원 임상 데이터</a:t>
            </a:r>
            <a:endParaRPr lang="ko-KR" altLang="en-US" sz="1100" dirty="0"/>
          </a:p>
        </p:txBody>
      </p:sp>
      <p:sp>
        <p:nvSpPr>
          <p:cNvPr id="14" name="타원 13"/>
          <p:cNvSpPr/>
          <p:nvPr/>
        </p:nvSpPr>
        <p:spPr bwMode="auto">
          <a:xfrm>
            <a:off x="1093664" y="1710316"/>
            <a:ext cx="749138" cy="520076"/>
          </a:xfrm>
          <a:prstGeom prst="ellipse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PACS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의료영상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1934964" y="1710317"/>
            <a:ext cx="749138" cy="520076"/>
          </a:xfrm>
          <a:prstGeom prst="ellipse">
            <a:avLst/>
          </a:prstGeom>
          <a:solidFill>
            <a:srgbClr val="CE9B2C"/>
          </a:solidFill>
          <a:ln>
            <a:noFill/>
          </a:ln>
          <a:extLst/>
        </p:spPr>
        <p:txBody>
          <a:bodyPr wrap="none" lIns="0" tIns="0" rIns="0" bIns="0" rtlCol="0" anchor="ctr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EMR/notes</a:t>
            </a:r>
            <a:endParaRPr lang="ko-KR" altLang="en-US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오른쪽 화살표 17"/>
          <p:cNvSpPr/>
          <p:nvPr/>
        </p:nvSpPr>
        <p:spPr>
          <a:xfrm rot="20410403">
            <a:off x="3071297" y="1630022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79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3" y="174354"/>
            <a:ext cx="9024171" cy="515091"/>
          </a:xfrm>
        </p:spPr>
        <p:txBody>
          <a:bodyPr/>
          <a:lstStyle/>
          <a:p>
            <a:r>
              <a:rPr lang="ko-KR" altLang="en-US" sz="2400" dirty="0" smtClean="0"/>
              <a:t>제안</a:t>
            </a:r>
            <a:r>
              <a:rPr lang="en-US" altLang="ko-KR" sz="2400" dirty="0" smtClean="0"/>
              <a:t>2. </a:t>
            </a:r>
            <a:r>
              <a:rPr lang="en-US" altLang="ko-KR" sz="2400" dirty="0" smtClean="0">
                <a:latin typeface="+mj-ea"/>
              </a:rPr>
              <a:t>KIST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개인 맞춤형 상시 의료서비스의 테스트베드 구축 사업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“</a:t>
            </a:r>
            <a:r>
              <a:rPr lang="ko-KR" altLang="en-US" b="1" dirty="0" smtClean="0"/>
              <a:t>실시간 생체신호 빅데이터 기반 개인 맞춤형 상시 의료서비스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 개발을 위해 </a:t>
            </a:r>
            <a:r>
              <a:rPr lang="en-US" altLang="ko-KR" b="1" dirty="0" smtClean="0"/>
              <a:t>KIST </a:t>
            </a:r>
            <a:r>
              <a:rPr lang="ko-KR" altLang="en-US" b="1" dirty="0" smtClean="0"/>
              <a:t>내부의 시험 환경을 구축하고 요소기술 및 통합서비스를 검증 </a:t>
            </a:r>
            <a:endParaRPr lang="en-US" altLang="ko-KR" b="1" dirty="0" smtClean="0"/>
          </a:p>
          <a:p>
            <a:r>
              <a:rPr lang="ko-KR" altLang="en-US" dirty="0" smtClean="0"/>
              <a:t>최소자극</a:t>
            </a:r>
            <a:r>
              <a:rPr lang="en-US" altLang="ko-KR" dirty="0" smtClean="0"/>
              <a:t>/</a:t>
            </a:r>
            <a:r>
              <a:rPr lang="ko-KR" altLang="en-US" dirty="0" smtClean="0"/>
              <a:t>최소침습으로 </a:t>
            </a:r>
            <a:r>
              <a:rPr lang="ko-KR" altLang="en-US" b="1" dirty="0" smtClean="0">
                <a:solidFill>
                  <a:srgbClr val="FF0000"/>
                </a:solidFill>
              </a:rPr>
              <a:t>신뢰성 있는 생체신호 </a:t>
            </a:r>
            <a:r>
              <a:rPr lang="ko-KR" altLang="en-US" dirty="0" smtClean="0"/>
              <a:t>실시간 측정 기기 개발 검증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바이오닉스연구단에서 생체신호 측정 기술 개발 및 본 테스트베드에서 검증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혈당측정 콘택트렌즈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보행패턴 측정 </a:t>
            </a:r>
            <a:r>
              <a:rPr lang="ko-KR" altLang="en-US" dirty="0" err="1" smtClean="0"/>
              <a:t>신발깔창</a:t>
            </a:r>
            <a:r>
              <a:rPr lang="en-US" altLang="ko-KR" dirty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ko-KR" altLang="en-US" dirty="0" smtClean="0">
                <a:latin typeface="+mj-ea"/>
              </a:rPr>
              <a:t>개인별 생체신호의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실시간 수집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가공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/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분석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압축</a:t>
            </a:r>
            <a:r>
              <a:rPr lang="en-US" altLang="ko-KR" b="1" dirty="0" smtClean="0">
                <a:solidFill>
                  <a:srgbClr val="FF0000"/>
                </a:solidFill>
                <a:latin typeface="+mj-ea"/>
              </a:rPr>
              <a:t>/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저장</a:t>
            </a:r>
            <a:endParaRPr lang="en-US" altLang="ko-KR" b="1" dirty="0" smtClean="0">
              <a:solidFill>
                <a:srgbClr val="FF0000"/>
              </a:solidFill>
              <a:latin typeface="+mj-ea"/>
            </a:endParaRPr>
          </a:p>
          <a:p>
            <a:pPr lvl="1"/>
            <a:r>
              <a:rPr lang="ko-KR" altLang="en-US" dirty="0" smtClean="0"/>
              <a:t>생체신호측정기기가 </a:t>
            </a:r>
            <a:r>
              <a:rPr lang="ko-KR" altLang="en-US" b="1" dirty="0" smtClean="0">
                <a:solidFill>
                  <a:srgbClr val="FF0000"/>
                </a:solidFill>
              </a:rPr>
              <a:t>스마트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폰</a:t>
            </a:r>
            <a:r>
              <a:rPr lang="ko-KR" altLang="en-US" dirty="0" err="1" smtClean="0"/>
              <a:t>과</a:t>
            </a:r>
            <a:r>
              <a:rPr lang="ko-KR" altLang="en-US" dirty="0" smtClean="0"/>
              <a:t> 연동되고 </a:t>
            </a:r>
            <a:r>
              <a:rPr lang="ko-KR" altLang="en-US" dirty="0" err="1" smtClean="0"/>
              <a:t>스마트폰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통해 </a:t>
            </a:r>
            <a:r>
              <a:rPr lang="en-US" altLang="ko-KR" dirty="0" smtClean="0"/>
              <a:t>KIST</a:t>
            </a:r>
            <a:r>
              <a:rPr lang="ko-KR" altLang="en-US" dirty="0" smtClean="0"/>
              <a:t>서버에 실시간 수집</a:t>
            </a:r>
            <a:r>
              <a:rPr lang="en-US" altLang="ko-KR" dirty="0" smtClean="0"/>
              <a:t>/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/</a:t>
            </a:r>
            <a:r>
              <a:rPr lang="ko-KR" altLang="en-US" dirty="0" smtClean="0"/>
              <a:t>관리</a:t>
            </a:r>
            <a:endParaRPr lang="en-US" altLang="ko-KR" dirty="0" smtClean="0"/>
          </a:p>
          <a:p>
            <a:r>
              <a:rPr lang="ko-KR" altLang="en-US" dirty="0" smtClean="0">
                <a:latin typeface="+mj-ea"/>
              </a:rPr>
              <a:t>개인별 건강검진기록에 기반한 질환 조기 진단 및 맞춤형 예방을 위한 </a:t>
            </a:r>
            <a:r>
              <a:rPr lang="ko-KR" altLang="en-US" b="1" dirty="0" smtClean="0">
                <a:solidFill>
                  <a:srgbClr val="FF0000"/>
                </a:solidFill>
                <a:latin typeface="+mj-ea"/>
              </a:rPr>
              <a:t>스마트 헬스케어 서비스 </a:t>
            </a:r>
            <a:r>
              <a:rPr lang="ko-KR" altLang="en-US" dirty="0" smtClean="0">
                <a:latin typeface="+mj-ea"/>
              </a:rPr>
              <a:t>개발</a:t>
            </a:r>
            <a:endParaRPr lang="en-US" altLang="ko-KR" dirty="0" smtClean="0">
              <a:latin typeface="+mj-ea"/>
            </a:endParaRPr>
          </a:p>
          <a:p>
            <a:pPr lvl="1"/>
            <a:r>
              <a:rPr lang="ko-KR" altLang="en-US" dirty="0" smtClean="0">
                <a:latin typeface="+mj-ea"/>
              </a:rPr>
              <a:t>실시간 수집되는 개인별 생체신호의 실시간 분석 기술</a:t>
            </a:r>
            <a:endParaRPr lang="en-US" altLang="ko-KR" dirty="0" smtClean="0">
              <a:latin typeface="+mj-ea"/>
            </a:endParaRPr>
          </a:p>
          <a:p>
            <a:pPr lvl="1"/>
            <a:r>
              <a:rPr lang="ko-KR" altLang="en-US" dirty="0" smtClean="0">
                <a:latin typeface="+mj-ea"/>
              </a:rPr>
              <a:t>개인별 건강검진기록을 참조하여 개인별 맞춤 헬스케어 서비스 제공</a:t>
            </a:r>
            <a:endParaRPr lang="en-US" altLang="ko-KR" sz="1600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8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른쪽 화살표 7"/>
          <p:cNvSpPr/>
          <p:nvPr/>
        </p:nvSpPr>
        <p:spPr>
          <a:xfrm>
            <a:off x="3017452" y="1171004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579750" y="1179393"/>
            <a:ext cx="355235" cy="2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77462"/>
              </p:ext>
            </p:extLst>
          </p:nvPr>
        </p:nvGraphicFramePr>
        <p:xfrm>
          <a:off x="212670" y="2317531"/>
          <a:ext cx="8649592" cy="409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20"/>
                <a:gridCol w="2680138"/>
                <a:gridCol w="2664372"/>
                <a:gridCol w="2461462"/>
              </a:tblGrid>
              <a:tr h="654772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확보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저장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데이터 활용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17221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내용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생체신호 실시간 측정 기기 개발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>
                          <a:latin typeface="+mj-ea"/>
                        </a:rPr>
                        <a:t>개인별 건강검진기록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dirty="0" smtClean="0">
                          <a:latin typeface="+mj-ea"/>
                        </a:rPr>
                        <a:t>개인별 생체신호의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실시간 수집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가공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/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분석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압축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/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저장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+mj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>
                          <a:latin typeface="+mj-ea"/>
                        </a:rPr>
                        <a:t>질환 조기 진단 및 맞춤형 예방을 위한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스마트 </a:t>
                      </a:r>
                      <a:r>
                        <a:rPr lang="ko-KR" altLang="en-US" sz="1600" b="1" dirty="0" err="1" smtClean="0">
                          <a:solidFill>
                            <a:srgbClr val="FF0000"/>
                          </a:solidFill>
                          <a:latin typeface="+mj-ea"/>
                        </a:rPr>
                        <a:t>헬스케어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+mj-ea"/>
                        </a:rPr>
                        <a:t> 서비스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221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예시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/>
                        <a:t>혈당측정 콘택트렌즈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보행패턴 측정 </a:t>
                      </a:r>
                      <a:r>
                        <a:rPr lang="ko-KR" altLang="en-US" sz="1600" dirty="0" err="1" smtClean="0"/>
                        <a:t>신발깔창</a:t>
                      </a:r>
                      <a:r>
                        <a:rPr lang="en-US" altLang="ko-KR" sz="1600" dirty="0" smtClean="0"/>
                        <a:t> </a:t>
                      </a: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상용 스마트밴드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</a:rPr>
                        <a:t>심박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</a:rPr>
                        <a:t>걸음수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</a:rPr>
                        <a:t>위치정보 등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</a:rPr>
                        <a:t>스마트 </a:t>
                      </a:r>
                      <a:r>
                        <a:rPr lang="ko-KR" altLang="en-US" sz="1600" b="1" dirty="0" err="1" smtClean="0">
                          <a:solidFill>
                            <a:srgbClr val="FF0000"/>
                          </a:solidFill>
                        </a:rPr>
                        <a:t>폰</a:t>
                      </a:r>
                      <a:r>
                        <a:rPr lang="ko-KR" altLang="en-US" sz="1600" dirty="0" err="1" smtClean="0"/>
                        <a:t>과</a:t>
                      </a:r>
                      <a:r>
                        <a:rPr lang="ko-KR" altLang="en-US" sz="1600" dirty="0" smtClean="0"/>
                        <a:t> 연동되고 </a:t>
                      </a:r>
                      <a:r>
                        <a:rPr lang="ko-KR" altLang="en-US" sz="1600" dirty="0" err="1" smtClean="0"/>
                        <a:t>스마트폰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 err="1" smtClean="0"/>
                        <a:t>앱을</a:t>
                      </a:r>
                      <a:r>
                        <a:rPr lang="ko-KR" altLang="en-US" sz="1600" dirty="0" smtClean="0"/>
                        <a:t> 통해 </a:t>
                      </a:r>
                      <a:r>
                        <a:rPr lang="en-US" altLang="ko-KR" sz="1600" dirty="0" smtClean="0"/>
                        <a:t>KIST</a:t>
                      </a:r>
                      <a:r>
                        <a:rPr lang="ko-KR" altLang="en-US" sz="1600" dirty="0" smtClean="0"/>
                        <a:t>서버에 실시간 수집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저장</a:t>
                      </a:r>
                      <a:r>
                        <a:rPr lang="en-US" altLang="ko-KR" sz="1600" dirty="0" smtClean="0"/>
                        <a:t>/</a:t>
                      </a:r>
                      <a:r>
                        <a:rPr lang="ko-KR" altLang="en-US" sz="1600" dirty="0" smtClean="0"/>
                        <a:t>관리</a:t>
                      </a:r>
                      <a:endParaRPr lang="en-US" altLang="ko-KR" sz="1600" dirty="0" smtClean="0"/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>
                          <a:latin typeface="+mj-ea"/>
                        </a:rPr>
                        <a:t>개인별 생체신호의 실시간 분석 기술</a:t>
                      </a:r>
                      <a:endParaRPr lang="en-US" altLang="ko-KR" sz="1600" dirty="0" smtClean="0">
                        <a:latin typeface="+mj-ea"/>
                      </a:endParaRPr>
                    </a:p>
                    <a:p>
                      <a:pPr marL="285750" indent="-2857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 smtClean="0">
                          <a:latin typeface="+mj-ea"/>
                        </a:rPr>
                        <a:t>개인별 건강검진기록을 참조하여 개인별 맞춤 </a:t>
                      </a:r>
                      <a:r>
                        <a:rPr lang="ko-KR" altLang="en-US" sz="1600" dirty="0" err="1" smtClean="0">
                          <a:latin typeface="+mj-ea"/>
                        </a:rPr>
                        <a:t>헬스케어</a:t>
                      </a:r>
                      <a:r>
                        <a:rPr lang="ko-KR" altLang="en-US" sz="1600" dirty="0" smtClean="0">
                          <a:latin typeface="+mj-ea"/>
                        </a:rPr>
                        <a:t> 서비스 </a:t>
                      </a:r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126124" y="81254"/>
            <a:ext cx="6281005" cy="4106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KIST </a:t>
            </a:r>
            <a:r>
              <a:rPr lang="ko-KR" altLang="en-US" b="1" dirty="0"/>
              <a:t>개인 맞춤형 상시 의료서비스의 테스트베드 구축 사업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 bwMode="auto">
          <a:xfrm>
            <a:off x="536319" y="604162"/>
            <a:ext cx="1199942" cy="73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92" y="1185997"/>
            <a:ext cx="1263736" cy="8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463" y="519320"/>
            <a:ext cx="1266519" cy="8422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107" y="1099374"/>
            <a:ext cx="1542616" cy="853113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3663191" y="635450"/>
            <a:ext cx="1661401" cy="1321370"/>
            <a:chOff x="3438744" y="1035858"/>
            <a:chExt cx="3075428" cy="2445995"/>
          </a:xfrm>
        </p:grpSpPr>
        <p:pic>
          <p:nvPicPr>
            <p:cNvPr id="18" name="Picture 4" descr="cloud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440" y="1035858"/>
              <a:ext cx="2177722" cy="1444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그림 18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3438744" y="2427890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그림 19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4203371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그림 20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4967997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그림 21" descr="http://www.workforceinstitute.org/wp-content/uploads/2013/03/cloud-mobile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4" t="1128" r="62074" b="73545"/>
            <a:stretch/>
          </p:blipFill>
          <p:spPr bwMode="auto">
            <a:xfrm>
              <a:off x="5749545" y="2480743"/>
              <a:ext cx="764627" cy="1001110"/>
            </a:xfrm>
            <a:custGeom>
              <a:avLst/>
              <a:gdLst>
                <a:gd name="connsiteX0" fmla="*/ 0 w 764627"/>
                <a:gd name="connsiteY0" fmla="*/ 0 h 1001110"/>
                <a:gd name="connsiteX1" fmla="*/ 764627 w 764627"/>
                <a:gd name="connsiteY1" fmla="*/ 0 h 1001110"/>
                <a:gd name="connsiteX2" fmla="*/ 764627 w 764627"/>
                <a:gd name="connsiteY2" fmla="*/ 1001110 h 1001110"/>
                <a:gd name="connsiteX3" fmla="*/ 725315 w 764627"/>
                <a:gd name="connsiteY3" fmla="*/ 1001110 h 1001110"/>
                <a:gd name="connsiteX4" fmla="*/ 676057 w 764627"/>
                <a:gd name="connsiteY4" fmla="*/ 861547 h 1001110"/>
                <a:gd name="connsiteX5" fmla="*/ 518401 w 764627"/>
                <a:gd name="connsiteY5" fmla="*/ 719657 h 1001110"/>
                <a:gd name="connsiteX6" fmla="*/ 518401 w 764627"/>
                <a:gd name="connsiteY6" fmla="*/ 1001110 h 1001110"/>
                <a:gd name="connsiteX7" fmla="*/ 0 w 764627"/>
                <a:gd name="connsiteY7" fmla="*/ 1001110 h 10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627" h="1001110">
                  <a:moveTo>
                    <a:pt x="0" y="0"/>
                  </a:moveTo>
                  <a:lnTo>
                    <a:pt x="764627" y="0"/>
                  </a:lnTo>
                  <a:lnTo>
                    <a:pt x="764627" y="1001110"/>
                  </a:lnTo>
                  <a:lnTo>
                    <a:pt x="725315" y="1001110"/>
                  </a:lnTo>
                  <a:lnTo>
                    <a:pt x="676057" y="861547"/>
                  </a:lnTo>
                  <a:lnTo>
                    <a:pt x="518401" y="719657"/>
                  </a:lnTo>
                  <a:lnTo>
                    <a:pt x="518401" y="1001110"/>
                  </a:lnTo>
                  <a:lnTo>
                    <a:pt x="0" y="100111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직선 연결선 22"/>
            <p:cNvCxnSpPr/>
            <p:nvPr/>
          </p:nvCxnSpPr>
          <p:spPr>
            <a:xfrm flipV="1">
              <a:off x="3736428" y="2254469"/>
              <a:ext cx="370489" cy="37837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4469524" y="2344410"/>
              <a:ext cx="4229" cy="37514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5229922" y="2336979"/>
              <a:ext cx="4229" cy="37514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 flipV="1">
              <a:off x="5832215" y="2293172"/>
              <a:ext cx="155991" cy="4263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92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199407"/>
            <a:ext cx="7886700" cy="49775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바이오 분야의 빅데이터 기반 연구 현황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빅데이터 구축을 위한 인프라 전략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데이터 관리 및 국제협력 계획</a:t>
            </a:r>
            <a:endParaRPr lang="en-US" altLang="ko-KR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smtClean="0"/>
              <a:t>데이터 활용을 통한 연구개발 전략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바이오 분야의 </a:t>
            </a:r>
            <a:r>
              <a:rPr lang="ko-KR" altLang="en-US" dirty="0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빅데이터 기반 연구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4" y="970285"/>
            <a:ext cx="8762452" cy="3799068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rgbClr val="FF0000"/>
                </a:solidFill>
                <a:latin typeface="+mj-ea"/>
                <a:ea typeface="+mj-ea"/>
              </a:rPr>
              <a:t>의료</a:t>
            </a:r>
            <a:r>
              <a:rPr lang="en-US" altLang="ko-KR" sz="1800" dirty="0" smtClean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ko-KR" altLang="en-US" sz="1800" dirty="0" smtClean="0">
                <a:solidFill>
                  <a:srgbClr val="FF0000"/>
                </a:solidFill>
                <a:latin typeface="+mj-ea"/>
                <a:ea typeface="+mj-ea"/>
              </a:rPr>
              <a:t>헬스케어 </a:t>
            </a:r>
            <a:r>
              <a:rPr lang="ko-KR" altLang="en-US" sz="1800" dirty="0">
                <a:latin typeface="+mj-ea"/>
                <a:ea typeface="+mj-ea"/>
              </a:rPr>
              <a:t>부문이 빅데이터의</a:t>
            </a:r>
            <a:r>
              <a:rPr lang="en-US" altLang="ko-KR" sz="1800" dirty="0">
                <a:latin typeface="+mj-ea"/>
                <a:ea typeface="+mj-ea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실효성 있는 활용 용이성이 높고</a:t>
            </a:r>
            <a:r>
              <a:rPr lang="en-US" altLang="ko-KR" sz="1800" dirty="0">
                <a:latin typeface="+mj-ea"/>
                <a:ea typeface="+mj-ea"/>
              </a:rPr>
              <a:t>,</a:t>
            </a:r>
            <a:r>
              <a:rPr lang="ko-KR" altLang="en-US" sz="1800" dirty="0">
                <a:latin typeface="+mj-ea"/>
                <a:ea typeface="+mj-ea"/>
              </a:rPr>
              <a:t> 경제에서 차지하는 비중과 영향이 지대하기 때문에</a:t>
            </a:r>
            <a:r>
              <a:rPr lang="en-US" altLang="ko-KR" sz="1800" dirty="0">
                <a:latin typeface="+mj-ea"/>
                <a:ea typeface="+mj-ea"/>
              </a:rPr>
              <a:t>,</a:t>
            </a:r>
            <a:r>
              <a:rPr lang="ko-KR" altLang="en-US" sz="1800" dirty="0">
                <a:latin typeface="+mj-ea"/>
                <a:ea typeface="+mj-ea"/>
              </a:rPr>
              <a:t>  빅데이터 기반 연구에 기대가 큼</a:t>
            </a:r>
            <a:endParaRPr lang="en-US" altLang="ko-KR" sz="1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+mj-ea"/>
                <a:ea typeface="+mj-ea"/>
              </a:rPr>
              <a:t>                    (</a:t>
            </a:r>
            <a:r>
              <a:rPr lang="en-US" altLang="ko-KR" sz="1800" dirty="0">
                <a:latin typeface="+mj-ea"/>
                <a:ea typeface="+mj-ea"/>
              </a:rPr>
              <a:t>The ‘big data revolution in healthcare, McKinsey Report, 2013</a:t>
            </a:r>
            <a:r>
              <a:rPr lang="en-US" altLang="ko-KR" sz="1800" dirty="0" smtClean="0">
                <a:latin typeface="+mj-ea"/>
                <a:ea typeface="+mj-ea"/>
              </a:rPr>
              <a:t>)</a:t>
            </a:r>
          </a:p>
          <a:p>
            <a:r>
              <a:rPr lang="ko-KR" altLang="en-US" sz="1800" dirty="0">
                <a:latin typeface="+mj-ea"/>
                <a:ea typeface="+mj-ea"/>
                <a:cs typeface="Arial Unicode MS" panose="020B0604020202020204" pitchFamily="50" charset="-127"/>
              </a:rPr>
              <a:t>디지털 헬스케어  </a:t>
            </a:r>
            <a:endParaRPr lang="en-US" altLang="ko-KR" sz="18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en-US" altLang="ko-KR" sz="1600" dirty="0" err="1">
                <a:latin typeface="+mj-ea"/>
                <a:cs typeface="Arial Unicode MS" panose="020B0604020202020204" pitchFamily="50" charset="-127"/>
              </a:rPr>
              <a:t>IoT</a:t>
            </a:r>
            <a:r>
              <a:rPr lang="en-US" altLang="ko-KR" sz="1600" dirty="0">
                <a:latin typeface="+mj-ea"/>
                <a:cs typeface="Arial Unicode MS" panose="020B0604020202020204" pitchFamily="50" charset="-127"/>
              </a:rPr>
              <a:t> </a:t>
            </a:r>
            <a:r>
              <a:rPr lang="ko-KR" altLang="en-US" sz="1600" dirty="0">
                <a:latin typeface="+mj-ea"/>
                <a:cs typeface="Arial Unicode MS" panose="020B0604020202020204" pitchFamily="50" charset="-127"/>
              </a:rPr>
              <a:t>기술개발 중심에서 점차 </a:t>
            </a:r>
            <a:r>
              <a:rPr lang="en-US" altLang="ko-KR" sz="1600" dirty="0">
                <a:latin typeface="+mj-ea"/>
                <a:cs typeface="Arial Unicode MS" panose="020B0604020202020204" pitchFamily="50" charset="-127"/>
              </a:rPr>
              <a:t>AI</a:t>
            </a:r>
            <a:r>
              <a:rPr lang="ko-KR" altLang="en-US" sz="1600" dirty="0">
                <a:latin typeface="+mj-ea"/>
                <a:cs typeface="Arial Unicode MS" panose="020B0604020202020204" pitchFamily="50" charset="-127"/>
              </a:rPr>
              <a:t>기반 지능화로 진화  </a:t>
            </a:r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en-US" altLang="ko-KR" sz="1600" dirty="0" smtClean="0">
                <a:latin typeface="+mj-ea"/>
                <a:ea typeface="+mj-ea"/>
                <a:cs typeface="Arial Unicode MS" panose="020B0604020202020204" pitchFamily="50" charset="-127"/>
              </a:rPr>
              <a:t>ICT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(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정보통신기술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),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빅데이터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, </a:t>
            </a:r>
            <a:r>
              <a:rPr lang="ko-KR" altLang="en-US" sz="1600" dirty="0" err="1">
                <a:latin typeface="+mj-ea"/>
                <a:ea typeface="+mj-ea"/>
                <a:cs typeface="Arial Unicode MS" panose="020B0604020202020204" pitchFamily="50" charset="-127"/>
              </a:rPr>
              <a:t>바이오가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 결합한 융합의학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.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개인별 맞춤형 건강관리와 원격의료 </a:t>
            </a:r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가능</a:t>
            </a:r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환자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중심의 위험인자 관리와 고령자와 만성질환자의 질병 예방과 치료를 위해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ICT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와 건강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진료 빅데이터 적극 </a:t>
            </a:r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활용</a:t>
            </a:r>
            <a:endParaRPr lang="ko-KR" altLang="en-US" sz="1600" dirty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 smtClean="0">
                <a:latin typeface="+mj-ea"/>
                <a:ea typeface="+mj-ea"/>
                <a:cs typeface="Arial Unicode MS" panose="020B0604020202020204" pitchFamily="50" charset="-127"/>
              </a:rPr>
              <a:t>빅데이터 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기반의 디지털 헬스케어 대표 사례는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IBM Watson Health</a:t>
            </a:r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과 </a:t>
            </a:r>
            <a:r>
              <a:rPr lang="en-US" altLang="ko-KR" sz="1600" dirty="0">
                <a:latin typeface="+mj-ea"/>
                <a:ea typeface="+mj-ea"/>
                <a:cs typeface="Arial Unicode MS" panose="020B0604020202020204" pitchFamily="50" charset="-127"/>
              </a:rPr>
              <a:t>Google Deep Mind </a:t>
            </a:r>
            <a:r>
              <a:rPr lang="en-US" altLang="ko-KR" sz="1600" dirty="0" smtClean="0">
                <a:latin typeface="+mj-ea"/>
                <a:ea typeface="+mj-ea"/>
                <a:cs typeface="Arial Unicode MS" panose="020B0604020202020204" pitchFamily="50" charset="-127"/>
              </a:rPr>
              <a:t>Health</a:t>
            </a:r>
            <a:endParaRPr lang="en-US" altLang="ko-KR" sz="1600" dirty="0">
              <a:latin typeface="+mj-ea"/>
              <a:ea typeface="+mj-ea"/>
              <a:cs typeface="Arial Unicode MS" panose="020B0604020202020204" pitchFamily="50" charset="-127"/>
            </a:endParaRPr>
          </a:p>
          <a:p>
            <a:pPr lvl="1"/>
            <a:r>
              <a:rPr lang="ko-KR" altLang="en-US" sz="1600" dirty="0">
                <a:latin typeface="+mj-ea"/>
                <a:ea typeface="+mj-ea"/>
                <a:cs typeface="Arial Unicode MS" panose="020B0604020202020204" pitchFamily="50" charset="-127"/>
              </a:rPr>
              <a:t>유수한 대학 병원과의 협업과 공동연구를 통해 점진적 발전 </a:t>
            </a:r>
          </a:p>
          <a:p>
            <a:pPr lvl="1"/>
            <a:endParaRPr lang="en-US" altLang="ko-KR" sz="1600" dirty="0" smtClean="0">
              <a:latin typeface="+mj-ea"/>
              <a:ea typeface="+mj-ea"/>
              <a:cs typeface="Arial Unicode MS" panose="020B0604020202020204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6" name="Picture 2" descr="https://cbi-blog.s3.amazonaws.com/blog/wp-content/uploads/2016/08/AI_healthcare_map_201609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85" y="4421866"/>
            <a:ext cx="2706815" cy="24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904415" y="6195332"/>
            <a:ext cx="3305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50" dirty="0" smtClean="0"/>
              <a:t>https</a:t>
            </a:r>
            <a:r>
              <a:rPr lang="ko-KR" altLang="en-US" sz="1350" dirty="0"/>
              <a:t>://www.cbinsights.com/blog/artificial-intelligence-startups-healthcare/</a:t>
            </a:r>
          </a:p>
        </p:txBody>
      </p:sp>
    </p:spTree>
    <p:extLst>
      <p:ext uri="{BB962C8B-B14F-4D97-AF65-F5344CB8AC3E}">
        <p14:creationId xmlns:p14="http://schemas.microsoft.com/office/powerpoint/2010/main" val="398043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96556"/>
              </p:ext>
            </p:extLst>
          </p:nvPr>
        </p:nvGraphicFramePr>
        <p:xfrm>
          <a:off x="102792" y="880218"/>
          <a:ext cx="8801925" cy="5197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359"/>
                <a:gridCol w="1651122"/>
                <a:gridCol w="6614444"/>
              </a:tblGrid>
              <a:tr h="34917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기업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기술 설명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29211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국외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IBM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왓슨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 (Watson)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세계 인공지능 헬스케어 산업의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45%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시장 점유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의료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빅테이터를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보관하는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클라우드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소프트웨어 관련기업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Phytel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Explory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인수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Mergy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와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Truven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인수로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300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억 장의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의료영상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보유 및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8,500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개의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헬스케어 시스템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접근 가능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방대한 의료영상 빅데이터 및 자연어처리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등의 인공지능 기술을 통해 암 진단분야 시장 선도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전문의와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왓슨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진단 일지비율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대장암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98%,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직장암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96%,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자궁경부암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100% 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032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구글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베릴리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(Verily)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인공지능을 활용하여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‘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유전자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생활습관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질병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’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간 관계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연구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혈당 자동 측정렌즈 개발 및 인공지능을 활용한 혈당관리 방법 제공 계획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존슨앤존슨과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함께 인공지능 기술이 적용된 수술로봇 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구글피트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(Google Fit)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인공지능 기술을 접목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실시간 건강관리 서비스로 확대 예정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1032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애플 </a:t>
                      </a: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케어킷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CareKit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환자 질병관리 및 복약상황 모니터링을 위한 소프트웨어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케어킷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CareKit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아이폰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아이패드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sz="1100" dirty="0" err="1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애플워치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등 다양한 스마트 기기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채널 보유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다양한 스마트 기기로부터 축적된 각종 데이터와 인공지능 기술을 접목하여 향후 일반인에게 인공지능 서비스 보급 전망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음성인식 및 음성명령 수행 가능한 기술 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82932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국내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뷰노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Vuno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기술이 적용된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소프웨어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+mj-ea"/>
                          <a:ea typeface="+mj-ea"/>
                        </a:rPr>
                        <a:t>Vuno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-med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의료영상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 (X-ray, CT, MRI)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인식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알고리듬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 개발을 통한 임상진단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491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루닛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Lunit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의료영상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흉부 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X-ray,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유방촬영술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임상 진단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영상인식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알고리듬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491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스탠다임</a:t>
                      </a:r>
                      <a:r>
                        <a:rPr lang="ko-KR" sz="1200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Standigm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시스템생물학 전문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스타트업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머신러닝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기술을 </a:t>
                      </a: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신약개발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에 활용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  <a:tr h="3829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1200" dirty="0" err="1">
                          <a:effectLst/>
                          <a:latin typeface="+mj-ea"/>
                          <a:ea typeface="+mj-ea"/>
                        </a:rPr>
                        <a:t>디오텍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sz="1200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+mj-ea"/>
                          <a:ea typeface="+mj-ea"/>
                        </a:rPr>
                        <a:t>Dioteck</a:t>
                      </a:r>
                      <a:r>
                        <a:rPr lang="en-US" sz="120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sz="12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의사</a:t>
                      </a:r>
                      <a:r>
                        <a:rPr lang="en-US" sz="1100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환자 간 대화음성을 텍스트로 전환하는 지능형 의료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녹취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시스템 개발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o-KR" sz="1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음성인식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및 </a:t>
                      </a:r>
                      <a:r>
                        <a:rPr lang="ko-KR" sz="1100" dirty="0" err="1">
                          <a:effectLst/>
                          <a:latin typeface="+mj-ea"/>
                          <a:ea typeface="+mj-ea"/>
                        </a:rPr>
                        <a:t>딥러닝</a:t>
                      </a:r>
                      <a:r>
                        <a:rPr lang="ko-KR" sz="1100" dirty="0">
                          <a:effectLst/>
                          <a:latin typeface="+mj-ea"/>
                          <a:ea typeface="+mj-ea"/>
                        </a:rPr>
                        <a:t> 기술개발</a:t>
                      </a:r>
                      <a:endParaRPr lang="ko-KR" sz="1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716" marR="51716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6642" y="6340979"/>
            <a:ext cx="873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000" dirty="0">
                <a:latin typeface="+mj-ea"/>
                <a:ea typeface="+mj-ea"/>
              </a:rPr>
              <a:t>자료</a:t>
            </a:r>
            <a:r>
              <a:rPr lang="en-US" altLang="ko-KR" sz="1000" dirty="0">
                <a:latin typeface="+mj-ea"/>
                <a:ea typeface="+mj-ea"/>
              </a:rPr>
              <a:t>: “</a:t>
            </a:r>
            <a:r>
              <a:rPr lang="ko-KR" altLang="ko-KR" sz="1000" dirty="0">
                <a:latin typeface="+mj-ea"/>
                <a:ea typeface="+mj-ea"/>
              </a:rPr>
              <a:t>인공지능이 바꾸는 미래와 의료</a:t>
            </a:r>
            <a:r>
              <a:rPr lang="en-US" altLang="ko-KR" sz="1000" dirty="0">
                <a:latin typeface="+mj-ea"/>
                <a:ea typeface="+mj-ea"/>
              </a:rPr>
              <a:t>”, The Science Times(2016), “2016</a:t>
            </a:r>
            <a:r>
              <a:rPr lang="ko-KR" altLang="ko-KR" sz="1000" dirty="0">
                <a:latin typeface="+mj-ea"/>
                <a:ea typeface="+mj-ea"/>
              </a:rPr>
              <a:t>년 기대되는 한국의 인공지능 </a:t>
            </a:r>
            <a:r>
              <a:rPr lang="ko-KR" altLang="ko-KR" sz="1000" dirty="0" err="1">
                <a:latin typeface="+mj-ea"/>
                <a:ea typeface="+mj-ea"/>
              </a:rPr>
              <a:t>스타트업</a:t>
            </a:r>
            <a:r>
              <a:rPr lang="ko-KR" altLang="ko-KR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5</a:t>
            </a:r>
            <a:r>
              <a:rPr lang="ko-KR" altLang="ko-KR" sz="1000" dirty="0">
                <a:latin typeface="+mj-ea"/>
                <a:ea typeface="+mj-ea"/>
              </a:rPr>
              <a:t>선</a:t>
            </a:r>
            <a:r>
              <a:rPr lang="en-US" altLang="ko-KR" sz="1000" dirty="0">
                <a:latin typeface="+mj-ea"/>
                <a:ea typeface="+mj-ea"/>
              </a:rPr>
              <a:t>”, </a:t>
            </a:r>
            <a:r>
              <a:rPr lang="en-US" altLang="ko-KR" sz="1000" dirty="0" err="1">
                <a:latin typeface="+mj-ea"/>
                <a:ea typeface="+mj-ea"/>
              </a:rPr>
              <a:t>beSUCESS</a:t>
            </a:r>
            <a:r>
              <a:rPr lang="en-US" altLang="ko-KR" sz="1000" dirty="0">
                <a:latin typeface="+mj-ea"/>
                <a:ea typeface="+mj-ea"/>
              </a:rPr>
              <a:t>(2016),  “ </a:t>
            </a:r>
            <a:r>
              <a:rPr lang="ko-KR" altLang="ko-KR" sz="1000" dirty="0">
                <a:latin typeface="+mj-ea"/>
                <a:ea typeface="+mj-ea"/>
              </a:rPr>
              <a:t>인공지능 산업의 이해와 투자기회</a:t>
            </a:r>
            <a:r>
              <a:rPr lang="en-US" altLang="ko-KR" sz="1000" dirty="0">
                <a:latin typeface="+mj-ea"/>
                <a:ea typeface="+mj-ea"/>
              </a:rPr>
              <a:t>”, </a:t>
            </a:r>
            <a:r>
              <a:rPr lang="ko-KR" altLang="ko-KR" sz="1000" dirty="0">
                <a:latin typeface="+mj-ea"/>
                <a:ea typeface="+mj-ea"/>
              </a:rPr>
              <a:t>현대증권</a:t>
            </a:r>
            <a:r>
              <a:rPr lang="en-US" altLang="ko-KR" sz="1000" dirty="0">
                <a:latin typeface="+mj-ea"/>
                <a:ea typeface="+mj-ea"/>
              </a:rPr>
              <a:t>(2016), “</a:t>
            </a:r>
            <a:r>
              <a:rPr lang="ko-KR" altLang="ko-KR" sz="1000" dirty="0">
                <a:latin typeface="+mj-ea"/>
                <a:ea typeface="+mj-ea"/>
              </a:rPr>
              <a:t>인공지능 기술과 산업의 가능성</a:t>
            </a:r>
            <a:r>
              <a:rPr lang="en-US" altLang="ko-KR" sz="1000" dirty="0">
                <a:latin typeface="+mj-ea"/>
                <a:ea typeface="+mj-ea"/>
              </a:rPr>
              <a:t>”, ETRI(2015), “</a:t>
            </a:r>
            <a:r>
              <a:rPr lang="ko-KR" altLang="ko-KR" sz="1000" dirty="0">
                <a:latin typeface="+mj-ea"/>
                <a:ea typeface="+mj-ea"/>
              </a:rPr>
              <a:t>마켓리포트 인공지능 특집호</a:t>
            </a:r>
            <a:r>
              <a:rPr lang="en-US" altLang="ko-KR" sz="1000" dirty="0">
                <a:latin typeface="+mj-ea"/>
                <a:ea typeface="+mj-ea"/>
              </a:rPr>
              <a:t>”, KISTI(2016)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3174" y="326754"/>
            <a:ext cx="8762452" cy="51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rgbClr val="0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바이오 분야의 빅데이터 기반 연구 현황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90774" y="1"/>
            <a:ext cx="8762452" cy="34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/>
              <a:t>국내 보건관련 빅데이터 활용 현황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90666"/>
              </p:ext>
            </p:extLst>
          </p:nvPr>
        </p:nvGraphicFramePr>
        <p:xfrm>
          <a:off x="129375" y="343909"/>
          <a:ext cx="8593605" cy="64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00"/>
                <a:gridCol w="3433934"/>
                <a:gridCol w="3604971"/>
              </a:tblGrid>
              <a:tr h="27331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주요내용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특징</a:t>
                      </a:r>
                      <a:endParaRPr lang="ko-KR" altLang="en-US" sz="1000" dirty="0"/>
                    </a:p>
                  </a:txBody>
                  <a:tcPr/>
                </a:tc>
              </a:tr>
              <a:tr h="35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</a:rPr>
                        <a:t>국민건강 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</a:rPr>
                        <a:t>알람서비스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900" dirty="0" smtClean="0"/>
                        <a:t>http://forecast.nhis.or.kr/menu.do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4</a:t>
                      </a:r>
                      <a:r>
                        <a:rPr lang="ko-KR" altLang="en-US" sz="900" dirty="0" smtClean="0"/>
                        <a:t>단계 건강위험 예보 발령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개인건강기록 시스템을 통한 맞춤형 건강정보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진료내역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의약품 처방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건강검진 정보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건강검진 진료정보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검진결과 맞춤건강서비스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 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의료기관 이용 내역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뇌졸중위험예측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프로그램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뇌졸중과 관련된 고혈압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콜레스테롤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생활습관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가족력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환경요인 등을 기초로 </a:t>
                      </a:r>
                      <a:r>
                        <a:rPr lang="en-US" altLang="ko-KR" sz="900" dirty="0" smtClean="0"/>
                        <a:t>10</a:t>
                      </a:r>
                      <a:r>
                        <a:rPr lang="ko-KR" altLang="en-US" sz="900" dirty="0" smtClean="0"/>
                        <a:t>년 이내에 뇌졸중에 걸릴 위험도 평가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문진정보 등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대사증후군 맞춤정보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대사증후군 요소와 관련한 건강상태 및 </a:t>
                      </a:r>
                      <a:r>
                        <a:rPr lang="ko-KR" altLang="en-US" sz="900" dirty="0" err="1" smtClean="0"/>
                        <a:t>위험요인별</a:t>
                      </a:r>
                      <a:r>
                        <a:rPr lang="ko-KR" altLang="en-US" sz="900" dirty="0" smtClean="0"/>
                        <a:t> 맞춤형 처방정보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건강검진정보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문진정보 등 이용</a:t>
                      </a:r>
                      <a:endParaRPr lang="en-US" altLang="ko-KR" sz="900" dirty="0" smtClean="0"/>
                    </a:p>
                    <a:p>
                      <a:pPr algn="l" latinLnBrk="1"/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국민건강보험공단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err="1" smtClean="0"/>
                        <a:t>갑상선암</a:t>
                      </a:r>
                      <a:r>
                        <a:rPr lang="ko-KR" altLang="en-US" sz="900" dirty="0" smtClean="0"/>
                        <a:t> 의사에게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꼭 물어보세요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err="1" smtClean="0"/>
                        <a:t>갑상선암</a:t>
                      </a:r>
                      <a:r>
                        <a:rPr lang="ko-KR" altLang="en-US" sz="900" dirty="0" smtClean="0"/>
                        <a:t> 정보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종합병원 전문의와 </a:t>
                      </a:r>
                      <a:r>
                        <a:rPr lang="en-US" altLang="ko-KR" sz="900" dirty="0" smtClean="0"/>
                        <a:t>1:1 </a:t>
                      </a:r>
                      <a:r>
                        <a:rPr lang="ko-KR" altLang="en-US" sz="900" dirty="0" smtClean="0"/>
                        <a:t>맞춤형 상담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병원정보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건강보험심사평가원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병원 </a:t>
                      </a:r>
                      <a:r>
                        <a:rPr lang="ko-KR" altLang="en-US" sz="900" dirty="0" err="1" smtClean="0"/>
                        <a:t>약국찾기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위치기반 서비스와 연동하여 내 주변의 병원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약국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응급의료기관 위치정보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/>
                        <a:t>전국 응급의료정보 이용 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smtClean="0"/>
                        <a:t>국립중앙의료원</a:t>
                      </a:r>
                      <a:r>
                        <a:rPr lang="en-US" altLang="ko-KR" sz="900" dirty="0" smtClean="0"/>
                        <a:t>)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한국인체자원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은행네트워크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질병지표 및 발굴 및 질병조기진단을 위해 활용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16</a:t>
                      </a:r>
                      <a:r>
                        <a:rPr lang="ko-KR" altLang="en-US" sz="900" dirty="0" smtClean="0"/>
                        <a:t>개 병원을 통해 </a:t>
                      </a:r>
                      <a:r>
                        <a:rPr lang="en-US" altLang="ko-KR" sz="900" dirty="0" smtClean="0"/>
                        <a:t>36</a:t>
                      </a:r>
                      <a:r>
                        <a:rPr lang="ko-KR" altLang="en-US" sz="900" dirty="0" err="1" smtClean="0"/>
                        <a:t>만명의</a:t>
                      </a:r>
                      <a:r>
                        <a:rPr lang="ko-KR" altLang="en-US" sz="900" dirty="0" smtClean="0"/>
                        <a:t> 인체자원을 확보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분당 서울대학교병원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업무효율성 및 생산성 향상을 위한 임상의사결정지원 시스템 개발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자연어 검색 지원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의약품 처방 및 조제 시 의약품 안전성과 관련 정보 실시간 제공하여 부적절한 약물 사용 사전에 검사 할 수 있도록 확대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DNA Link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질병관리 및 개인의 유전체 염기서열 분석으로 맞춤형 건강 진단 서비스 제공하는 유전자 분석시스템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연세대학교 의료원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900" dirty="0" smtClean="0"/>
                        <a:t>u-Health</a:t>
                      </a:r>
                      <a:r>
                        <a:rPr lang="ko-KR" altLang="en-US" sz="900" dirty="0" smtClean="0"/>
                        <a:t>를 활용하여 언제 어디서나 질병 예방에서부터 진단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치료가 가능한 후</a:t>
                      </a:r>
                      <a:r>
                        <a:rPr lang="en-US" altLang="ko-KR" sz="900" dirty="0" smtClean="0"/>
                        <a:t>(H∞H)</a:t>
                      </a:r>
                      <a:r>
                        <a:rPr lang="ko-KR" altLang="en-US" sz="900" dirty="0" smtClean="0"/>
                        <a:t>헬스케어 시스템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/>
                        <a:t>한국보건복지 </a:t>
                      </a:r>
                      <a:endParaRPr lang="en-US" altLang="ko-KR" sz="900" dirty="0" smtClean="0"/>
                    </a:p>
                    <a:p>
                      <a:pPr algn="ctr" latinLnBrk="1"/>
                      <a:r>
                        <a:rPr lang="ko-KR" altLang="en-US" sz="900" dirty="0" smtClean="0"/>
                        <a:t>정보개발원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총 </a:t>
                      </a:r>
                      <a:r>
                        <a:rPr lang="en-US" altLang="ko-KR" sz="900" dirty="0" smtClean="0"/>
                        <a:t>29</a:t>
                      </a:r>
                      <a:r>
                        <a:rPr lang="ko-KR" altLang="en-US" sz="900" dirty="0" smtClean="0"/>
                        <a:t>종의 보건 사업 정보를 관리함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보건복지부 가족건강사업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검진사업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구강보건사업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노인보건 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한의약 공공보건사업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영양 개선 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건강생활 실천 통합 서비스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보건소 방문건강관리사업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만성질환관리사업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정신보건사업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err="1" smtClean="0"/>
                        <a:t>감염병</a:t>
                      </a:r>
                      <a:r>
                        <a:rPr lang="ko-KR" altLang="en-US" sz="900" dirty="0" smtClean="0"/>
                        <a:t> 관리사업을 포함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353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SGA/</a:t>
                      </a:r>
                    </a:p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</a:rPr>
                        <a:t>한국의약품안전관리원</a:t>
                      </a:r>
                      <a:r>
                        <a:rPr lang="en-US" altLang="ko-KR" sz="900" dirty="0" smtClean="0"/>
                        <a:t>/</a:t>
                      </a:r>
                    </a:p>
                    <a:p>
                      <a:pPr algn="ctr" latinLnBrk="1"/>
                      <a:r>
                        <a:rPr lang="ko-KR" altLang="en-US" sz="900" dirty="0" smtClean="0"/>
                        <a:t> </a:t>
                      </a:r>
                      <a:r>
                        <a:rPr lang="ko-KR" altLang="en-US" sz="900" dirty="0" err="1" smtClean="0"/>
                        <a:t>아주대학교병원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빅데이터 기반 의약품 안전성 조기경보 서비스 개발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dirty="0" smtClean="0"/>
                        <a:t>인터넷 상의 </a:t>
                      </a:r>
                      <a:r>
                        <a:rPr lang="ko-KR" altLang="en-US" sz="900" dirty="0" err="1" smtClean="0"/>
                        <a:t>소셜정보로부터</a:t>
                      </a:r>
                      <a:r>
                        <a:rPr lang="ko-KR" altLang="en-US" sz="900" dirty="0" smtClean="0"/>
                        <a:t> 실마리를 도출하여 병원 임상정보를 연계한 부작용 검증 및 의약품 오남용 모니터링 서비스를 제공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엠서클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병원정보와 병원검색 기능 및 건강기록 관리가 가능한 </a:t>
                      </a:r>
                      <a:r>
                        <a:rPr lang="ko-KR" altLang="en-US" sz="900" dirty="0" err="1" smtClean="0"/>
                        <a:t>모바일</a:t>
                      </a:r>
                      <a:r>
                        <a:rPr lang="ko-KR" altLang="en-US" sz="900" dirty="0" smtClean="0"/>
                        <a:t> 애플리케이션</a:t>
                      </a:r>
                      <a:r>
                        <a:rPr lang="en-US" altLang="ko-KR" sz="900" dirty="0" smtClean="0"/>
                        <a:t>(</a:t>
                      </a:r>
                      <a:r>
                        <a:rPr lang="ko-KR" altLang="en-US" sz="900" dirty="0" err="1" smtClean="0"/>
                        <a:t>앱</a:t>
                      </a:r>
                      <a:r>
                        <a:rPr lang="en-US" altLang="ko-KR" sz="900" dirty="0" smtClean="0"/>
                        <a:t>)</a:t>
                      </a:r>
                      <a:r>
                        <a:rPr lang="ko-KR" altLang="en-US" sz="900" dirty="0" smtClean="0"/>
                        <a:t>과 웹사이트 ‘</a:t>
                      </a:r>
                      <a:r>
                        <a:rPr lang="ko-KR" altLang="en-US" sz="900" dirty="0" err="1" smtClean="0"/>
                        <a:t>하이닥</a:t>
                      </a:r>
                      <a:r>
                        <a:rPr lang="ko-KR" altLang="en-US" sz="900" dirty="0" smtClean="0"/>
                        <a:t>’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지역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진료과목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옵션을 선택해 병원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의사 검색이 가능하며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병원 진료 후기나 추천 정보를 공유할 수 있음</a:t>
                      </a:r>
                      <a:endParaRPr lang="en-US" altLang="ko-KR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계절별 주요 건강지수를 제공하고 의사 칼럼과 같은 건강뉴스를 구독할 수 있도록 제작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옐로모바일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ko-KR" sz="900" dirty="0" smtClean="0"/>
                        <a:t>‘</a:t>
                      </a:r>
                      <a:r>
                        <a:rPr lang="ko-KR" altLang="en-US" sz="900" dirty="0" err="1" smtClean="0"/>
                        <a:t>굿닥</a:t>
                      </a:r>
                      <a:r>
                        <a:rPr lang="en-US" altLang="ko-KR" sz="900" dirty="0" smtClean="0"/>
                        <a:t>’ </a:t>
                      </a:r>
                    </a:p>
                    <a:p>
                      <a:r>
                        <a:rPr lang="ko-KR" altLang="en-US" sz="900" dirty="0" smtClean="0"/>
                        <a:t>위치기반 병원정보 검색 뿐 아니라 </a:t>
                      </a:r>
                      <a:r>
                        <a:rPr lang="ko-KR" altLang="en-US" sz="900" dirty="0" err="1" smtClean="0"/>
                        <a:t>메르스</a:t>
                      </a:r>
                      <a:r>
                        <a:rPr lang="ko-KR" altLang="en-US" sz="900" dirty="0" smtClean="0"/>
                        <a:t> 검진 가능</a:t>
                      </a:r>
                      <a:r>
                        <a:rPr lang="en-US" altLang="ko-KR" sz="900" dirty="0" smtClean="0"/>
                        <a:t>·</a:t>
                      </a:r>
                      <a:r>
                        <a:rPr lang="ko-KR" altLang="en-US" sz="900" dirty="0" smtClean="0"/>
                        <a:t>여의사산부인과</a:t>
                      </a:r>
                      <a:r>
                        <a:rPr lang="en-US" altLang="ko-KR" sz="900" dirty="0" smtClean="0"/>
                        <a:t>·24</a:t>
                      </a:r>
                      <a:r>
                        <a:rPr lang="ko-KR" altLang="en-US" sz="900" dirty="0" smtClean="0"/>
                        <a:t>시 응급의료 같은 </a:t>
                      </a:r>
                      <a:r>
                        <a:rPr lang="ko-KR" altLang="en-US" sz="900" dirty="0" err="1" smtClean="0"/>
                        <a:t>상황별</a:t>
                      </a:r>
                      <a:r>
                        <a:rPr lang="ko-KR" altLang="en-US" sz="900" dirty="0" smtClean="0"/>
                        <a:t> 병원 찾기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en-US" sz="900" dirty="0" smtClean="0"/>
                        <a:t>주변 약국 찾기 기능이 가능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전문가에게 직접 건강지식 </a:t>
                      </a:r>
                      <a:r>
                        <a:rPr lang="ko-KR" altLang="en-US" sz="900" dirty="0" err="1" smtClean="0"/>
                        <a:t>콘텐츠를</a:t>
                      </a:r>
                      <a:r>
                        <a:rPr lang="ko-KR" altLang="en-US" sz="900" dirty="0" smtClean="0"/>
                        <a:t> 제공받을 수 있다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dirty="0" err="1" smtClean="0"/>
                        <a:t>전능아이티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900" dirty="0" smtClean="0"/>
                        <a:t> ‘스마트닥터’ </a:t>
                      </a:r>
                      <a:endParaRPr lang="en-US" altLang="ko-KR" sz="900" dirty="0" smtClean="0"/>
                    </a:p>
                    <a:p>
                      <a:r>
                        <a:rPr lang="ko-KR" altLang="en-US" sz="900" dirty="0" err="1" smtClean="0"/>
                        <a:t>병원찾기</a:t>
                      </a:r>
                      <a:r>
                        <a:rPr lang="ko-KR" altLang="en-US" sz="900" dirty="0" smtClean="0"/>
                        <a:t> 기능과 함께 진찰요청 예약하기 기능을 갖췄다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 smtClean="0"/>
                        <a:t>의료기관이 진료관리와 고객관리를 극대화할 수 있는 지원 서비스를 제공 </a:t>
                      </a:r>
                      <a:endParaRPr lang="ko-KR" altLang="en-US" sz="9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6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" y="111835"/>
            <a:ext cx="5428701" cy="32596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384" y="3530763"/>
            <a:ext cx="5177215" cy="30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90774" y="1"/>
            <a:ext cx="8762452" cy="343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/>
              <a:t>해외 보건산업 빅데이터 활용 사례 </a:t>
            </a:r>
            <a:r>
              <a:rPr lang="en-US" altLang="ko-KR" sz="1800" dirty="0"/>
              <a:t>1</a:t>
            </a:r>
            <a:endParaRPr lang="ko-KR" altLang="en-US" sz="18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92421"/>
              </p:ext>
            </p:extLst>
          </p:nvPr>
        </p:nvGraphicFramePr>
        <p:xfrm>
          <a:off x="129375" y="343909"/>
          <a:ext cx="8593605" cy="777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47"/>
                <a:gridCol w="3177376"/>
                <a:gridCol w="4058882"/>
              </a:tblGrid>
              <a:tr h="27331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주요내용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특징</a:t>
                      </a:r>
                      <a:endParaRPr lang="ko-KR" altLang="en-US" sz="1000" dirty="0"/>
                    </a:p>
                  </a:txBody>
                  <a:tcPr/>
                </a:tc>
              </a:tr>
              <a:tr h="35380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패스웨이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게노믹스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en-US" altLang="ko-KR" sz="800" dirty="0" smtClean="0"/>
                        <a:t>(Pathway Genomics)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빅데이터와</a:t>
                      </a:r>
                      <a:r>
                        <a:rPr lang="ko-KR" altLang="en-US" sz="800" dirty="0" smtClean="0"/>
                        <a:t> 진단 의료서비스를 결합한 혈액검사를 통해 특정 암의 발생 가능성 여부를 사전에 예측하는 암 조기진단 시행 서비스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암 검진을 받은 적이 없는 고위험군 개인들의 혈액 샘플을 취합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데이터 분석의 정확도를 지속적으로 개선 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루미아타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Lumiata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개별 환자나 특정 </a:t>
                      </a:r>
                      <a:r>
                        <a:rPr lang="ko-KR" altLang="en-US" sz="800" dirty="0" err="1" smtClean="0"/>
                        <a:t>환자군을</a:t>
                      </a:r>
                      <a:r>
                        <a:rPr lang="ko-KR" altLang="en-US" sz="800" dirty="0" smtClean="0"/>
                        <a:t> 대상으로 각종 증상과 진단 결과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치료 절차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투약 기록 등 다양하고 방대한 데이터를 분석해 질환 발병 가능성을 예측하면서 그 질환에 대한 의료적 </a:t>
                      </a:r>
                      <a:r>
                        <a:rPr lang="ko-KR" altLang="en-US" sz="800" dirty="0" err="1" smtClean="0"/>
                        <a:t>인사이트를</a:t>
                      </a:r>
                      <a:r>
                        <a:rPr lang="ko-KR" altLang="en-US" sz="800" dirty="0" smtClean="0"/>
                        <a:t> 추출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의사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의과학자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데이터 분석 전문가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공학자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헬스케어 서비스 전문가와의 협업을 통해 빅데이터 분석을 진행</a:t>
                      </a:r>
                      <a:endParaRPr lang="en-US" altLang="ko-KR" sz="800" dirty="0" smtClean="0"/>
                    </a:p>
                    <a:p>
                      <a:pPr algn="l" latinLnBrk="1"/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개인과 환자집단의 건강변화 및 위험도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의료비용 예상치를 실시간으로 파악해 보험사나 병원 네트워크 등 고객업체에 제공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플래티론</a:t>
                      </a:r>
                      <a:r>
                        <a:rPr lang="ko-KR" altLang="en-US" sz="800" dirty="0" smtClean="0"/>
                        <a:t> 헬스</a:t>
                      </a:r>
                      <a:r>
                        <a:rPr lang="en-US" altLang="ko-KR" sz="800" dirty="0" smtClean="0"/>
                        <a:t>(Flatiron Health)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암환자의 건강 데이터를 취합해 다른 환자와 연구원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의사들과 </a:t>
                      </a:r>
                      <a:r>
                        <a:rPr lang="ko-KR" altLang="en-US" sz="800" dirty="0" err="1" smtClean="0"/>
                        <a:t>클라우드에서</a:t>
                      </a:r>
                      <a:r>
                        <a:rPr lang="ko-KR" altLang="en-US" sz="800" dirty="0" smtClean="0"/>
                        <a:t> 공유하는 </a:t>
                      </a:r>
                      <a:r>
                        <a:rPr lang="ko-KR" altLang="en-US" sz="800" dirty="0" err="1" smtClean="0"/>
                        <a:t>온콜로지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클라우드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OncologyCloud</a:t>
                      </a:r>
                      <a:r>
                        <a:rPr lang="en-US" altLang="ko-KR" sz="800" dirty="0" smtClean="0"/>
                        <a:t>) </a:t>
                      </a:r>
                      <a:r>
                        <a:rPr lang="ko-KR" altLang="en-US" sz="800" dirty="0" smtClean="0"/>
                        <a:t>서비스를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암과 관련한 전자의무기록</a:t>
                      </a:r>
                      <a:r>
                        <a:rPr lang="en-US" altLang="ko-KR" sz="800" dirty="0" smtClean="0"/>
                        <a:t>(EMR), </a:t>
                      </a:r>
                      <a:r>
                        <a:rPr lang="ko-KR" altLang="en-US" sz="800" dirty="0" smtClean="0"/>
                        <a:t>빅데이터 분석 기술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환자용 포털 서비스와 통합 요금청구 및 결제 관리 서비스로 구성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err="1" smtClean="0"/>
                        <a:t>암치료</a:t>
                      </a:r>
                      <a:r>
                        <a:rPr lang="ko-KR" altLang="en-US" sz="800" dirty="0" smtClean="0"/>
                        <a:t> 전문 의료기관들과 생명과학 업체들에게 데이터 분석 결과가 제공</a:t>
                      </a:r>
                      <a:r>
                        <a:rPr lang="en-US" altLang="ko-KR" sz="800" dirty="0" smtClean="0"/>
                        <a:t> 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EMR</a:t>
                      </a:r>
                      <a:r>
                        <a:rPr lang="ko-KR" altLang="en-US" sz="800" dirty="0" smtClean="0"/>
                        <a:t>과 의사의 소견을 핵심 데이터로 활용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센스리</a:t>
                      </a:r>
                      <a:r>
                        <a:rPr lang="en-US" altLang="ko-KR" sz="800" dirty="0" smtClean="0"/>
                        <a:t>(Sense.ly)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환자들의 퇴원 후 관리를 돕는 가상의 간호 지원 서비스 ‘몰리</a:t>
                      </a:r>
                      <a:r>
                        <a:rPr lang="en-US" altLang="ko-KR" sz="800" dirty="0" smtClean="0"/>
                        <a:t>(Molly)’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환자의 상황을 체크한 바이오센서 데이터를 분석해 의료진에게 전송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미국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국립의학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도서관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en-US" altLang="ko-KR" sz="800" dirty="0" smtClean="0"/>
                        <a:t>(NLM)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‘Pillbox’ </a:t>
                      </a:r>
                      <a:r>
                        <a:rPr lang="ko-KR" altLang="en-US" sz="800" dirty="0" smtClean="0"/>
                        <a:t>프로젝트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소비자가 알기 어려운 알약 또는 캡슐 형태의 약물에 대한 복용량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부작용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주의사항 등 의학 정보를 제공함 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질병에 대한 관리 및 예측 시스템 구축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보건부</a:t>
                      </a:r>
                      <a:r>
                        <a:rPr lang="en-US" altLang="ko-KR" sz="800" dirty="0" smtClean="0"/>
                        <a:t>(DHHS), </a:t>
                      </a:r>
                      <a:r>
                        <a:rPr lang="ko-KR" altLang="en-US" sz="800" dirty="0" smtClean="0"/>
                        <a:t>국립보건원</a:t>
                      </a:r>
                      <a:r>
                        <a:rPr lang="en-US" altLang="ko-KR" sz="800" dirty="0" smtClean="0"/>
                        <a:t>(NIH)</a:t>
                      </a:r>
                      <a:r>
                        <a:rPr lang="ko-KR" altLang="en-US" sz="800" dirty="0" smtClean="0"/>
                        <a:t>의 지원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제약회사가 직접 정보제공에 참여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NLM</a:t>
                      </a:r>
                      <a:r>
                        <a:rPr lang="ko-KR" altLang="en-US" sz="800" baseline="0" dirty="0" smtClean="0"/>
                        <a:t>의 정보제공 및 관리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사용자들끼리 의약품에 대한 정보를 공유할 수 있다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누구나 쉽게 검색할 수 있도록 직관적인 유저 인터페이스</a:t>
                      </a:r>
                      <a:r>
                        <a:rPr lang="en-US" altLang="ko-KR" sz="800" dirty="0" smtClean="0"/>
                        <a:t>(UI)</a:t>
                      </a:r>
                      <a:r>
                        <a:rPr lang="ko-KR" altLang="en-US" sz="800" dirty="0" smtClean="0"/>
                        <a:t>를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err="1" smtClean="0"/>
                        <a:t>Explorys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의료분야 빅데이터 분석을 위한 </a:t>
                      </a:r>
                      <a:r>
                        <a:rPr lang="ko-KR" altLang="en-US" sz="800" dirty="0" err="1" smtClean="0"/>
                        <a:t>클라우드</a:t>
                      </a:r>
                      <a:r>
                        <a:rPr lang="ko-KR" altLang="en-US" sz="800" dirty="0" smtClean="0"/>
                        <a:t> 기반 플랫폼인‘</a:t>
                      </a:r>
                      <a:r>
                        <a:rPr lang="en-US" altLang="ko-KR" sz="800" dirty="0" err="1" smtClean="0"/>
                        <a:t>Explorys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en-US" altLang="ko-KR" sz="800" dirty="0" err="1" smtClean="0"/>
                        <a:t>DataGrid</a:t>
                      </a:r>
                      <a:r>
                        <a:rPr lang="en-US" altLang="ko-KR" sz="800" dirty="0" smtClean="0"/>
                        <a:t>’</a:t>
                      </a:r>
                      <a:r>
                        <a:rPr lang="ko-KR" altLang="en-US" sz="800" dirty="0" smtClean="0"/>
                        <a:t>를 개발하여 의료 데이터의 검색뿐만 아니라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각 의료행위 사이의 데이터 갭을 이어 주고 성과측정 매트릭스 등을 제공함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미국 </a:t>
                      </a:r>
                      <a:r>
                        <a:rPr lang="en-US" altLang="ko-KR" sz="800" dirty="0" smtClean="0"/>
                        <a:t>14</a:t>
                      </a:r>
                      <a:r>
                        <a:rPr lang="ko-KR" altLang="en-US" sz="800" dirty="0" smtClean="0"/>
                        <a:t>개의 주요 통합 의료시스템으로 구성된 네트워크를 구축하고 있으며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이로부터 천억 개 이상의 임상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병원 경영 등에 관한 </a:t>
                      </a:r>
                      <a:r>
                        <a:rPr lang="ko-KR" altLang="en-US" sz="800" dirty="0" err="1" smtClean="0"/>
                        <a:t>테이터가</a:t>
                      </a:r>
                      <a:r>
                        <a:rPr lang="ko-KR" altLang="en-US" sz="800" dirty="0" smtClean="0"/>
                        <a:t> 집적됨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err="1" smtClean="0"/>
                        <a:t>클리블랜드</a:t>
                      </a:r>
                      <a:r>
                        <a:rPr lang="ko-KR" altLang="en-US" sz="800" dirty="0" smtClean="0"/>
                        <a:t> 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err="1" smtClean="0"/>
                        <a:t>클리닉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자체 병원 네트워크를 통해 수집되는 데이터를 응급환자수송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수요예측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환자안내 등에 활용함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GPS</a:t>
                      </a:r>
                      <a:r>
                        <a:rPr lang="ko-KR" altLang="en-US" sz="800" dirty="0" smtClean="0"/>
                        <a:t>를 이용하여 환자의 동선을 추적하고 진료예약 최적화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축적된 </a:t>
                      </a:r>
                      <a:r>
                        <a:rPr lang="ko-KR" altLang="en-US" sz="800" dirty="0" err="1" smtClean="0"/>
                        <a:t>빅데이터를</a:t>
                      </a:r>
                      <a:r>
                        <a:rPr lang="ko-KR" altLang="en-US" sz="800" dirty="0" smtClean="0"/>
                        <a:t> 바탕으로 맞춤형 의료서비스 제공을 통해 의료서비스의 질을 제고하는 동시에 환자의 만족도와 병원 경영의 효율화 달성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미국 건강보험회사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WellPoint,Inc</a:t>
                      </a:r>
                      <a:r>
                        <a:rPr lang="en-US" altLang="ko-KR" sz="800" dirty="0" smtClean="0"/>
                        <a:t>.)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dirty="0" smtClean="0"/>
                        <a:t>방대한 규모의 최신 임상정보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환자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보험기록 등 의료 </a:t>
                      </a:r>
                      <a:r>
                        <a:rPr lang="ko-KR" altLang="en-US" sz="800" dirty="0" err="1" smtClean="0"/>
                        <a:t>빅데이터를</a:t>
                      </a:r>
                      <a:r>
                        <a:rPr lang="ko-KR" altLang="en-US" sz="800" dirty="0" smtClean="0"/>
                        <a:t> 빠르게 분석하여 가장 연관성이 높은 맞춤형 정보를 추출하고 신뢰도를 기반으로 의료진에게 </a:t>
                      </a:r>
                      <a:r>
                        <a:rPr lang="ko-KR" altLang="en-US" sz="800" dirty="0" err="1" smtClean="0"/>
                        <a:t>제공함으로서</a:t>
                      </a:r>
                      <a:r>
                        <a:rPr lang="ko-KR" altLang="en-US" sz="800" dirty="0" smtClean="0"/>
                        <a:t> 정확한 의사결정을 지원함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IBM Watson </a:t>
                      </a:r>
                      <a:r>
                        <a:rPr lang="ko-KR" altLang="en-US" sz="800" dirty="0" smtClean="0"/>
                        <a:t>이용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의료진에게 충분한 최신 의학 지식의 제공이 가능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응급상황에서 빠른 판단을 지원하여 의료과실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medicationerrors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발생확률 감소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의료의 질을 제고하는 동시에 의료비를 절감할 수 있을 것으로 기대됨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미국 </a:t>
                      </a:r>
                      <a:r>
                        <a:rPr lang="ko-KR" altLang="en-US" sz="800" dirty="0" err="1" smtClean="0"/>
                        <a:t>퇴역군인국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퇴역군인의 전자의료기록</a:t>
                      </a:r>
                      <a:r>
                        <a:rPr lang="en-US" altLang="ko-KR" sz="800" dirty="0" smtClean="0"/>
                        <a:t>(Electronic Health Records) </a:t>
                      </a:r>
                      <a:r>
                        <a:rPr lang="ko-KR" altLang="en-US" sz="800" dirty="0" smtClean="0"/>
                        <a:t>분석을 통한 맞춤형 의료서비스를 지원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빅데이터 분석을 위해 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년 간 </a:t>
                      </a:r>
                      <a:r>
                        <a:rPr lang="en-US" altLang="ko-KR" sz="800" dirty="0" smtClean="0"/>
                        <a:t>25</a:t>
                      </a:r>
                      <a:r>
                        <a:rPr lang="ko-KR" altLang="en-US" sz="800" dirty="0" smtClean="0"/>
                        <a:t>개의 </a:t>
                      </a:r>
                      <a:r>
                        <a:rPr lang="en-US" altLang="ko-KR" sz="800" dirty="0" smtClean="0"/>
                        <a:t>DW</a:t>
                      </a:r>
                      <a:r>
                        <a:rPr lang="ko-KR" altLang="en-US" sz="800" dirty="0" smtClean="0"/>
                        <a:t>를 배치하여 퇴역군인에게 의료서비스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싱가포르 </a:t>
                      </a:r>
                      <a:r>
                        <a:rPr lang="en-US" altLang="ko-KR" sz="800" dirty="0" smtClean="0"/>
                        <a:t>PA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맞춤형 복지서비스 구축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인종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나이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문화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소득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연령 에 따른 주민 데이터를 수집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분석하여 개인별 맞춤형 서비스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17145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smtClean="0"/>
                        <a:t>캐나다 </a:t>
                      </a:r>
                      <a:r>
                        <a:rPr lang="ko-KR" altLang="en-US" sz="800" dirty="0" err="1" smtClean="0"/>
                        <a:t>온타리오</a:t>
                      </a:r>
                      <a:r>
                        <a:rPr lang="ko-KR" altLang="en-US" sz="800" dirty="0" smtClean="0"/>
                        <a:t> 공과대병원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인큐베이터 내 미숙아에 대한 데이터 분석하여 병원균 감염 예측 할 수 있는 시스템 개발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ko-KR" altLang="en-US" sz="80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 dirty="0" smtClean="0"/>
                        <a:t>IBM/</a:t>
                      </a:r>
                      <a:r>
                        <a:rPr lang="en-US" altLang="ko-KR" sz="800" dirty="0" err="1" smtClean="0"/>
                        <a:t>Wellpoint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의사와 다른 </a:t>
                      </a:r>
                      <a:r>
                        <a:rPr lang="ko-KR" altLang="en-US" sz="800" dirty="0" err="1" smtClean="0"/>
                        <a:t>진료진들이</a:t>
                      </a:r>
                      <a:r>
                        <a:rPr lang="ko-KR" altLang="en-US" sz="800" dirty="0" smtClean="0"/>
                        <a:t> 환자치료에 이용 할 수 있는 </a:t>
                      </a:r>
                      <a:r>
                        <a:rPr lang="ko-KR" altLang="en-US" sz="800" dirty="0" err="1" smtClean="0"/>
                        <a:t>어플리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케이션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err="1" smtClean="0"/>
                        <a:t>왓슨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을 개발하여 제공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임상실험 및 우수치료사례</a:t>
                      </a:r>
                      <a:r>
                        <a:rPr lang="en-US" altLang="ko-KR" sz="800" dirty="0" smtClean="0"/>
                        <a:t>, </a:t>
                      </a:r>
                      <a:r>
                        <a:rPr lang="ko-KR" altLang="en-US" sz="800" dirty="0" smtClean="0"/>
                        <a:t>과거 데이터 분석을 통해 환자에 게 가장 적절한 치료 방법을 제공하고 최신 정보를 제시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353808">
                <a:tc>
                  <a:txBody>
                    <a:bodyPr/>
                    <a:lstStyle/>
                    <a:p>
                      <a:pPr algn="l"/>
                      <a:r>
                        <a:rPr lang="ko-KR" altLang="en-US" sz="800" dirty="0" err="1" smtClean="0"/>
                        <a:t>구글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</a:rPr>
                        <a:t>독감 예보 서비스</a:t>
                      </a:r>
                      <a:endParaRPr lang="en-US" altLang="ko-KR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smtClean="0"/>
                        <a:t>다양한 사용자의 </a:t>
                      </a:r>
                      <a:r>
                        <a:rPr lang="ko-KR" altLang="en-US" sz="800" dirty="0" err="1" smtClean="0">
                          <a:solidFill>
                            <a:srgbClr val="FF0000"/>
                          </a:solidFill>
                        </a:rPr>
                        <a:t>검색어</a:t>
                      </a:r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</a:rPr>
                        <a:t> 분석</a:t>
                      </a:r>
                      <a:r>
                        <a:rPr lang="ko-KR" altLang="en-US" sz="800" dirty="0" smtClean="0"/>
                        <a:t>을 통한 정확한 정보 </a:t>
                      </a:r>
                      <a:r>
                        <a:rPr lang="ko-KR" altLang="en-US" sz="800" dirty="0" err="1" smtClean="0"/>
                        <a:t>실시간제공</a:t>
                      </a:r>
                      <a:endParaRPr lang="ko-KR" altLang="en-US" sz="800" dirty="0" smtClean="0"/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HBP</a:t>
                      </a:r>
                    </a:p>
                    <a:p>
                      <a:pPr algn="l" latinLnBrk="1"/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HumanBrainProject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EU</a:t>
                      </a:r>
                      <a:r>
                        <a:rPr lang="ko-KR" altLang="en-US" sz="800" dirty="0" smtClean="0"/>
                        <a:t>가 추진하는 </a:t>
                      </a:r>
                      <a:r>
                        <a:rPr lang="ko-KR" altLang="en-US" sz="800" dirty="0" err="1" smtClean="0"/>
                        <a:t>뇌공학</a:t>
                      </a:r>
                      <a:r>
                        <a:rPr lang="ko-KR" altLang="en-US" sz="800" dirty="0" smtClean="0"/>
                        <a:t> 연구 프로젝트</a:t>
                      </a:r>
                      <a:endParaRPr lang="en-US" altLang="ko-KR" sz="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800" dirty="0" smtClean="0"/>
                        <a:t>ICT</a:t>
                      </a:r>
                      <a:r>
                        <a:rPr lang="ko-KR" altLang="en-US" sz="800" dirty="0" smtClean="0"/>
                        <a:t>플랫폼을 중심으로 뇌 지도 작성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시각화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대규모 데이터 분석을 통한 수리적 모형 구축 및 시뮬레이션 등 </a:t>
                      </a:r>
                      <a:r>
                        <a:rPr lang="ko-KR" altLang="en-US" sz="800" dirty="0" err="1" smtClean="0"/>
                        <a:t>빅데이터의</a:t>
                      </a:r>
                      <a:r>
                        <a:rPr lang="ko-KR" altLang="en-US" sz="800" dirty="0" smtClean="0"/>
                        <a:t> 수집과 처리</a:t>
                      </a:r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분석 능력이 뇌 연구에 있어 핵심적 기술로 인식됨 </a:t>
                      </a:r>
                      <a:endParaRPr lang="en-US" altLang="ko-KR" sz="800" dirty="0" smtClean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800" dirty="0" err="1" smtClean="0"/>
                        <a:t>범유럽</a:t>
                      </a:r>
                      <a:r>
                        <a:rPr lang="ko-KR" altLang="en-US" sz="800" dirty="0" smtClean="0"/>
                        <a:t> 차원에서 각국의 분산된 연구능력을 집중하여 뇌 구조와 기능 연구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뇌 질환 치료연구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뇌와 유사한 슈퍼컴퓨터 개발 등 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가지를 목표로 함 </a:t>
                      </a:r>
                    </a:p>
                  </a:txBody>
                  <a:tcPr marL="68580" marR="68580" marT="34290" marB="34290" anchor="ctr"/>
                </a:tc>
              </a:tr>
              <a:tr h="4548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MSKCC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IBM Watson</a:t>
                      </a:r>
                      <a:r>
                        <a:rPr lang="ko-KR" altLang="en-US" sz="800" dirty="0" smtClean="0"/>
                        <a:t>을 활용해 암 연구 가속화를 추진 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최신 연구결과와 더불어 개별 환자들로부터 축적되는 수많은 임상 데이터를 빠르게 분석 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정형 데이터뿐만 아니라 신문기사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의료기록 및 가이드라인</a:t>
                      </a:r>
                      <a:r>
                        <a:rPr lang="en-US" altLang="ko-KR" sz="800" dirty="0" smtClean="0"/>
                        <a:t>,</a:t>
                      </a:r>
                      <a:r>
                        <a:rPr lang="ko-KR" altLang="en-US" sz="800" dirty="0" smtClean="0"/>
                        <a:t>각종 임상결과 등 </a:t>
                      </a:r>
                      <a:r>
                        <a:rPr lang="en-US" altLang="ko-KR" sz="800" dirty="0" smtClean="0"/>
                        <a:t>NCCN(</a:t>
                      </a:r>
                      <a:r>
                        <a:rPr lang="en-US" altLang="ko-KR" sz="800" dirty="0" err="1" smtClean="0"/>
                        <a:t>NationalComprehensiveCancerNetwork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에 축적되어있는 비정형 데이터의 분석이 가능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  <a:tr h="2733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GE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 dirty="0" smtClean="0"/>
                        <a:t>VNA(Vendor Neutral Archive)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err="1" smtClean="0"/>
                        <a:t>임상ㆍ영상</a:t>
                      </a:r>
                      <a:r>
                        <a:rPr lang="ko-KR" altLang="en-US" sz="800" dirty="0" smtClean="0"/>
                        <a:t> 데이터의 용이한 추출과 공유를 가능하도록 지원</a:t>
                      </a:r>
                      <a:endParaRPr lang="en-US" altLang="ko-KR" sz="800" dirty="0" smtClean="0"/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800" dirty="0" smtClean="0"/>
                        <a:t>산업용 인터넷</a:t>
                      </a:r>
                      <a:r>
                        <a:rPr lang="en-US" altLang="ko-KR" sz="800" dirty="0" smtClean="0"/>
                        <a:t>(Industrial internet)</a:t>
                      </a:r>
                      <a:r>
                        <a:rPr lang="ko-KR" altLang="en-US" sz="800" dirty="0" smtClean="0"/>
                        <a:t>을 개발하여 최종적으로 </a:t>
                      </a:r>
                      <a:r>
                        <a:rPr lang="ko-KR" altLang="en-US" sz="800" dirty="0" err="1" smtClean="0"/>
                        <a:t>사람ㆍ의료기기ㆍ데이터를</a:t>
                      </a:r>
                      <a:r>
                        <a:rPr lang="ko-KR" altLang="en-US" sz="800" dirty="0" smtClean="0"/>
                        <a:t> 하나로 연결하여 새로운 빅데이터 기반 가치 창출을 목표</a:t>
                      </a:r>
                      <a:endParaRPr lang="ko-KR" altLang="en-US" sz="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7" y="171038"/>
            <a:ext cx="5717736" cy="40873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324" y="4085296"/>
            <a:ext cx="4098971" cy="20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빅데이터 구축을 위한 인프라 </a:t>
            </a:r>
            <a:r>
              <a:rPr lang="ko-KR" altLang="en-US" dirty="0" smtClean="0"/>
              <a:t>전략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ko-KR" altLang="en-US" dirty="0" smtClean="0"/>
              <a:t>빅데이터의 </a:t>
            </a:r>
            <a:r>
              <a:rPr lang="en-US" altLang="ko-KR" dirty="0"/>
              <a:t>‘</a:t>
            </a:r>
            <a:r>
              <a:rPr lang="ko-KR" altLang="en-US" dirty="0"/>
              <a:t>구축</a:t>
            </a:r>
            <a:r>
              <a:rPr lang="en-US" altLang="ko-KR" dirty="0"/>
              <a:t>’, ‘</a:t>
            </a:r>
            <a:r>
              <a:rPr lang="ko-KR" altLang="en-US" dirty="0"/>
              <a:t>인프라</a:t>
            </a:r>
            <a:r>
              <a:rPr lang="en-US" altLang="ko-KR" dirty="0"/>
              <a:t>’</a:t>
            </a:r>
            <a:r>
              <a:rPr lang="ko-KR" altLang="en-US" dirty="0"/>
              <a:t> 등은 그 의미와 범위를 명확히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marL="742950" lvl="1" indent="-285750"/>
            <a:r>
              <a:rPr lang="ko-KR" altLang="en-US" dirty="0"/>
              <a:t>고가의 저장장치나 데이터 </a:t>
            </a:r>
            <a:r>
              <a:rPr lang="ko-KR" altLang="en-US" dirty="0" err="1"/>
              <a:t>웨어하우스</a:t>
            </a:r>
            <a:r>
              <a:rPr lang="ko-KR" altLang="en-US" dirty="0"/>
              <a:t> 구축의 필요 없이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클라우드</a:t>
            </a:r>
            <a:r>
              <a:rPr lang="ko-KR" altLang="en-US" dirty="0"/>
              <a:t> 컴퓨팅 등 비용효율적 수단에 의해</a:t>
            </a:r>
            <a:r>
              <a:rPr lang="en-US" altLang="ko-KR" dirty="0"/>
              <a:t>,</a:t>
            </a:r>
            <a:r>
              <a:rPr lang="ko-KR" altLang="en-US" dirty="0"/>
              <a:t> 다양하고 방대한 소스로 부터</a:t>
            </a:r>
            <a:r>
              <a:rPr lang="en-US" altLang="ko-KR" dirty="0"/>
              <a:t>,</a:t>
            </a:r>
            <a:r>
              <a:rPr lang="ko-KR" altLang="en-US" dirty="0"/>
              <a:t> 다양한 형태의 데이터를 획득해서 분산병렬처리 기술 등을 통해</a:t>
            </a:r>
            <a:r>
              <a:rPr lang="en-US" altLang="ko-KR" dirty="0"/>
              <a:t>,</a:t>
            </a:r>
            <a:r>
              <a:rPr lang="ko-KR" altLang="en-US" dirty="0"/>
              <a:t> 응용 목적에 적합한 정보로 변환하는 것이 빅데이터 활용의 </a:t>
            </a:r>
            <a:r>
              <a:rPr lang="ko-KR" altLang="en-US" dirty="0" smtClean="0"/>
              <a:t>본질</a:t>
            </a:r>
            <a:endParaRPr lang="en-US" altLang="ko-KR" dirty="0" smtClean="0"/>
          </a:p>
          <a:p>
            <a:pPr marL="285750" indent="-285750"/>
            <a:r>
              <a:rPr lang="ko-KR" altLang="en-US" dirty="0" smtClean="0"/>
              <a:t>학습</a:t>
            </a:r>
            <a:r>
              <a:rPr lang="en-US" altLang="ko-KR" dirty="0"/>
              <a:t>/</a:t>
            </a:r>
            <a:r>
              <a:rPr lang="ko-KR" altLang="en-US" dirty="0"/>
              <a:t>분석 기술의 확보와 의사결정 메커니즘 개발을 통해 실질적인 응용서비스의 구현이 되어야 사업의 실효성이 있을 </a:t>
            </a:r>
            <a:r>
              <a:rPr lang="ko-KR" altLang="en-US" dirty="0" smtClean="0"/>
              <a:t>것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6" y="3029140"/>
            <a:ext cx="5149156" cy="38288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71432" y="3567046"/>
            <a:ext cx="310854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50" dirty="0"/>
              <a:t>우리나라 보건의료 데이터와 연계 현황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822" y="4134812"/>
            <a:ext cx="3267204" cy="981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825" dirty="0"/>
              <a:t>공공 데이터는 보건복지부와 기타 부처가 관할하며 내용과 수집 방식 을 고려하여 유전체 데이터</a:t>
            </a:r>
            <a:r>
              <a:rPr lang="en-US" altLang="ko-KR" sz="825" dirty="0"/>
              <a:t>, </a:t>
            </a:r>
            <a:r>
              <a:rPr lang="ko-KR" altLang="en-US" sz="825" dirty="0"/>
              <a:t>청구</a:t>
            </a:r>
            <a:r>
              <a:rPr lang="en-US" altLang="ko-KR" sz="825" dirty="0"/>
              <a:t>·</a:t>
            </a:r>
            <a:r>
              <a:rPr lang="ko-KR" altLang="en-US" sz="825" dirty="0"/>
              <a:t>행정 데이터</a:t>
            </a:r>
            <a:r>
              <a:rPr lang="en-US" altLang="ko-KR" sz="825" dirty="0"/>
              <a:t>, </a:t>
            </a:r>
            <a:r>
              <a:rPr lang="ko-KR" altLang="en-US" sz="825" dirty="0"/>
              <a:t>조사데이터로 구분할 수 있다</a:t>
            </a:r>
            <a:r>
              <a:rPr lang="en-US" altLang="ko-KR" sz="825" dirty="0"/>
              <a:t>. </a:t>
            </a:r>
          </a:p>
          <a:p>
            <a:endParaRPr lang="en-US" altLang="ko-KR" sz="825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ko-KR" altLang="en-US" sz="825" dirty="0"/>
              <a:t>민간 영역에서는 의료기관이 환자 진료 과정에서 수집한 임상데이터와 개인의 선택에 의해서 </a:t>
            </a:r>
            <a:r>
              <a:rPr lang="ko-KR" altLang="en-US" sz="825" dirty="0" err="1"/>
              <a:t>소셜네트워크서비스</a:t>
            </a:r>
            <a:r>
              <a:rPr lang="ko-KR" altLang="en-US" sz="825" dirty="0"/>
              <a:t> 또는 </a:t>
            </a:r>
            <a:r>
              <a:rPr lang="ko-KR" altLang="en-US" sz="825" dirty="0" err="1"/>
              <a:t>모바일</a:t>
            </a:r>
            <a:r>
              <a:rPr lang="ko-KR" altLang="en-US" sz="825" dirty="0"/>
              <a:t> 장치 등을 통해 수집되는 </a:t>
            </a:r>
            <a:r>
              <a:rPr lang="ko-KR" altLang="en-US" sz="825" dirty="0" err="1"/>
              <a:t>스트림</a:t>
            </a:r>
            <a:r>
              <a:rPr lang="ko-KR" altLang="en-US" sz="825" dirty="0"/>
              <a:t> 데이터 등으로 구분될 수 있다</a:t>
            </a:r>
            <a:r>
              <a:rPr lang="en-US" altLang="ko-KR" sz="825" dirty="0"/>
              <a:t>.</a:t>
            </a:r>
            <a:endParaRPr lang="ko-KR" altLang="en-US" sz="825" dirty="0"/>
          </a:p>
        </p:txBody>
      </p:sp>
    </p:spTree>
    <p:extLst>
      <p:ext uri="{BB962C8B-B14F-4D97-AF65-F5344CB8AC3E}">
        <p14:creationId xmlns:p14="http://schemas.microsoft.com/office/powerpoint/2010/main" val="19291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3074</Words>
  <Application>Microsoft Office PowerPoint</Application>
  <PresentationFormat>화면 슬라이드 쇼(4:3)</PresentationFormat>
  <Paragraphs>382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Arial Unicode MS</vt:lpstr>
      <vt:lpstr>돋움</vt:lpstr>
      <vt:lpstr>맑은 고딕</vt:lpstr>
      <vt:lpstr>Arial</vt:lpstr>
      <vt:lpstr>Calibri</vt:lpstr>
      <vt:lpstr>Calibri Light</vt:lpstr>
      <vt:lpstr>Symbol</vt:lpstr>
      <vt:lpstr>Times New Roman</vt:lpstr>
      <vt:lpstr>Office 테마</vt:lpstr>
      <vt:lpstr>바이오분야 빅데이터 연구</vt:lpstr>
      <vt:lpstr>순서</vt:lpstr>
      <vt:lpstr>바이오 분야의 빅데이터 기반 연구 현황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빅데이터 구축을 위한 인프라 전략</vt:lpstr>
      <vt:lpstr>PowerPoint 프레젠테이션</vt:lpstr>
      <vt:lpstr>데이터 관리 및 국제협력 계획</vt:lpstr>
      <vt:lpstr>데이터 활용을 통한 연구개발 전략</vt:lpstr>
      <vt:lpstr>PowerPoint 프레젠테이션</vt:lpstr>
      <vt:lpstr>KIST 시범사업 제안</vt:lpstr>
      <vt:lpstr>제안1. 국내 의료기관 통합형 표준 임상 빅데이터 DB 구축 사업</vt:lpstr>
      <vt:lpstr>PowerPoint 프레젠테이션</vt:lpstr>
      <vt:lpstr>제안2. KIST 개인 맞춤형 상시 의료서비스의 테스트베드 구축 사업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바이오분야 빅데이터 연구</dc:title>
  <dc:creator>이득희</dc:creator>
  <cp:lastModifiedBy>이득희</cp:lastModifiedBy>
  <cp:revision>57</cp:revision>
  <dcterms:created xsi:type="dcterms:W3CDTF">2016-11-29T05:21:10Z</dcterms:created>
  <dcterms:modified xsi:type="dcterms:W3CDTF">2016-12-14T06:37:21Z</dcterms:modified>
</cp:coreProperties>
</file>