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3"/>
  </p:notesMasterIdLst>
  <p:sldIdLst>
    <p:sldId id="565" r:id="rId2"/>
    <p:sldId id="566" r:id="rId3"/>
    <p:sldId id="567" r:id="rId4"/>
    <p:sldId id="568" r:id="rId5"/>
    <p:sldId id="569" r:id="rId6"/>
    <p:sldId id="560" r:id="rId7"/>
    <p:sldId id="563" r:id="rId8"/>
    <p:sldId id="559" r:id="rId9"/>
    <p:sldId id="564" r:id="rId10"/>
    <p:sldId id="561" r:id="rId11"/>
    <p:sldId id="573" r:id="rId12"/>
    <p:sldId id="570" r:id="rId13"/>
    <p:sldId id="571" r:id="rId14"/>
    <p:sldId id="572" r:id="rId15"/>
    <p:sldId id="574" r:id="rId16"/>
    <p:sldId id="575" r:id="rId17"/>
    <p:sldId id="577" r:id="rId18"/>
    <p:sldId id="579" r:id="rId19"/>
    <p:sldId id="591" r:id="rId20"/>
    <p:sldId id="589" r:id="rId21"/>
    <p:sldId id="581" r:id="rId22"/>
    <p:sldId id="582" r:id="rId23"/>
    <p:sldId id="583" r:id="rId24"/>
    <p:sldId id="587" r:id="rId25"/>
    <p:sldId id="580" r:id="rId26"/>
    <p:sldId id="584" r:id="rId27"/>
    <p:sldId id="585" r:id="rId28"/>
    <p:sldId id="578" r:id="rId29"/>
    <p:sldId id="586" r:id="rId30"/>
    <p:sldId id="588" r:id="rId31"/>
    <p:sldId id="590" r:id="rId32"/>
  </p:sldIdLst>
  <p:sldSz cx="9144000" cy="6858000" type="screen4x3"/>
  <p:notesSz cx="6797675" cy="987425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6600"/>
    <a:srgbClr val="FF5050"/>
    <a:srgbClr val="FF7C80"/>
    <a:srgbClr val="E9EDF4"/>
    <a:srgbClr val="D0D8E8"/>
    <a:srgbClr val="FF0000"/>
    <a:srgbClr val="FFCC00"/>
    <a:srgbClr val="CCFF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보통 스타일 4 - 강조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2" autoAdjust="0"/>
    <p:restoredTop sz="96964" autoAdjust="0"/>
  </p:normalViewPr>
  <p:slideViewPr>
    <p:cSldViewPr>
      <p:cViewPr varScale="1">
        <p:scale>
          <a:sx n="59" d="100"/>
          <a:sy n="59" d="100"/>
        </p:scale>
        <p:origin x="893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0E122-4BA9-45CA-9A88-B02872EAEA8B}" type="datetimeFigureOut">
              <a:rPr lang="ko-KR" altLang="en-US" smtClean="0"/>
              <a:t>2016-12-28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5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635B3-2234-4E4D-A430-3D738CD1FD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7390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0292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9088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16700" y="152400"/>
            <a:ext cx="1944688" cy="5724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82638" y="152400"/>
            <a:ext cx="5681662" cy="5724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1500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8988" y="152400"/>
            <a:ext cx="7772400" cy="5905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782638" y="933450"/>
            <a:ext cx="7772400" cy="4943475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4384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969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8454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82638" y="933450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745038" y="933450"/>
            <a:ext cx="38100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037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7698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1006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4674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2356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3810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03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8988" y="152400"/>
            <a:ext cx="77724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2638" y="933450"/>
            <a:ext cx="77724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fld id="{FB30EDBD-1C2D-4C1E-B459-B60219FAB484}" type="datetimeFigureOut">
              <a:rPr lang="ko-KR" altLang="en-US" smtClean="0">
                <a:solidFill>
                  <a:srgbClr val="000000"/>
                </a:solidFill>
              </a:rPr>
              <a:pPr/>
              <a:t>2016-12-28</a:t>
            </a:fld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굴림" pitchFamily="50" charset="-127"/>
                <a:ea typeface="굴림" pitchFamily="50" charset="-127"/>
              </a:defRPr>
            </a:lvl1pPr>
          </a:lstStyle>
          <a:p>
            <a:fld id="{4BEDD84E-25D4-4983-8AA1-2863C96F08D9}" type="slidenum">
              <a:rPr lang="ko-KR" altLang="en-US" smtClean="0">
                <a:solidFill>
                  <a:srgbClr val="000000"/>
                </a:solidFill>
              </a:rPr>
              <a:pPr/>
              <a:t>‹#›</a:t>
            </a:fld>
            <a:endParaRPr lang="ko-KR" altLang="en-US">
              <a:solidFill>
                <a:srgbClr val="000000"/>
              </a:solidFill>
            </a:endParaRPr>
          </a:p>
        </p:txBody>
      </p:sp>
      <p:pic>
        <p:nvPicPr>
          <p:cNvPr id="1035" name="Picture 11" descr="CS-cent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813" y="5954713"/>
            <a:ext cx="820737" cy="866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9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HY견고딕" pitchFamily="18" charset="-127"/>
        </a:defRPr>
      </a:lvl2pPr>
      <a:lvl3pPr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HY견고딕" pitchFamily="18" charset="-127"/>
        </a:defRPr>
      </a:lvl3pPr>
      <a:lvl4pPr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HY견고딕" pitchFamily="18" charset="-127"/>
        </a:defRPr>
      </a:lvl4pPr>
      <a:lvl5pPr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HY견고딕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HY견고딕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HY견고딕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HY견고딕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2800">
          <a:solidFill>
            <a:schemeClr val="tx2"/>
          </a:solidFill>
          <a:latin typeface="Tahoma" pitchFamily="34" charset="0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분야별 현황</a:t>
            </a:r>
            <a:r>
              <a:rPr lang="en-US" altLang="ko-KR" dirty="0" smtClean="0"/>
              <a:t>: </a:t>
            </a:r>
            <a:r>
              <a:rPr lang="ko-KR" altLang="en-US" dirty="0" smtClean="0"/>
              <a:t>소재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807918"/>
          </a:xfrm>
        </p:spPr>
        <p:txBody>
          <a:bodyPr/>
          <a:lstStyle/>
          <a:p>
            <a:r>
              <a:rPr lang="ko-KR" altLang="en-US" dirty="0" smtClean="0"/>
              <a:t>패러다임의 전환 </a:t>
            </a:r>
            <a:r>
              <a:rPr lang="en-US" altLang="ko-KR" dirty="0" smtClean="0"/>
              <a:t>(2003</a:t>
            </a:r>
            <a:r>
              <a:rPr lang="ko-KR" altLang="en-US" dirty="0" smtClean="0"/>
              <a:t>년을 기점으로</a:t>
            </a:r>
            <a:r>
              <a:rPr lang="en-US" altLang="ko-KR" dirty="0" smtClean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 smtClean="0"/>
              <a:t>하드 모형에서 </a:t>
            </a:r>
            <a:r>
              <a:rPr lang="ko-KR" altLang="en-US" dirty="0" smtClean="0">
                <a:solidFill>
                  <a:srgbClr val="C00000"/>
                </a:solidFill>
              </a:rPr>
              <a:t>소프트 모형</a:t>
            </a:r>
            <a:r>
              <a:rPr lang="ko-KR" altLang="en-US" dirty="0" smtClean="0"/>
              <a:t>으로</a:t>
            </a:r>
            <a:endParaRPr lang="en-US" altLang="ko-KR" dirty="0" smtClean="0"/>
          </a:p>
          <a:p>
            <a:pPr marL="914400" lvl="1" indent="-457200">
              <a:buFont typeface="+mj-lt"/>
              <a:buAutoNum type="arabicPeriod"/>
            </a:pPr>
            <a:endParaRPr lang="en-US" altLang="ko-KR" dirty="0" smtClean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 smtClean="0"/>
              <a:t>연역적 모형에서 </a:t>
            </a:r>
            <a:r>
              <a:rPr lang="ko-KR" altLang="en-US" dirty="0" smtClean="0">
                <a:solidFill>
                  <a:srgbClr val="C00000"/>
                </a:solidFill>
              </a:rPr>
              <a:t>귀납적 모형</a:t>
            </a:r>
            <a:r>
              <a:rPr lang="ko-KR" altLang="en-US" dirty="0" smtClean="0"/>
              <a:t>으로</a:t>
            </a:r>
            <a:endParaRPr lang="en-US" altLang="ko-KR" dirty="0" smtClean="0"/>
          </a:p>
          <a:p>
            <a:pPr marL="914400" lvl="1" indent="-457200">
              <a:buFont typeface="+mj-lt"/>
              <a:buAutoNum type="arabicPeriod"/>
            </a:pPr>
            <a:endParaRPr lang="en-US" altLang="ko-KR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altLang="ko-KR" dirty="0" smtClean="0"/>
              <a:t>High-throughput </a:t>
            </a:r>
            <a:r>
              <a:rPr lang="ko-KR" altLang="en-US" dirty="0" smtClean="0"/>
              <a:t>연구에서 </a:t>
            </a:r>
            <a:r>
              <a:rPr lang="en-US" altLang="ko-KR" dirty="0" smtClean="0">
                <a:solidFill>
                  <a:srgbClr val="C00000"/>
                </a:solidFill>
              </a:rPr>
              <a:t>Combinatorial Informatics </a:t>
            </a:r>
            <a:r>
              <a:rPr lang="ko-KR" altLang="en-US" dirty="0" smtClean="0">
                <a:solidFill>
                  <a:srgbClr val="C00000"/>
                </a:solidFill>
              </a:rPr>
              <a:t>연구와의 조합</a:t>
            </a:r>
            <a:r>
              <a:rPr lang="ko-KR" altLang="en-US" dirty="0" smtClean="0"/>
              <a:t>로</a:t>
            </a:r>
            <a:endParaRPr lang="en-US" altLang="ko-KR" dirty="0" smtClean="0"/>
          </a:p>
          <a:p>
            <a:pPr marL="914400" lvl="1" indent="-457200">
              <a:buFont typeface="+mj-lt"/>
              <a:buAutoNum type="arabicPeriod"/>
            </a:pP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 smtClean="0"/>
              <a:t>새로운 계산 수행 </a:t>
            </a:r>
            <a:r>
              <a:rPr lang="ko-KR" altLang="en-US" dirty="0" smtClean="0">
                <a:solidFill>
                  <a:srgbClr val="C00000"/>
                </a:solidFill>
              </a:rPr>
              <a:t>기존 계산 결과의 조합</a:t>
            </a:r>
            <a:r>
              <a:rPr lang="ko-KR" altLang="en-US" dirty="0" smtClean="0"/>
              <a:t>으로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왜</a:t>
            </a:r>
            <a:r>
              <a:rPr lang="en-US" altLang="ko-KR" dirty="0" smtClean="0"/>
              <a:t>?</a:t>
            </a:r>
          </a:p>
          <a:p>
            <a:pPr lvl="1"/>
            <a:r>
              <a:rPr lang="ko-KR" altLang="en-US" dirty="0" smtClean="0"/>
              <a:t>비선형 모형화의 시작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컴퓨터의 폭발적 발전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데이터 양의 급속한 증가</a:t>
            </a:r>
            <a:r>
              <a:rPr lang="en-US" altLang="ko-KR" dirty="0" smtClean="0"/>
              <a:t>: </a:t>
            </a:r>
            <a:r>
              <a:rPr lang="ko-KR" altLang="en-US" dirty="0" smtClean="0"/>
              <a:t>빅데이터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21490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“</a:t>
            </a:r>
            <a:r>
              <a:rPr lang="ko-KR" altLang="en-US" dirty="0" smtClean="0"/>
              <a:t>빅데이터</a:t>
            </a:r>
            <a:r>
              <a:rPr lang="en-US" altLang="ko-KR" dirty="0" smtClean="0"/>
              <a:t>”</a:t>
            </a:r>
            <a:r>
              <a:rPr lang="ko-KR" altLang="en-US" dirty="0" smtClean="0"/>
              <a:t>의 역할과 정보의 업데이트 기법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90" y="836712"/>
            <a:ext cx="7683895" cy="42293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8" y="4941168"/>
            <a:ext cx="8128418" cy="1041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2017" y="6078976"/>
            <a:ext cx="769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엔트로피 기반의 </a:t>
            </a:r>
            <a:r>
              <a:rPr lang="ko-KR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정보 이론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베이지안 </a:t>
            </a:r>
            <a:r>
              <a:rPr lang="ko-KR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조건부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확률 </a:t>
            </a:r>
            <a:r>
              <a:rPr lang="ko-KR" alt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업데이트</a:t>
            </a:r>
          </a:p>
        </p:txBody>
      </p:sp>
    </p:spTree>
    <p:extLst>
      <p:ext uri="{BB962C8B-B14F-4D97-AF65-F5344CB8AC3E}">
        <p14:creationId xmlns:p14="http://schemas.microsoft.com/office/powerpoint/2010/main" val="1097477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적용 전략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HT + Combinatorial </a:t>
            </a:r>
            <a:endParaRPr lang="ko-KR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339684" y="1628800"/>
            <a:ext cx="6464632" cy="4381725"/>
            <a:chOff x="1339684" y="1628800"/>
            <a:chExt cx="6464632" cy="43817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684" y="1628800"/>
              <a:ext cx="6464632" cy="43817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1475656" y="1628800"/>
              <a:ext cx="504056" cy="360040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  <a:prstDash val="dash"/>
              <a:headEnd type="none" w="med" len="med"/>
              <a:tailEnd type="non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859614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적용 전략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데이터 업데이트 기반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4" y="1569560"/>
            <a:ext cx="7633092" cy="44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9169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54" y="1569560"/>
            <a:ext cx="7633092" cy="4470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적용 전략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데이터 업데이트 기반</a:t>
            </a:r>
            <a:endParaRPr lang="en-US" altLang="ko-KR" dirty="0" smtClean="0"/>
          </a:p>
          <a:p>
            <a:pPr lvl="1"/>
            <a:r>
              <a:rPr lang="ko-KR" altLang="en-US" dirty="0" smtClean="0">
                <a:solidFill>
                  <a:srgbClr val="C00000"/>
                </a:solidFill>
              </a:rPr>
              <a:t>우선 우리는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74700" y="3573016"/>
            <a:ext cx="2765252" cy="1368152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829498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적용 전략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데이트 업데이트 방법론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기준</a:t>
            </a:r>
            <a:r>
              <a:rPr lang="en-US" altLang="ko-KR" dirty="0" smtClean="0"/>
              <a:t>+</a:t>
            </a:r>
            <a:r>
              <a:rPr lang="ko-KR" altLang="en-US" dirty="0" smtClean="0"/>
              <a:t>방향성 찾아야 함</a:t>
            </a:r>
            <a:r>
              <a:rPr lang="en-US" altLang="ko-KR" dirty="0" smtClean="0"/>
              <a:t>: </a:t>
            </a:r>
            <a:r>
              <a:rPr lang="ko-KR" altLang="en-US" dirty="0" smtClean="0"/>
              <a:t>최적화 기법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0" y="2007995"/>
            <a:ext cx="7379079" cy="422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181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실제 전략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요구되는 사항</a:t>
            </a:r>
            <a:endParaRPr lang="en-US" altLang="ko-KR" dirty="0" smtClean="0"/>
          </a:p>
          <a:p>
            <a:endParaRPr lang="en-US" altLang="ko-KR" dirty="0" smtClean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 smtClean="0"/>
              <a:t>자료의 축적</a:t>
            </a:r>
            <a:endParaRPr lang="en-US" altLang="ko-KR" dirty="0" smtClean="0"/>
          </a:p>
          <a:p>
            <a:pPr marL="1314450" lvl="2" indent="-457200"/>
            <a:r>
              <a:rPr lang="en-US" altLang="ko-KR" dirty="0" smtClean="0"/>
              <a:t>0.5</a:t>
            </a:r>
            <a:r>
              <a:rPr lang="ko-KR" altLang="en-US" dirty="0" smtClean="0"/>
              <a:t>년 내</a:t>
            </a:r>
            <a:r>
              <a:rPr lang="en-US" altLang="ko-KR" dirty="0" smtClean="0"/>
              <a:t>: KIST</a:t>
            </a:r>
          </a:p>
          <a:p>
            <a:pPr marL="1314450" lvl="2" indent="-457200"/>
            <a:r>
              <a:rPr lang="en-US" altLang="ko-KR" dirty="0" smtClean="0"/>
              <a:t>1</a:t>
            </a:r>
            <a:r>
              <a:rPr lang="ko-KR" altLang="en-US" dirty="0" smtClean="0"/>
              <a:t>년 내</a:t>
            </a:r>
            <a:r>
              <a:rPr lang="en-US" altLang="ko-KR" dirty="0" smtClean="0"/>
              <a:t>: </a:t>
            </a:r>
            <a:r>
              <a:rPr lang="ko-KR" altLang="en-US" dirty="0" smtClean="0"/>
              <a:t>외부 </a:t>
            </a:r>
            <a:r>
              <a:rPr lang="en-US" altLang="ko-KR" dirty="0" smtClean="0"/>
              <a:t>DB </a:t>
            </a:r>
            <a:r>
              <a:rPr lang="ko-KR" altLang="en-US" dirty="0" smtClean="0"/>
              <a:t>미러링 등</a:t>
            </a:r>
            <a:endParaRPr lang="en-US" altLang="ko-KR" dirty="0" smtClean="0"/>
          </a:p>
          <a:p>
            <a:pPr marL="1314450" lvl="2" indent="-457200"/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 smtClean="0"/>
              <a:t>자료 서버의 활용</a:t>
            </a:r>
            <a:endParaRPr lang="en-US" altLang="ko-KR" dirty="0" smtClean="0"/>
          </a:p>
          <a:p>
            <a:pPr marL="1314450" lvl="2" indent="-457200"/>
            <a:r>
              <a:rPr lang="en-US" altLang="ko-KR" dirty="0" smtClean="0"/>
              <a:t>1</a:t>
            </a:r>
            <a:r>
              <a:rPr lang="ko-KR" altLang="en-US" dirty="0" smtClean="0"/>
              <a:t>년 내</a:t>
            </a:r>
            <a:r>
              <a:rPr lang="en-US" altLang="ko-KR" dirty="0" smtClean="0"/>
              <a:t>: </a:t>
            </a:r>
            <a:r>
              <a:rPr lang="ko-KR" altLang="en-US" dirty="0" smtClean="0"/>
              <a:t>병렬 </a:t>
            </a:r>
            <a:r>
              <a:rPr lang="en-US" altLang="ko-KR" dirty="0" smtClean="0"/>
              <a:t>DB </a:t>
            </a:r>
            <a:r>
              <a:rPr lang="ko-KR" altLang="en-US" dirty="0" smtClean="0"/>
              <a:t>서버 구축</a:t>
            </a:r>
            <a:endParaRPr lang="en-US" altLang="ko-KR" dirty="0" smtClean="0"/>
          </a:p>
          <a:p>
            <a:pPr marL="914400" lvl="1" indent="-457200">
              <a:buFont typeface="+mj-lt"/>
              <a:buAutoNum type="arabicPeriod"/>
            </a:pPr>
            <a:endParaRPr lang="en-US" altLang="ko-KR" dirty="0"/>
          </a:p>
          <a:p>
            <a:pPr marL="914400" lvl="1" indent="-457200">
              <a:buFont typeface="+mj-lt"/>
              <a:buAutoNum type="arabicPeriod"/>
            </a:pPr>
            <a:r>
              <a:rPr lang="ko-KR" altLang="en-US" dirty="0" smtClean="0"/>
              <a:t>머신 러닝 전용 계산</a:t>
            </a:r>
            <a:endParaRPr lang="en-US" altLang="ko-KR" dirty="0" smtClean="0"/>
          </a:p>
          <a:p>
            <a:pPr marL="1314450" lvl="2" indent="-457200"/>
            <a:r>
              <a:rPr lang="en-US" altLang="ko-KR" dirty="0" smtClean="0"/>
              <a:t>Parallel R, Parallel Python </a:t>
            </a:r>
            <a:r>
              <a:rPr lang="ko-KR" altLang="en-US" dirty="0" smtClean="0"/>
              <a:t>등의 머신 러닝 코드 활용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40388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95206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소재 분야 빅데이터의 현황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상황별 자료의 분류</a:t>
            </a:r>
            <a:r>
              <a:rPr lang="en-US" altLang="ko-KR" dirty="0" smtClean="0"/>
              <a:t>: </a:t>
            </a:r>
            <a:r>
              <a:rPr lang="ko-KR" altLang="en-US" dirty="0" smtClean="0"/>
              <a:t>공정</a:t>
            </a:r>
            <a:r>
              <a:rPr lang="en-US" altLang="ko-KR" dirty="0"/>
              <a:t>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계산 </a:t>
            </a:r>
            <a:r>
              <a:rPr lang="en-US" altLang="ko-KR" dirty="0" smtClean="0"/>
              <a:t>/ </a:t>
            </a:r>
            <a:r>
              <a:rPr lang="ko-KR" altLang="en-US" dirty="0" smtClean="0"/>
              <a:t>공정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566363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공정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r>
              <a:rPr lang="en-US" altLang="ko-KR" dirty="0" smtClean="0"/>
              <a:t>: CVD </a:t>
            </a:r>
            <a:r>
              <a:rPr lang="ko-KR" altLang="en-US" dirty="0" smtClean="0"/>
              <a:t>의 예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807918"/>
          </a:xfrm>
        </p:spPr>
        <p:txBody>
          <a:bodyPr/>
          <a:lstStyle/>
          <a:p>
            <a:r>
              <a:rPr lang="ko-KR" altLang="en-US" dirty="0" smtClean="0"/>
              <a:t>형태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lvl="1"/>
            <a:r>
              <a:rPr lang="ko-KR" altLang="en-US" dirty="0"/>
              <a:t>외부 조건들</a:t>
            </a:r>
            <a:r>
              <a:rPr lang="en-US" altLang="ko-KR" dirty="0"/>
              <a:t>: </a:t>
            </a:r>
            <a:r>
              <a:rPr lang="ko-KR" altLang="en-US" dirty="0"/>
              <a:t>기록됨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출력물 </a:t>
            </a:r>
            <a:r>
              <a:rPr lang="en-US" altLang="ko-KR" dirty="0"/>
              <a:t>(</a:t>
            </a:r>
            <a:r>
              <a:rPr lang="ko-KR" altLang="en-US" dirty="0"/>
              <a:t>공정의 생산물</a:t>
            </a:r>
            <a:r>
              <a:rPr lang="en-US" altLang="ko-KR" dirty="0"/>
              <a:t>): </a:t>
            </a:r>
            <a:r>
              <a:rPr lang="ko-KR" altLang="en-US" dirty="0"/>
              <a:t>거의 기록하지 않음</a:t>
            </a:r>
            <a:r>
              <a:rPr lang="en-US" altLang="ko-KR" dirty="0"/>
              <a:t>.</a:t>
            </a:r>
          </a:p>
          <a:p>
            <a:pPr lvl="2"/>
            <a:r>
              <a:rPr lang="en-US" altLang="ko-KR" dirty="0"/>
              <a:t>Tagging</a:t>
            </a:r>
            <a:r>
              <a:rPr lang="ko-KR" altLang="en-US" dirty="0"/>
              <a:t>이 없음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수집 방법</a:t>
            </a:r>
            <a:endParaRPr lang="en-US" altLang="ko-KR" dirty="0"/>
          </a:p>
          <a:p>
            <a:pPr lvl="1"/>
            <a:r>
              <a:rPr lang="ko-KR" altLang="en-US" dirty="0" smtClean="0"/>
              <a:t>수동기록부 </a:t>
            </a:r>
            <a:r>
              <a:rPr lang="en-US" altLang="ko-KR" dirty="0" smtClean="0"/>
              <a:t>(</a:t>
            </a:r>
            <a:r>
              <a:rPr lang="ko-KR" altLang="en-US" dirty="0" smtClean="0"/>
              <a:t>로그 파일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장비 내 로그 활용 </a:t>
            </a:r>
            <a:r>
              <a:rPr lang="en-US" altLang="ko-KR" dirty="0" smtClean="0"/>
              <a:t>(export </a:t>
            </a:r>
            <a:r>
              <a:rPr lang="ko-KR" altLang="en-US" dirty="0" smtClean="0"/>
              <a:t>기능</a:t>
            </a:r>
            <a:r>
              <a:rPr lang="en-US" altLang="ko-KR" dirty="0" smtClean="0"/>
              <a:t>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5656" y="1737409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37409"/>
            <a:ext cx="2473163" cy="18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40" y="1437409"/>
            <a:ext cx="2508998" cy="188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13762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공정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r>
              <a:rPr lang="en-US" altLang="ko-KR" dirty="0" smtClean="0"/>
              <a:t>: CVD </a:t>
            </a:r>
            <a:r>
              <a:rPr lang="ko-KR" altLang="en-US" dirty="0" smtClean="0"/>
              <a:t>의 예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807918"/>
          </a:xfrm>
        </p:spPr>
        <p:txBody>
          <a:bodyPr/>
          <a:lstStyle/>
          <a:p>
            <a:r>
              <a:rPr lang="ko-KR" altLang="en-US" dirty="0" smtClean="0"/>
              <a:t>형태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lvl="1"/>
            <a:r>
              <a:rPr lang="ko-KR" altLang="en-US" dirty="0"/>
              <a:t>외부 조건들</a:t>
            </a:r>
            <a:r>
              <a:rPr lang="en-US" altLang="ko-KR" dirty="0"/>
              <a:t>: </a:t>
            </a:r>
            <a:r>
              <a:rPr lang="ko-KR" altLang="en-US" dirty="0"/>
              <a:t>기록됨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출력물 </a:t>
            </a:r>
            <a:r>
              <a:rPr lang="en-US" altLang="ko-KR" dirty="0"/>
              <a:t>(</a:t>
            </a:r>
            <a:r>
              <a:rPr lang="ko-KR" altLang="en-US" dirty="0"/>
              <a:t>공정의 생산물</a:t>
            </a:r>
            <a:r>
              <a:rPr lang="en-US" altLang="ko-KR" dirty="0"/>
              <a:t>): </a:t>
            </a:r>
            <a:r>
              <a:rPr lang="ko-KR" altLang="en-US" dirty="0"/>
              <a:t>거의 기록하지 않음</a:t>
            </a:r>
            <a:r>
              <a:rPr lang="en-US" altLang="ko-KR" dirty="0"/>
              <a:t>.</a:t>
            </a:r>
          </a:p>
          <a:p>
            <a:pPr lvl="2"/>
            <a:r>
              <a:rPr lang="en-US" altLang="ko-KR" dirty="0"/>
              <a:t>Tagging</a:t>
            </a:r>
            <a:r>
              <a:rPr lang="ko-KR" altLang="en-US" dirty="0"/>
              <a:t>이 없음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수집 방법</a:t>
            </a:r>
            <a:endParaRPr lang="en-US" altLang="ko-KR" dirty="0"/>
          </a:p>
          <a:p>
            <a:pPr lvl="1"/>
            <a:r>
              <a:rPr lang="ko-KR" altLang="en-US" dirty="0" smtClean="0"/>
              <a:t>수동기록부 </a:t>
            </a:r>
            <a:r>
              <a:rPr lang="en-US" altLang="ko-KR" dirty="0" smtClean="0"/>
              <a:t>(</a:t>
            </a:r>
            <a:r>
              <a:rPr lang="ko-KR" altLang="en-US" dirty="0" smtClean="0"/>
              <a:t>로그 파일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장비 내 로그 활용 </a:t>
            </a:r>
            <a:r>
              <a:rPr lang="en-US" altLang="ko-KR" dirty="0" smtClean="0"/>
              <a:t>(export </a:t>
            </a:r>
            <a:r>
              <a:rPr lang="ko-KR" altLang="en-US" dirty="0" smtClean="0"/>
              <a:t>기능</a:t>
            </a:r>
            <a:r>
              <a:rPr lang="en-US" altLang="ko-KR" dirty="0" smtClean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r="5480" b="15350"/>
          <a:stretch/>
        </p:blipFill>
        <p:spPr>
          <a:xfrm>
            <a:off x="977649" y="1474828"/>
            <a:ext cx="3566170" cy="2345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14300" r="13040" b="23751"/>
          <a:stretch/>
        </p:blipFill>
        <p:spPr>
          <a:xfrm>
            <a:off x="977648" y="1474828"/>
            <a:ext cx="7698807" cy="47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925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새로운 저널들의 등장</a:t>
            </a:r>
            <a:endParaRPr lang="ko-KR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43608" y="1196752"/>
            <a:ext cx="7272808" cy="4469653"/>
            <a:chOff x="1043608" y="1196752"/>
            <a:chExt cx="7272808" cy="44696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556792"/>
              <a:ext cx="6516216" cy="410961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6" b="8459"/>
            <a:stretch/>
          </p:blipFill>
          <p:spPr>
            <a:xfrm>
              <a:off x="6516216" y="1196752"/>
              <a:ext cx="1800200" cy="22322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731986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공정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r>
              <a:rPr lang="en-US" altLang="ko-KR" dirty="0" smtClean="0"/>
              <a:t>: CVD </a:t>
            </a:r>
            <a:r>
              <a:rPr lang="ko-KR" altLang="en-US" dirty="0" smtClean="0"/>
              <a:t>의 예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807918"/>
          </a:xfrm>
        </p:spPr>
        <p:txBody>
          <a:bodyPr/>
          <a:lstStyle/>
          <a:p>
            <a:r>
              <a:rPr lang="ko-KR" altLang="en-US" dirty="0" smtClean="0"/>
              <a:t>형태</a:t>
            </a:r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lvl="1"/>
            <a:r>
              <a:rPr lang="ko-KR" altLang="en-US" dirty="0"/>
              <a:t>외부 조건들</a:t>
            </a:r>
            <a:r>
              <a:rPr lang="en-US" altLang="ko-KR" dirty="0"/>
              <a:t>: </a:t>
            </a:r>
            <a:r>
              <a:rPr lang="ko-KR" altLang="en-US" dirty="0"/>
              <a:t>기록됨</a:t>
            </a:r>
            <a:r>
              <a:rPr lang="en-US" altLang="ko-KR" dirty="0"/>
              <a:t>.</a:t>
            </a:r>
          </a:p>
          <a:p>
            <a:pPr lvl="1"/>
            <a:r>
              <a:rPr lang="ko-KR" altLang="en-US" dirty="0"/>
              <a:t>출력물 </a:t>
            </a:r>
            <a:r>
              <a:rPr lang="en-US" altLang="ko-KR" dirty="0"/>
              <a:t>(</a:t>
            </a:r>
            <a:r>
              <a:rPr lang="ko-KR" altLang="en-US" dirty="0"/>
              <a:t>공정의 생산물</a:t>
            </a:r>
            <a:r>
              <a:rPr lang="en-US" altLang="ko-KR" dirty="0"/>
              <a:t>): </a:t>
            </a:r>
            <a:r>
              <a:rPr lang="ko-KR" altLang="en-US" dirty="0"/>
              <a:t>거의 기록하지 않음</a:t>
            </a:r>
            <a:r>
              <a:rPr lang="en-US" altLang="ko-KR" dirty="0"/>
              <a:t>.</a:t>
            </a:r>
          </a:p>
          <a:p>
            <a:pPr lvl="2"/>
            <a:r>
              <a:rPr lang="en-US" altLang="ko-KR" dirty="0"/>
              <a:t>Tagging</a:t>
            </a:r>
            <a:r>
              <a:rPr lang="ko-KR" altLang="en-US" dirty="0"/>
              <a:t>이 없음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수집 방법</a:t>
            </a:r>
            <a:endParaRPr lang="en-US" altLang="ko-KR" dirty="0"/>
          </a:p>
          <a:p>
            <a:pPr lvl="1"/>
            <a:r>
              <a:rPr lang="ko-KR" altLang="en-US" dirty="0" smtClean="0"/>
              <a:t>수동기록부 </a:t>
            </a:r>
            <a:r>
              <a:rPr lang="en-US" altLang="ko-KR" dirty="0" smtClean="0"/>
              <a:t>(</a:t>
            </a:r>
            <a:r>
              <a:rPr lang="ko-KR" altLang="en-US" dirty="0" smtClean="0"/>
              <a:t>로그 파일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장비 내 로그 활용 </a:t>
            </a:r>
            <a:r>
              <a:rPr lang="en-US" altLang="ko-KR" dirty="0" smtClean="0"/>
              <a:t>(export </a:t>
            </a:r>
            <a:r>
              <a:rPr lang="ko-KR" altLang="en-US" dirty="0" smtClean="0"/>
              <a:t>기능</a:t>
            </a:r>
            <a:r>
              <a:rPr lang="en-US" altLang="ko-KR" dirty="0" smtClean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r="5480" b="15350"/>
          <a:stretch/>
        </p:blipFill>
        <p:spPr>
          <a:xfrm>
            <a:off x="977649" y="1474828"/>
            <a:ext cx="3566170" cy="2345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t="14300" r="13040" b="23751"/>
          <a:stretch/>
        </p:blipFill>
        <p:spPr>
          <a:xfrm>
            <a:off x="4738830" y="1452784"/>
            <a:ext cx="3967266" cy="243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8434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공정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r>
              <a:rPr lang="en-US" altLang="ko-KR" dirty="0" smtClean="0"/>
              <a:t>: CVD </a:t>
            </a:r>
            <a:r>
              <a:rPr lang="ko-KR" altLang="en-US" dirty="0" smtClean="0"/>
              <a:t>의 예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807918"/>
          </a:xfrm>
        </p:spPr>
        <p:txBody>
          <a:bodyPr/>
          <a:lstStyle/>
          <a:p>
            <a:r>
              <a:rPr lang="ko-KR" altLang="en-US" dirty="0" smtClean="0"/>
              <a:t>자료의 축적 속도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&lt; 0.3 GB/</a:t>
            </a:r>
            <a:r>
              <a:rPr lang="ko-KR" altLang="en-US" dirty="0" smtClean="0"/>
              <a:t>년</a:t>
            </a:r>
            <a:r>
              <a:rPr lang="ko-KR" altLang="en-US" dirty="0" smtClean="0">
                <a:sym typeface="Wingdings" panose="05000000000000000000" pitchFamily="2" charset="2"/>
              </a:rPr>
              <a:t></a:t>
            </a:r>
            <a:r>
              <a:rPr lang="ko-KR" altLang="en-US" dirty="0" smtClean="0"/>
              <a:t>그룹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대략 </a:t>
            </a:r>
            <a:r>
              <a:rPr lang="en-US" altLang="ko-KR" dirty="0" smtClean="0"/>
              <a:t>KIST </a:t>
            </a:r>
            <a:r>
              <a:rPr lang="ko-KR" altLang="en-US" dirty="0" smtClean="0"/>
              <a:t>전체로는 약 </a:t>
            </a:r>
            <a:r>
              <a:rPr lang="en-US" altLang="ko-KR" dirty="0" smtClean="0"/>
              <a:t>12 GB/</a:t>
            </a:r>
            <a:r>
              <a:rPr lang="ko-KR" altLang="en-US" dirty="0" smtClean="0"/>
              <a:t>년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가용 여부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대개 실험을 마친 후 엑셀 등으로 저장 </a:t>
            </a:r>
            <a:r>
              <a:rPr lang="en-US" altLang="ko-KR" dirty="0" smtClean="0"/>
              <a:t>&gt; </a:t>
            </a:r>
            <a:r>
              <a:rPr lang="ko-KR" altLang="en-US" dirty="0" smtClean="0"/>
              <a:t>가용성 </a:t>
            </a:r>
            <a:r>
              <a:rPr lang="ko-KR" altLang="en-US" dirty="0" smtClean="0"/>
              <a:t>↑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0144925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공정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r>
              <a:rPr lang="en-US" altLang="ko-KR" dirty="0" smtClean="0"/>
              <a:t>: CVD </a:t>
            </a:r>
            <a:r>
              <a:rPr lang="ko-KR" altLang="en-US" dirty="0" smtClean="0"/>
              <a:t>의 예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807918"/>
          </a:xfrm>
        </p:spPr>
        <p:txBody>
          <a:bodyPr/>
          <a:lstStyle/>
          <a:p>
            <a:r>
              <a:rPr lang="ko-KR" altLang="en-US" dirty="0" smtClean="0"/>
              <a:t>자료의 축적 속도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&lt; 0.3 GB/</a:t>
            </a:r>
            <a:r>
              <a:rPr lang="ko-KR" altLang="en-US" dirty="0" smtClean="0"/>
              <a:t>년</a:t>
            </a:r>
            <a:r>
              <a:rPr lang="ko-KR" altLang="en-US" dirty="0" smtClean="0">
                <a:sym typeface="Wingdings" panose="05000000000000000000" pitchFamily="2" charset="2"/>
              </a:rPr>
              <a:t></a:t>
            </a:r>
            <a:r>
              <a:rPr lang="ko-KR" altLang="en-US" dirty="0" smtClean="0"/>
              <a:t>그룹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대략 </a:t>
            </a:r>
            <a:r>
              <a:rPr lang="en-US" altLang="ko-KR" dirty="0" smtClean="0"/>
              <a:t>KIST </a:t>
            </a:r>
            <a:r>
              <a:rPr lang="ko-KR" altLang="en-US" dirty="0" smtClean="0"/>
              <a:t>전체로는 약 </a:t>
            </a:r>
            <a:r>
              <a:rPr lang="en-US" altLang="ko-KR" dirty="0" smtClean="0"/>
              <a:t>12 GB/</a:t>
            </a:r>
            <a:r>
              <a:rPr lang="ko-KR" altLang="en-US" dirty="0" smtClean="0"/>
              <a:t>년</a:t>
            </a:r>
            <a:endParaRPr lang="en-US" altLang="ko-KR" dirty="0"/>
          </a:p>
          <a:p>
            <a:pPr marL="457200" lvl="1" indent="0">
              <a:buNone/>
            </a:pPr>
            <a:r>
              <a:rPr lang="ko-KR" altLang="en-US" dirty="0" smtClean="0">
                <a:solidFill>
                  <a:srgbClr val="C00000"/>
                </a:solidFill>
              </a:rPr>
              <a:t>그러나 이 자료들은 실험 수행자의 하드디스크 안에</a:t>
            </a:r>
            <a:r>
              <a:rPr lang="en-US" altLang="ko-KR" dirty="0" smtClean="0">
                <a:solidFill>
                  <a:srgbClr val="C00000"/>
                </a:solidFill>
              </a:rPr>
              <a:t>…</a:t>
            </a:r>
          </a:p>
          <a:p>
            <a:r>
              <a:rPr lang="ko-KR" altLang="en-US" dirty="0" smtClean="0"/>
              <a:t>가용 여부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대개 실험을 마친 후 엑셀 등으로 저장 </a:t>
            </a:r>
            <a:r>
              <a:rPr lang="en-US" altLang="ko-KR" dirty="0" smtClean="0"/>
              <a:t>&gt; </a:t>
            </a:r>
            <a:r>
              <a:rPr lang="ko-KR" altLang="en-US" dirty="0" smtClean="0"/>
              <a:t>가용성 ↑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r>
              <a:rPr lang="ko-KR" altLang="en-US" dirty="0" smtClean="0"/>
              <a:t>한계</a:t>
            </a:r>
            <a:endParaRPr lang="en-US" altLang="ko-KR" dirty="0"/>
          </a:p>
          <a:p>
            <a:pPr lvl="1"/>
            <a:r>
              <a:rPr lang="ko-KR" altLang="en-US" dirty="0" smtClean="0"/>
              <a:t>전체 원내 자료를 수집할 수 있는가</a:t>
            </a:r>
            <a:r>
              <a:rPr lang="en-US" altLang="ko-KR" dirty="0" smtClean="0"/>
              <a:t>?</a:t>
            </a:r>
          </a:p>
          <a:p>
            <a:pPr lvl="2"/>
            <a:r>
              <a:rPr lang="ko-KR" altLang="en-US" dirty="0" smtClean="0"/>
              <a:t>공정 실험 참여자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대개 학생</a:t>
            </a:r>
            <a:r>
              <a:rPr lang="en-US" altLang="ko-KR" dirty="0" smtClean="0"/>
              <a:t>)</a:t>
            </a:r>
            <a:r>
              <a:rPr lang="ko-KR" altLang="en-US" dirty="0" smtClean="0"/>
              <a:t>들의 컴퓨터 </a:t>
            </a:r>
            <a:r>
              <a:rPr lang="en-US" altLang="ko-KR" dirty="0" smtClean="0"/>
              <a:t>“</a:t>
            </a:r>
            <a:r>
              <a:rPr lang="ko-KR" altLang="en-US" dirty="0" smtClean="0"/>
              <a:t>안에서</a:t>
            </a:r>
            <a:r>
              <a:rPr lang="en-US" altLang="ko-KR" dirty="0" smtClean="0"/>
              <a:t>” </a:t>
            </a:r>
            <a:r>
              <a:rPr lang="ko-KR" altLang="en-US" dirty="0" smtClean="0"/>
              <a:t>잠자고 있다</a:t>
            </a:r>
            <a:r>
              <a:rPr lang="en-US" altLang="ko-KR" dirty="0" smtClean="0"/>
              <a:t>.</a:t>
            </a:r>
          </a:p>
          <a:p>
            <a:pPr lvl="2"/>
            <a:endParaRPr lang="en-US" altLang="ko-KR" dirty="0" smtClean="0"/>
          </a:p>
          <a:p>
            <a:pPr lvl="1"/>
            <a:r>
              <a:rPr lang="ko-KR" altLang="en-US" dirty="0" smtClean="0"/>
              <a:t>기존의 자료에 대한 </a:t>
            </a:r>
            <a:r>
              <a:rPr lang="en-US" altLang="ko-KR" dirty="0" smtClean="0"/>
              <a:t>tagging</a:t>
            </a:r>
            <a:r>
              <a:rPr lang="ko-KR" altLang="en-US" dirty="0" smtClean="0"/>
              <a:t>은 누가</a:t>
            </a:r>
            <a:r>
              <a:rPr lang="en-US" altLang="ko-KR" dirty="0" smtClean="0"/>
              <a:t>? (</a:t>
            </a:r>
            <a:r>
              <a:rPr lang="ko-KR" altLang="en-US" dirty="0" smtClean="0"/>
              <a:t>사실상 불가능</a:t>
            </a:r>
            <a:r>
              <a:rPr lang="en-US" altLang="ko-KR" dirty="0" smtClean="0"/>
              <a:t>)</a:t>
            </a:r>
          </a:p>
          <a:p>
            <a:pPr lvl="2"/>
            <a:r>
              <a:rPr lang="ko-KR" altLang="en-US" dirty="0" smtClean="0"/>
              <a:t>앞으로야 </a:t>
            </a:r>
            <a:r>
              <a:rPr lang="en-US" altLang="ko-KR" dirty="0" smtClean="0"/>
              <a:t>tagging</a:t>
            </a:r>
            <a:r>
              <a:rPr lang="ko-KR" altLang="en-US" dirty="0" smtClean="0"/>
              <a:t>을 유도하더라도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지금 이 실험의 결과가 무엇인지 알 수 없다</a:t>
            </a:r>
            <a:r>
              <a:rPr lang="en-US" altLang="ko-KR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62329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C00000"/>
                </a:solidFill>
              </a:rPr>
              <a:t>계산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924550"/>
          </a:xfrm>
        </p:spPr>
        <p:txBody>
          <a:bodyPr/>
          <a:lstStyle/>
          <a:p>
            <a:r>
              <a:rPr lang="ko-KR" altLang="en-US" dirty="0" smtClean="0"/>
              <a:t>형태</a:t>
            </a:r>
            <a:endParaRPr lang="en-US" altLang="ko-KR" dirty="0"/>
          </a:p>
          <a:p>
            <a:pPr lvl="1"/>
            <a:r>
              <a:rPr lang="ko-KR" altLang="en-US" dirty="0" smtClean="0"/>
              <a:t>전자 수준의 계산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r>
              <a:rPr lang="ko-KR" altLang="en-US" dirty="0"/>
              <a:t>수집 방법</a:t>
            </a:r>
            <a:endParaRPr lang="en-US" altLang="ko-KR" dirty="0"/>
          </a:p>
          <a:p>
            <a:pPr lvl="1"/>
            <a:r>
              <a:rPr lang="ko-KR" altLang="en-US" dirty="0" smtClean="0"/>
              <a:t>계산 그 자체 </a:t>
            </a:r>
            <a:r>
              <a:rPr lang="en-US" altLang="ko-KR" dirty="0" smtClean="0"/>
              <a:t>(</a:t>
            </a:r>
            <a:r>
              <a:rPr lang="ko-KR" altLang="en-US" dirty="0" smtClean="0"/>
              <a:t>계산 컴퓨터 안에 저장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076056" y="1340768"/>
            <a:ext cx="3636962" cy="5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ko-KR" altLang="en-US" kern="0" dirty="0"/>
              <a:t>원</a:t>
            </a:r>
            <a:r>
              <a:rPr lang="ko-KR" altLang="en-US" kern="0" dirty="0" smtClean="0"/>
              <a:t>자 수준의 계산</a:t>
            </a:r>
            <a:endParaRPr lang="en-US" altLang="ko-KR" kern="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3718"/>
            <a:ext cx="2257347" cy="245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3718"/>
            <a:ext cx="2574065" cy="140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07933"/>
            <a:ext cx="2267744" cy="1671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58" y="1881537"/>
            <a:ext cx="2242591" cy="1403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58" y="3544956"/>
            <a:ext cx="2397796" cy="1672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3800" r="28737" b="12200"/>
          <a:stretch/>
        </p:blipFill>
        <p:spPr>
          <a:xfrm>
            <a:off x="7596336" y="4518970"/>
            <a:ext cx="155537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957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C00000"/>
                </a:solidFill>
              </a:rPr>
              <a:t>계산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924550"/>
          </a:xfrm>
        </p:spPr>
        <p:txBody>
          <a:bodyPr/>
          <a:lstStyle/>
          <a:p>
            <a:r>
              <a:rPr lang="ko-KR" altLang="en-US" dirty="0" smtClean="0"/>
              <a:t>형태</a:t>
            </a:r>
            <a:r>
              <a:rPr lang="en-US" altLang="ko-KR" dirty="0" smtClean="0"/>
              <a:t>: </a:t>
            </a:r>
            <a:r>
              <a:rPr lang="ko-KR" altLang="en-US" dirty="0" smtClean="0">
                <a:solidFill>
                  <a:srgbClr val="C00000"/>
                </a:solidFill>
              </a:rPr>
              <a:t>거의 모든 것이 다 있다</a:t>
            </a:r>
            <a:endParaRPr lang="en-US" altLang="ko-KR" dirty="0">
              <a:solidFill>
                <a:srgbClr val="C00000"/>
              </a:solidFill>
            </a:endParaRPr>
          </a:p>
          <a:p>
            <a:pPr lvl="1"/>
            <a:r>
              <a:rPr lang="ko-KR" altLang="en-US" dirty="0" smtClean="0"/>
              <a:t>대개는 텍스트 형태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입력과 출력에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요구되는 내용 존재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r>
              <a:rPr lang="ko-KR" altLang="en-US" dirty="0" smtClean="0"/>
              <a:t>특히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어떤 소재인지</a:t>
            </a:r>
            <a:r>
              <a:rPr lang="en-US" altLang="ko-KR" dirty="0" smtClean="0"/>
              <a:t>, </a:t>
            </a:r>
          </a:p>
          <a:p>
            <a:pPr lvl="2"/>
            <a:r>
              <a:rPr lang="ko-KR" altLang="en-US" dirty="0" smtClean="0"/>
              <a:t>어떤 목적의 계산인지</a:t>
            </a:r>
            <a:r>
              <a:rPr lang="en-US" altLang="ko-KR" dirty="0" smtClean="0"/>
              <a:t>,</a:t>
            </a:r>
          </a:p>
          <a:p>
            <a:pPr lvl="2"/>
            <a:r>
              <a:rPr lang="ko-KR" altLang="en-US" dirty="0" smtClean="0"/>
              <a:t>그래서 결과물은 무엇인지</a:t>
            </a:r>
            <a:r>
              <a:rPr lang="en-US" altLang="ko-KR" dirty="0" smtClean="0"/>
              <a:t>,</a:t>
            </a:r>
            <a:endParaRPr lang="en-US" altLang="ko-KR" dirty="0"/>
          </a:p>
          <a:p>
            <a:pPr marL="457200" lvl="1" indent="0">
              <a:buNone/>
            </a:pPr>
            <a:r>
              <a:rPr lang="ko-KR" altLang="en-US" dirty="0" smtClean="0"/>
              <a:t>파악이 가능함</a:t>
            </a:r>
            <a:r>
              <a:rPr lang="en-US" altLang="ko-KR" dirty="0" smtClean="0"/>
              <a:t> → </a:t>
            </a:r>
            <a:r>
              <a:rPr lang="ko-KR" altLang="en-US" dirty="0" smtClean="0"/>
              <a:t>자동 분류 가능</a:t>
            </a:r>
            <a:endParaRPr lang="en-US" altLang="ko-KR" dirty="0" smtClean="0"/>
          </a:p>
          <a:p>
            <a:pPr marL="457200" lvl="1" indent="0">
              <a:buNone/>
            </a:pPr>
            <a:endParaRPr lang="en-US" altLang="ko-KR" dirty="0" smtClean="0"/>
          </a:p>
          <a:p>
            <a:pPr marL="457200" lvl="1" indent="0">
              <a:buNone/>
            </a:pPr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r>
              <a:rPr lang="ko-KR" altLang="en-US" dirty="0"/>
              <a:t>수집 방법</a:t>
            </a:r>
            <a:endParaRPr lang="en-US" altLang="ko-KR" dirty="0"/>
          </a:p>
          <a:p>
            <a:pPr lvl="1"/>
            <a:r>
              <a:rPr lang="ko-KR" altLang="en-US" dirty="0" smtClean="0"/>
              <a:t>계산 그 자체 </a:t>
            </a:r>
            <a:r>
              <a:rPr lang="en-US" altLang="ko-KR" dirty="0" smtClean="0"/>
              <a:t>(</a:t>
            </a:r>
            <a:r>
              <a:rPr lang="ko-KR" altLang="en-US" dirty="0" smtClean="0"/>
              <a:t>계산 컴퓨터 안에 저장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96930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계산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r>
              <a:rPr lang="en-US" altLang="ko-KR" dirty="0" smtClean="0"/>
              <a:t>: </a:t>
            </a:r>
            <a:r>
              <a:rPr lang="ko-KR" altLang="en-US" dirty="0" smtClean="0"/>
              <a:t>서버팜 입주 내외 서버 현황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4536" y="3958580"/>
            <a:ext cx="4211960" cy="2899420"/>
          </a:xfrm>
        </p:spPr>
        <p:txBody>
          <a:bodyPr/>
          <a:lstStyle/>
          <a:p>
            <a:r>
              <a:rPr lang="ko-KR" altLang="en-US" sz="1800" dirty="0" smtClean="0"/>
              <a:t>계산과학연구센터</a:t>
            </a:r>
            <a:endParaRPr lang="en-US" altLang="ko-KR" sz="1800" dirty="0" smtClean="0"/>
          </a:p>
          <a:p>
            <a:pPr lvl="1"/>
            <a:r>
              <a:rPr lang="ko-KR" altLang="en-US" sz="1400" dirty="0" smtClean="0"/>
              <a:t>약 </a:t>
            </a:r>
            <a:r>
              <a:rPr lang="en-US" altLang="ko-KR" sz="1400" dirty="0" smtClean="0"/>
              <a:t>260 TB </a:t>
            </a:r>
          </a:p>
          <a:p>
            <a:r>
              <a:rPr lang="ko-KR" altLang="en-US" sz="1800" dirty="0" smtClean="0"/>
              <a:t>고온에너지연구단</a:t>
            </a:r>
            <a:endParaRPr lang="en-US" altLang="ko-KR" sz="1800" dirty="0" smtClean="0"/>
          </a:p>
          <a:p>
            <a:pPr lvl="1"/>
            <a:r>
              <a:rPr lang="ko-KR" altLang="en-US" sz="1400" dirty="0" smtClean="0"/>
              <a:t>약 </a:t>
            </a:r>
            <a:r>
              <a:rPr lang="en-US" altLang="ko-KR" sz="1400" dirty="0" smtClean="0"/>
              <a:t>60 TB</a:t>
            </a:r>
          </a:p>
          <a:p>
            <a:r>
              <a:rPr lang="ko-KR" altLang="en-US" sz="1800" dirty="0" smtClean="0"/>
              <a:t>신경과학연구단</a:t>
            </a:r>
            <a:endParaRPr lang="en-US" altLang="ko-KR" sz="1800" dirty="0" smtClean="0"/>
          </a:p>
          <a:p>
            <a:pPr lvl="1"/>
            <a:r>
              <a:rPr lang="ko-KR" altLang="en-US" sz="1400" dirty="0" smtClean="0"/>
              <a:t>약 </a:t>
            </a:r>
            <a:r>
              <a:rPr lang="en-US" altLang="ko-KR" sz="1400" dirty="0" smtClean="0"/>
              <a:t>30 TB</a:t>
            </a:r>
          </a:p>
          <a:p>
            <a:r>
              <a:rPr lang="ko-KR" altLang="en-US" sz="1800" dirty="0" smtClean="0"/>
              <a:t>전자재료연구단 </a:t>
            </a:r>
            <a:r>
              <a:rPr lang="en-US" altLang="ko-KR" sz="1800" dirty="0" smtClean="0"/>
              <a:t>(</a:t>
            </a:r>
            <a:r>
              <a:rPr lang="ko-KR" altLang="en-US" sz="1800" dirty="0" smtClean="0"/>
              <a:t>서버팜 외</a:t>
            </a:r>
            <a:r>
              <a:rPr lang="en-US" altLang="ko-KR" sz="1800" dirty="0" smtClean="0"/>
              <a:t>)</a:t>
            </a:r>
          </a:p>
          <a:p>
            <a:pPr lvl="1"/>
            <a:r>
              <a:rPr lang="ko-KR" altLang="en-US" sz="1400" dirty="0" smtClean="0"/>
              <a:t>약 </a:t>
            </a:r>
            <a:r>
              <a:rPr lang="en-US" altLang="ko-KR" sz="1400" dirty="0" smtClean="0"/>
              <a:t>30 TB</a:t>
            </a:r>
            <a:endParaRPr lang="en-US" altLang="ko-KR" sz="1400" dirty="0"/>
          </a:p>
          <a:p>
            <a:pPr marL="0" lvl="1" indent="0" algn="just">
              <a:spcBef>
                <a:spcPts val="0"/>
              </a:spcBef>
              <a:buNone/>
            </a:pPr>
            <a:endParaRPr lang="en-US" altLang="ko-KR" sz="1400" dirty="0" smtClean="0"/>
          </a:p>
          <a:p>
            <a:pPr marL="0" lvl="1" indent="0" algn="just">
              <a:spcBef>
                <a:spcPts val="0"/>
              </a:spcBef>
              <a:buNone/>
            </a:pPr>
            <a:r>
              <a:rPr lang="en-US" altLang="ko-KR" sz="1400" dirty="0" smtClean="0"/>
              <a:t>(</a:t>
            </a:r>
            <a:r>
              <a:rPr lang="ko-KR" altLang="en-US" sz="1400" dirty="0" smtClean="0"/>
              <a:t>소재</a:t>
            </a:r>
            <a:r>
              <a:rPr lang="en-US" altLang="ko-KR" sz="1400" dirty="0" smtClean="0"/>
              <a:t>/</a:t>
            </a:r>
            <a:r>
              <a:rPr lang="ko-KR" altLang="en-US" sz="1400" dirty="0" smtClean="0"/>
              <a:t>재료 계산 분야 한정</a:t>
            </a:r>
            <a:r>
              <a:rPr lang="en-US" altLang="ko-KR" sz="1400" dirty="0" smtClean="0"/>
              <a:t>)</a:t>
            </a:r>
            <a:endParaRPr lang="en-US" altLang="ko-KR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5" y="4245037"/>
            <a:ext cx="4721851" cy="2612963"/>
          </a:xfrm>
          <a:prstGeom prst="rect">
            <a:avLst/>
          </a:prstGeom>
        </p:spPr>
      </p:pic>
      <p:pic>
        <p:nvPicPr>
          <p:cNvPr id="5" name="Picture 20" descr="롯데정보신통신 KIST 전산실-1(수정_벽체, 전면유리제거)4"/>
          <p:cNvPicPr>
            <a:picLocks noChangeAspect="1" noChangeArrowheads="1"/>
          </p:cNvPicPr>
          <p:nvPr/>
        </p:nvPicPr>
        <p:blipFill>
          <a:blip r:embed="rId3" cstate="print"/>
          <a:srcRect l="12183" t="7120" r="14290" b="10950"/>
          <a:stretch>
            <a:fillRect/>
          </a:stretch>
        </p:blipFill>
        <p:spPr bwMode="auto">
          <a:xfrm>
            <a:off x="0" y="856127"/>
            <a:ext cx="4824536" cy="310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937807"/>
            <a:ext cx="3923928" cy="294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081355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계산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807918"/>
          </a:xfrm>
        </p:spPr>
        <p:txBody>
          <a:bodyPr/>
          <a:lstStyle/>
          <a:p>
            <a:r>
              <a:rPr lang="ko-KR" altLang="en-US" dirty="0" smtClean="0"/>
              <a:t>자료의 축적 속도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&lt; 50 TB/</a:t>
            </a:r>
            <a:r>
              <a:rPr lang="ko-KR" altLang="en-US" dirty="0" smtClean="0"/>
              <a:t>년</a:t>
            </a:r>
            <a:r>
              <a:rPr lang="ko-KR" altLang="en-US" dirty="0" smtClean="0">
                <a:sym typeface="Wingdings" panose="05000000000000000000" pitchFamily="2" charset="2"/>
              </a:rPr>
              <a:t></a:t>
            </a:r>
            <a:r>
              <a:rPr lang="ko-KR" altLang="en-US" dirty="0" smtClean="0"/>
              <a:t>그룹</a:t>
            </a:r>
            <a:endParaRPr lang="en-US" altLang="ko-KR" dirty="0" smtClean="0"/>
          </a:p>
          <a:p>
            <a:pPr lvl="1"/>
            <a:r>
              <a:rPr lang="ko-KR" altLang="en-US" dirty="0"/>
              <a:t>대략 </a:t>
            </a:r>
            <a:r>
              <a:rPr lang="en-US" altLang="ko-KR" dirty="0"/>
              <a:t>KIST </a:t>
            </a:r>
            <a:r>
              <a:rPr lang="ko-KR" altLang="en-US" dirty="0"/>
              <a:t>전체로는 약 </a:t>
            </a:r>
            <a:r>
              <a:rPr lang="en-US" altLang="ko-KR" dirty="0" smtClean="0"/>
              <a:t>5000 TB</a:t>
            </a:r>
            <a:r>
              <a:rPr lang="en-US" altLang="ko-KR" dirty="0"/>
              <a:t>/</a:t>
            </a:r>
            <a:r>
              <a:rPr lang="ko-KR" altLang="en-US" dirty="0" smtClean="0"/>
              <a:t>년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가용 여부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대개 계산 마친 후 중요 자료들 </a:t>
            </a:r>
            <a:r>
              <a:rPr lang="en-US" altLang="ko-KR" dirty="0" smtClean="0"/>
              <a:t>(</a:t>
            </a:r>
            <a:r>
              <a:rPr lang="ko-KR" altLang="en-US" dirty="0" smtClean="0"/>
              <a:t>입력</a:t>
            </a:r>
            <a:r>
              <a:rPr lang="en-US" altLang="ko-KR" dirty="0" smtClean="0"/>
              <a:t>/</a:t>
            </a:r>
            <a:r>
              <a:rPr lang="ko-KR" altLang="en-US" dirty="0" smtClean="0"/>
              <a:t>출력</a:t>
            </a:r>
            <a:r>
              <a:rPr lang="en-US" altLang="ko-KR" dirty="0" smtClean="0"/>
              <a:t>) </a:t>
            </a:r>
            <a:r>
              <a:rPr lang="ko-KR" altLang="en-US" dirty="0" smtClean="0"/>
              <a:t>모두 저장됨</a:t>
            </a:r>
            <a:r>
              <a:rPr lang="en-US" altLang="ko-KR" dirty="0" smtClean="0"/>
              <a:t>.</a:t>
            </a:r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3832756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계산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8109842" cy="5807918"/>
          </a:xfrm>
        </p:spPr>
        <p:txBody>
          <a:bodyPr/>
          <a:lstStyle/>
          <a:p>
            <a:r>
              <a:rPr lang="ko-KR" altLang="en-US" dirty="0" smtClean="0"/>
              <a:t>자료의 축적 속도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&lt; 50 TB/</a:t>
            </a:r>
            <a:r>
              <a:rPr lang="ko-KR" altLang="en-US" dirty="0" smtClean="0"/>
              <a:t>년</a:t>
            </a:r>
            <a:r>
              <a:rPr lang="ko-KR" altLang="en-US" dirty="0" smtClean="0">
                <a:sym typeface="Wingdings" panose="05000000000000000000" pitchFamily="2" charset="2"/>
              </a:rPr>
              <a:t></a:t>
            </a:r>
            <a:r>
              <a:rPr lang="ko-KR" altLang="en-US" dirty="0" smtClean="0"/>
              <a:t>그룹</a:t>
            </a:r>
            <a:endParaRPr lang="en-US" altLang="ko-KR" dirty="0" smtClean="0"/>
          </a:p>
          <a:p>
            <a:pPr lvl="1"/>
            <a:r>
              <a:rPr lang="ko-KR" altLang="en-US" dirty="0"/>
              <a:t>대략 </a:t>
            </a:r>
            <a:r>
              <a:rPr lang="en-US" altLang="ko-KR" dirty="0"/>
              <a:t>KIST </a:t>
            </a:r>
            <a:r>
              <a:rPr lang="ko-KR" altLang="en-US" dirty="0"/>
              <a:t>전체로는 약 </a:t>
            </a:r>
            <a:r>
              <a:rPr lang="en-US" altLang="ko-KR" dirty="0" smtClean="0"/>
              <a:t>5000 TB</a:t>
            </a:r>
            <a:r>
              <a:rPr lang="en-US" altLang="ko-KR" dirty="0"/>
              <a:t>/</a:t>
            </a:r>
            <a:r>
              <a:rPr lang="ko-KR" altLang="en-US" dirty="0" smtClean="0"/>
              <a:t>년</a:t>
            </a:r>
            <a:endParaRPr lang="en-US" altLang="ko-KR" dirty="0"/>
          </a:p>
          <a:p>
            <a:pPr marL="457200" lvl="1" indent="0">
              <a:buNone/>
            </a:pPr>
            <a:r>
              <a:rPr lang="ko-KR" altLang="en-US" dirty="0">
                <a:solidFill>
                  <a:srgbClr val="C00000"/>
                </a:solidFill>
              </a:rPr>
              <a:t>그러나 </a:t>
            </a:r>
            <a:r>
              <a:rPr lang="en-US" altLang="ko-KR" dirty="0" smtClean="0">
                <a:solidFill>
                  <a:srgbClr val="C00000"/>
                </a:solidFill>
              </a:rPr>
              <a:t>“</a:t>
            </a:r>
            <a:r>
              <a:rPr lang="ko-KR" altLang="en-US" dirty="0" smtClean="0">
                <a:solidFill>
                  <a:srgbClr val="C00000"/>
                </a:solidFill>
              </a:rPr>
              <a:t>의미있는</a:t>
            </a:r>
            <a:r>
              <a:rPr lang="en-US" altLang="ko-KR" dirty="0" smtClean="0">
                <a:solidFill>
                  <a:srgbClr val="C00000"/>
                </a:solidFill>
              </a:rPr>
              <a:t>”(</a:t>
            </a:r>
            <a:r>
              <a:rPr lang="ko-KR" altLang="en-US" dirty="0" smtClean="0">
                <a:solidFill>
                  <a:srgbClr val="C00000"/>
                </a:solidFill>
              </a:rPr>
              <a:t>계산과정 외</a:t>
            </a:r>
            <a:r>
              <a:rPr lang="en-US" altLang="ko-KR" dirty="0" smtClean="0">
                <a:solidFill>
                  <a:srgbClr val="C00000"/>
                </a:solidFill>
              </a:rPr>
              <a:t>) </a:t>
            </a:r>
            <a:r>
              <a:rPr lang="ko-KR" altLang="en-US" dirty="0" smtClean="0">
                <a:solidFill>
                  <a:srgbClr val="C00000"/>
                </a:solidFill>
              </a:rPr>
              <a:t>결과들은 그의 약 </a:t>
            </a:r>
            <a:r>
              <a:rPr lang="en-US" altLang="ko-KR" dirty="0" smtClean="0">
                <a:solidFill>
                  <a:srgbClr val="C00000"/>
                </a:solidFill>
              </a:rPr>
              <a:t>1/10 </a:t>
            </a:r>
            <a:r>
              <a:rPr lang="ko-KR" altLang="en-US" dirty="0" smtClean="0">
                <a:solidFill>
                  <a:srgbClr val="C00000"/>
                </a:solidFill>
              </a:rPr>
              <a:t>추정</a:t>
            </a:r>
            <a:endParaRPr lang="en-US" altLang="ko-KR" dirty="0" smtClean="0"/>
          </a:p>
          <a:p>
            <a:r>
              <a:rPr lang="ko-KR" altLang="en-US" dirty="0" smtClean="0"/>
              <a:t>가용 여부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대개 계산 마친 후 중요 자료들 </a:t>
            </a:r>
            <a:r>
              <a:rPr lang="en-US" altLang="ko-KR" dirty="0" smtClean="0"/>
              <a:t>(</a:t>
            </a:r>
            <a:r>
              <a:rPr lang="ko-KR" altLang="en-US" dirty="0" smtClean="0"/>
              <a:t>입력</a:t>
            </a:r>
            <a:r>
              <a:rPr lang="en-US" altLang="ko-KR" dirty="0" smtClean="0"/>
              <a:t>/</a:t>
            </a:r>
            <a:r>
              <a:rPr lang="ko-KR" altLang="en-US" dirty="0" smtClean="0"/>
              <a:t>출력</a:t>
            </a:r>
            <a:r>
              <a:rPr lang="en-US" altLang="ko-KR" dirty="0" smtClean="0"/>
              <a:t>) </a:t>
            </a:r>
            <a:r>
              <a:rPr lang="ko-KR" altLang="en-US" dirty="0" smtClean="0"/>
              <a:t>모두 저장됨</a:t>
            </a:r>
            <a:r>
              <a:rPr lang="en-US" altLang="ko-KR" dirty="0" smtClean="0"/>
              <a:t>.</a:t>
            </a:r>
          </a:p>
          <a:p>
            <a:pPr lvl="1"/>
            <a:endParaRPr lang="en-US" altLang="ko-KR" dirty="0"/>
          </a:p>
          <a:p>
            <a:r>
              <a:rPr lang="ko-KR" altLang="en-US" dirty="0" smtClean="0"/>
              <a:t>한계</a:t>
            </a:r>
            <a:endParaRPr lang="en-US" altLang="ko-KR" dirty="0"/>
          </a:p>
          <a:p>
            <a:pPr lvl="1"/>
            <a:r>
              <a:rPr lang="ko-KR" altLang="en-US" dirty="0" smtClean="0"/>
              <a:t>전체 원내 자료의 자동 수집</a:t>
            </a:r>
            <a:r>
              <a:rPr lang="en-US" altLang="ko-KR" dirty="0" smtClean="0"/>
              <a:t> </a:t>
            </a:r>
            <a:r>
              <a:rPr lang="ko-KR" altLang="en-US" dirty="0" smtClean="0"/>
              <a:t>방법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이 결과의 </a:t>
            </a:r>
            <a:r>
              <a:rPr lang="en-US" altLang="ko-KR" dirty="0" smtClean="0"/>
              <a:t>“</a:t>
            </a:r>
            <a:r>
              <a:rPr lang="ko-KR" altLang="en-US" dirty="0" smtClean="0"/>
              <a:t>의미</a:t>
            </a:r>
            <a:r>
              <a:rPr lang="en-US" altLang="ko-KR" dirty="0" smtClean="0"/>
              <a:t>” </a:t>
            </a:r>
            <a:r>
              <a:rPr lang="ko-KR" altLang="en-US" dirty="0" smtClean="0"/>
              <a:t>파악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입</a:t>
            </a:r>
            <a:r>
              <a:rPr lang="en-US" altLang="ko-KR" dirty="0" smtClean="0"/>
              <a:t>/</a:t>
            </a:r>
            <a:r>
              <a:rPr lang="ko-KR" altLang="en-US" dirty="0" smtClean="0"/>
              <a:t>출력으로 유추는 가능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81909880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rgbClr val="C00000"/>
                </a:solidFill>
              </a:rPr>
              <a:t>분석</a:t>
            </a:r>
            <a:r>
              <a:rPr lang="en-US" altLang="ko-KR" dirty="0" smtClean="0">
                <a:solidFill>
                  <a:srgbClr val="C00000"/>
                </a:solidFill>
              </a:rPr>
              <a:t>data</a:t>
            </a:r>
            <a:r>
              <a:rPr lang="en-US" altLang="ko-KR" dirty="0" smtClean="0"/>
              <a:t>: </a:t>
            </a:r>
            <a:r>
              <a:rPr lang="ko-KR" altLang="en-US" dirty="0" smtClean="0"/>
              <a:t>특성분석센터</a:t>
            </a:r>
            <a:endParaRPr lang="ko-KR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4943475"/>
          </a:xfrm>
        </p:spPr>
        <p:txBody>
          <a:bodyPr/>
          <a:lstStyle/>
          <a:p>
            <a:r>
              <a:rPr lang="ko-KR" altLang="en-US" dirty="0" smtClean="0"/>
              <a:t>안재평 박사님 조사 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(</a:t>
            </a:r>
            <a:r>
              <a:rPr lang="ko-KR" altLang="en-US" dirty="0" smtClean="0"/>
              <a:t>직접 발표하셨습니다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803272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소재 분야 빅데이터의 구축 전략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자료의 종류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r>
              <a:rPr lang="ko-KR" altLang="en-US" dirty="0" smtClean="0"/>
              <a:t>자료의 크기</a:t>
            </a:r>
            <a:r>
              <a:rPr lang="en-US" altLang="ko-KR" dirty="0" smtClean="0"/>
              <a:t>: </a:t>
            </a:r>
            <a:r>
              <a:rPr lang="ko-KR" altLang="en-US" dirty="0" smtClean="0"/>
              <a:t>저장 방식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r>
              <a:rPr lang="ko-KR" altLang="en-US" dirty="0" smtClean="0"/>
              <a:t>자료의 저장</a:t>
            </a:r>
            <a:r>
              <a:rPr lang="en-US" altLang="ko-KR" dirty="0" smtClean="0"/>
              <a:t>: </a:t>
            </a:r>
            <a:r>
              <a:rPr lang="ko-KR" altLang="en-US" dirty="0" smtClean="0"/>
              <a:t>데이터베이스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smtClean="0"/>
              <a:t>자료의 수송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smtClean="0"/>
              <a:t>자료의 </a:t>
            </a:r>
            <a:r>
              <a:rPr lang="en-US" altLang="ko-KR" dirty="0" smtClean="0"/>
              <a:t>integrity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09760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연간 논문 출간 현황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전 분야의 </a:t>
            </a:r>
            <a:r>
              <a:rPr lang="en-US" altLang="ko-KR" dirty="0" smtClean="0"/>
              <a:t>High Throughput + Combinatorial </a:t>
            </a:r>
            <a:r>
              <a:rPr lang="ko-KR" altLang="en-US" dirty="0" smtClean="0"/>
              <a:t>병합</a:t>
            </a:r>
            <a:endParaRPr lang="ko-KR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5" y="1898972"/>
            <a:ext cx="7448359" cy="40503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283968" y="4941168"/>
            <a:ext cx="504056" cy="648072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223776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dirty="0" smtClean="0"/>
              <a:t>빅데이터 소재 웨어하우스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8361362" cy="5735910"/>
          </a:xfrm>
        </p:spPr>
        <p:txBody>
          <a:bodyPr/>
          <a:lstStyle/>
          <a:p>
            <a:r>
              <a:rPr lang="ko-KR" altLang="en-US" dirty="0" smtClean="0"/>
              <a:t>자료의 종류</a:t>
            </a:r>
            <a:r>
              <a:rPr lang="en-US" altLang="ko-KR" dirty="0" smtClean="0"/>
              <a:t>: </a:t>
            </a:r>
            <a:r>
              <a:rPr lang="ko-KR" altLang="en-US" dirty="0" smtClean="0"/>
              <a:t>기존 자료 활용 </a:t>
            </a:r>
            <a:r>
              <a:rPr lang="en-US" altLang="ko-KR" dirty="0" smtClean="0"/>
              <a:t>+ </a:t>
            </a:r>
            <a:r>
              <a:rPr lang="ko-KR" altLang="en-US" dirty="0" smtClean="0"/>
              <a:t>구분 가능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기존대로 공정</a:t>
            </a:r>
            <a:r>
              <a:rPr lang="en-US" altLang="ko-KR" dirty="0" smtClean="0"/>
              <a:t>/</a:t>
            </a:r>
            <a:r>
              <a:rPr lang="ko-KR" altLang="en-US" dirty="0" smtClean="0"/>
              <a:t>분석</a:t>
            </a:r>
            <a:r>
              <a:rPr lang="en-US" altLang="ko-KR" dirty="0" smtClean="0"/>
              <a:t>/</a:t>
            </a:r>
            <a:r>
              <a:rPr lang="ko-KR" altLang="en-US" dirty="0" smtClean="0"/>
              <a:t>계산으로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재료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소재의 특성대로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자료의 형태</a:t>
            </a:r>
            <a:r>
              <a:rPr lang="en-US" altLang="ko-KR" dirty="0" smtClean="0"/>
              <a:t>: </a:t>
            </a:r>
            <a:r>
              <a:rPr lang="ko-KR" altLang="en-US" dirty="0" smtClean="0"/>
              <a:t>대개 텍스트 형태 → 수집</a:t>
            </a:r>
            <a:r>
              <a:rPr lang="en-US" altLang="ko-KR" dirty="0" smtClean="0"/>
              <a:t>/</a:t>
            </a:r>
            <a:r>
              <a:rPr lang="ko-KR" altLang="en-US" dirty="0" smtClean="0"/>
              <a:t>보관</a:t>
            </a:r>
            <a:r>
              <a:rPr lang="en-US" altLang="ko-KR" dirty="0" smtClean="0"/>
              <a:t>/</a:t>
            </a:r>
            <a:r>
              <a:rPr lang="ko-KR" altLang="en-US" dirty="0" smtClean="0"/>
              <a:t>해석 용이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자료의 저장</a:t>
            </a:r>
            <a:r>
              <a:rPr lang="en-US" altLang="ko-KR" dirty="0" smtClean="0"/>
              <a:t>: DB </a:t>
            </a:r>
            <a:r>
              <a:rPr lang="ko-KR" altLang="en-US" dirty="0" smtClean="0"/>
              <a:t>로 구성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“</a:t>
            </a:r>
            <a:r>
              <a:rPr lang="ko-KR" altLang="en-US" dirty="0" smtClean="0"/>
              <a:t>구분하고자</a:t>
            </a:r>
            <a:r>
              <a:rPr lang="en-US" altLang="ko-KR" dirty="0" smtClean="0"/>
              <a:t>”</a:t>
            </a:r>
            <a:r>
              <a:rPr lang="ko-KR" altLang="en-US" dirty="0" smtClean="0"/>
              <a:t>하는대로</a:t>
            </a:r>
            <a:r>
              <a:rPr lang="en-US" altLang="ko-KR" dirty="0" smtClean="0"/>
              <a:t>: </a:t>
            </a:r>
            <a:r>
              <a:rPr lang="ko-KR" altLang="en-US" dirty="0" smtClean="0"/>
              <a:t>재료</a:t>
            </a:r>
            <a:r>
              <a:rPr lang="en-US" altLang="ko-KR" dirty="0" smtClean="0"/>
              <a:t>/</a:t>
            </a:r>
            <a:r>
              <a:rPr lang="ko-KR" altLang="en-US" dirty="0" smtClean="0"/>
              <a:t>소재의 태깅은 필요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입력</a:t>
            </a:r>
            <a:r>
              <a:rPr lang="en-US" altLang="ko-KR" dirty="0" smtClean="0"/>
              <a:t>/</a:t>
            </a:r>
            <a:r>
              <a:rPr lang="ko-KR" altLang="en-US" dirty="0" smtClean="0"/>
              <a:t>출력의 조건 구분은 필요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각각을 </a:t>
            </a:r>
            <a:r>
              <a:rPr lang="en-US" altLang="ko-KR" dirty="0" smtClean="0"/>
              <a:t>DB </a:t>
            </a:r>
            <a:r>
              <a:rPr lang="ko-KR" altLang="en-US" dirty="0" smtClean="0"/>
              <a:t>필드로 만들기보다는 하나의 줄글 </a:t>
            </a:r>
            <a:r>
              <a:rPr lang="en-US" altLang="ko-KR" dirty="0" smtClean="0"/>
              <a:t>(</a:t>
            </a:r>
            <a:r>
              <a:rPr lang="ko-KR" altLang="en-US" dirty="0" smtClean="0"/>
              <a:t>텍스트</a:t>
            </a:r>
            <a:r>
              <a:rPr lang="en-US" altLang="ko-KR" dirty="0" smtClean="0"/>
              <a:t>) </a:t>
            </a:r>
            <a:r>
              <a:rPr lang="ko-KR" altLang="en-US" dirty="0" smtClean="0"/>
              <a:t>형태로 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15954410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KIST </a:t>
            </a:r>
            <a:r>
              <a:rPr lang="ko-KR" altLang="en-US" dirty="0" smtClean="0"/>
              <a:t>빅데이터 소재 웨어하우스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8361362" cy="5735910"/>
          </a:xfrm>
        </p:spPr>
        <p:txBody>
          <a:bodyPr/>
          <a:lstStyle/>
          <a:p>
            <a:r>
              <a:rPr lang="ko-KR" altLang="en-US" dirty="0" smtClean="0"/>
              <a:t>자료의 수송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KIST </a:t>
            </a:r>
            <a:r>
              <a:rPr lang="ko-KR" altLang="en-US" dirty="0" smtClean="0"/>
              <a:t>안에서는 자료를 입력시 한군데로 모을 방안</a:t>
            </a:r>
            <a:r>
              <a:rPr lang="en-US" altLang="ko-KR" dirty="0" smtClean="0"/>
              <a:t>: </a:t>
            </a:r>
            <a:r>
              <a:rPr lang="ko-KR" altLang="en-US" dirty="0" smtClean="0"/>
              <a:t>유인전략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“</a:t>
            </a:r>
            <a:r>
              <a:rPr lang="ko-KR" altLang="en-US" dirty="0" smtClean="0"/>
              <a:t>연구 인력</a:t>
            </a:r>
            <a:r>
              <a:rPr lang="en-US" altLang="ko-KR" dirty="0" smtClean="0"/>
              <a:t>”</a:t>
            </a:r>
            <a:r>
              <a:rPr lang="ko-KR" altLang="en-US" dirty="0" smtClean="0"/>
              <a:t>의 자동 교류 차원에서 ←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실험 자료를 올리면 관련된 계산 자료를 찾아주거나 관련 연구진을 찾아주는 방식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자료 구축의 형태</a:t>
            </a:r>
            <a:endParaRPr lang="en-US" altLang="ko-KR" dirty="0"/>
          </a:p>
          <a:p>
            <a:pPr lvl="1"/>
            <a:r>
              <a:rPr lang="ko-KR" altLang="en-US" dirty="0" smtClean="0"/>
              <a:t>중앙집중형 </a:t>
            </a:r>
            <a:r>
              <a:rPr lang="en-US" altLang="ko-KR" dirty="0" smtClean="0"/>
              <a:t>DB</a:t>
            </a:r>
            <a:r>
              <a:rPr lang="ko-KR" altLang="en-US" dirty="0" smtClean="0"/>
              <a:t>의 활용 </a:t>
            </a:r>
            <a:r>
              <a:rPr lang="en-US" altLang="ko-KR" dirty="0" smtClean="0"/>
              <a:t>(</a:t>
            </a:r>
            <a:r>
              <a:rPr lang="ko-KR" altLang="en-US" dirty="0" smtClean="0"/>
              <a:t>모두 네트워킹 </a:t>
            </a:r>
            <a:r>
              <a:rPr lang="en-US" altLang="ko-KR" dirty="0" smtClean="0"/>
              <a:t>&lt;</a:t>
            </a:r>
            <a:r>
              <a:rPr lang="ko-KR" altLang="en-US" dirty="0" smtClean="0"/>
              <a:t> 자율성 추구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892457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53342"/>
            <a:ext cx="7668344" cy="4255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smtClean="0"/>
              <a:t>연간 논문 출간 현황</a:t>
            </a:r>
            <a:endParaRPr lang="en-US" altLang="ko-KR" dirty="0"/>
          </a:p>
          <a:p>
            <a:pPr lvl="1"/>
            <a:r>
              <a:rPr lang="ko-KR" altLang="en-US" dirty="0" smtClean="0"/>
              <a:t>재료분야 </a:t>
            </a:r>
            <a:r>
              <a:rPr lang="en-US" altLang="ko-KR" dirty="0" smtClean="0"/>
              <a:t>combinatorial </a:t>
            </a:r>
            <a:r>
              <a:rPr lang="ko-KR" altLang="en-US" dirty="0" smtClean="0"/>
              <a:t>연구</a:t>
            </a:r>
            <a:endParaRPr lang="ko-KR" alt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4283968" y="5301208"/>
            <a:ext cx="360040" cy="575717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899592" y="3501009"/>
            <a:ext cx="3600400" cy="360039"/>
          </a:xfrm>
          <a:prstGeom prst="rect">
            <a:avLst/>
          </a:prstGeom>
          <a:solidFill>
            <a:srgbClr val="FFC000">
              <a:alpha val="20000"/>
            </a:srgbClr>
          </a:solidFill>
          <a:ln w="63500" cap="rnd">
            <a:solidFill>
              <a:srgbClr val="FFC000"/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43303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분야별 현황</a:t>
            </a:r>
            <a:r>
              <a:rPr lang="en-US" altLang="ko-KR" dirty="0" smtClean="0"/>
              <a:t>: </a:t>
            </a:r>
            <a:r>
              <a:rPr lang="ko-KR" altLang="en-US" dirty="0" smtClean="0"/>
              <a:t>소재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638" y="933450"/>
            <a:ext cx="7772400" cy="5807918"/>
          </a:xfrm>
        </p:spPr>
        <p:txBody>
          <a:bodyPr/>
          <a:lstStyle/>
          <a:p>
            <a:r>
              <a:rPr lang="ko-KR" altLang="en-US" dirty="0" smtClean="0"/>
              <a:t>보유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비선형 모형화의 시작</a:t>
            </a:r>
            <a:r>
              <a:rPr lang="en-US" altLang="ko-KR" dirty="0"/>
              <a:t> </a:t>
            </a:r>
            <a:r>
              <a:rPr lang="en-US" altLang="ko-KR" dirty="0" smtClean="0"/>
              <a:t>→ </a:t>
            </a:r>
            <a:r>
              <a:rPr lang="ko-KR" altLang="en-US" dirty="0" smtClean="0"/>
              <a:t>계산재료과학 연구진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컴퓨터의 폭발적 발전</a:t>
            </a:r>
            <a:r>
              <a:rPr lang="en-US" altLang="ko-KR" dirty="0"/>
              <a:t> → </a:t>
            </a:r>
            <a:r>
              <a:rPr lang="ko-KR" altLang="en-US" dirty="0" smtClean="0"/>
              <a:t>서버팜 및 수퍼컴퓨터 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데이터 양의 급속한 증가</a:t>
            </a:r>
            <a:r>
              <a:rPr lang="en-US" altLang="ko-KR" dirty="0" smtClean="0"/>
              <a:t>: </a:t>
            </a:r>
            <a:r>
              <a:rPr lang="ko-KR" altLang="en-US" dirty="0" smtClean="0"/>
              <a:t>빅데이터 </a:t>
            </a:r>
            <a:r>
              <a:rPr lang="en-US" altLang="ko-KR" dirty="0"/>
              <a:t>→ </a:t>
            </a:r>
            <a:r>
              <a:rPr lang="ko-KR" altLang="en-US" dirty="0" smtClean="0"/>
              <a:t>기존의 계산 결과들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/>
          </a:p>
          <a:p>
            <a:r>
              <a:rPr lang="ko-KR" altLang="en-US" dirty="0" smtClean="0"/>
              <a:t>그러나 아직 모자라는</a:t>
            </a:r>
            <a:r>
              <a:rPr lang="en-US" altLang="ko-KR" dirty="0" smtClean="0"/>
              <a:t>…</a:t>
            </a:r>
          </a:p>
          <a:p>
            <a:pPr lvl="1"/>
            <a:r>
              <a:rPr lang="ko-KR" altLang="en-US" dirty="0" smtClean="0"/>
              <a:t>기존의 계산 결과들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이를 관리하기 위한 </a:t>
            </a:r>
            <a:r>
              <a:rPr lang="ko-KR" altLang="en-US" dirty="0" smtClean="0">
                <a:solidFill>
                  <a:srgbClr val="C00000"/>
                </a:solidFill>
              </a:rPr>
              <a:t>데이터베이스</a:t>
            </a:r>
            <a:r>
              <a:rPr lang="ko-KR" altLang="en-US" dirty="0" smtClean="0"/>
              <a:t> 필요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더 많은 계산 결과들 필요</a:t>
            </a:r>
            <a:r>
              <a:rPr lang="en-US" altLang="ko-KR" dirty="0" smtClean="0"/>
              <a:t>: </a:t>
            </a:r>
            <a:r>
              <a:rPr lang="ko-KR" altLang="en-US" dirty="0" smtClean="0"/>
              <a:t>유럽</a:t>
            </a:r>
            <a:r>
              <a:rPr lang="en-US" altLang="ko-KR" dirty="0" smtClean="0"/>
              <a:t>/</a:t>
            </a:r>
            <a:r>
              <a:rPr lang="ko-KR" altLang="en-US" dirty="0" smtClean="0"/>
              <a:t>미국 연구진과 전략적 제휴</a:t>
            </a:r>
            <a:r>
              <a:rPr lang="en-US" altLang="ko-KR" dirty="0" smtClean="0"/>
              <a:t> </a:t>
            </a:r>
          </a:p>
          <a:p>
            <a:pPr lvl="1"/>
            <a:endParaRPr lang="en-US" altLang="ko-KR" dirty="0" smtClean="0"/>
          </a:p>
          <a:p>
            <a:pPr lvl="1"/>
            <a:r>
              <a:rPr lang="ko-KR" altLang="en-US" dirty="0" smtClean="0"/>
              <a:t>빅데이터 해석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조합 연구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머신 러닝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베이지안 업데이트 기법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2262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빅데이터의 특징과 소재 빅데이터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54" y="933450"/>
            <a:ext cx="6697967" cy="4943475"/>
          </a:xfrm>
        </p:spPr>
      </p:pic>
    </p:spTree>
    <p:extLst>
      <p:ext uri="{BB962C8B-B14F-4D97-AF65-F5344CB8AC3E}">
        <p14:creationId xmlns:p14="http://schemas.microsoft.com/office/powerpoint/2010/main" val="4237955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빅데이터의 특징과 소재 빅데이터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54" y="933450"/>
            <a:ext cx="6697967" cy="4943475"/>
          </a:xfrm>
        </p:spPr>
      </p:pic>
      <p:sp>
        <p:nvSpPr>
          <p:cNvPr id="5" name="Rectangle 4"/>
          <p:cNvSpPr/>
          <p:nvPr/>
        </p:nvSpPr>
        <p:spPr bwMode="auto">
          <a:xfrm>
            <a:off x="6588224" y="2564904"/>
            <a:ext cx="1080120" cy="288032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2843808" y="1052736"/>
            <a:ext cx="1080120" cy="288032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475656" y="3933056"/>
            <a:ext cx="1080120" cy="288032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5004048" y="5517232"/>
            <a:ext cx="1080120" cy="288032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62017" y="6078976"/>
            <a:ext cx="7699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어디서나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누구든지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전자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원자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분자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연속체 수준의 계산을 계속 수행한다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하지만 모두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정답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＂</a:t>
            </a:r>
            <a:r>
              <a:rPr lang="ko-KR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은 아니다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ko-KR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09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자료기반 모형 </a:t>
            </a:r>
            <a:r>
              <a:rPr lang="en-US" altLang="ko-KR" dirty="0" smtClean="0"/>
              <a:t>(data-driven modeling)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59" y="933450"/>
            <a:ext cx="6733558" cy="4943475"/>
          </a:xfrm>
        </p:spPr>
      </p:pic>
      <p:sp>
        <p:nvSpPr>
          <p:cNvPr id="5" name="Rectangle 4"/>
          <p:cNvSpPr/>
          <p:nvPr/>
        </p:nvSpPr>
        <p:spPr bwMode="auto">
          <a:xfrm>
            <a:off x="5983212" y="1844824"/>
            <a:ext cx="1973164" cy="2448272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59931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자료기반 모형 </a:t>
            </a:r>
            <a:r>
              <a:rPr lang="en-US" altLang="ko-KR" dirty="0" smtClean="0"/>
              <a:t>(data-driven modeling)</a:t>
            </a:r>
            <a:endParaRPr lang="ko-KR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59" y="933450"/>
            <a:ext cx="6733558" cy="4943475"/>
          </a:xfrm>
        </p:spPr>
      </p:pic>
      <p:sp>
        <p:nvSpPr>
          <p:cNvPr id="5" name="Rectangle 4"/>
          <p:cNvSpPr/>
          <p:nvPr/>
        </p:nvSpPr>
        <p:spPr bwMode="auto">
          <a:xfrm>
            <a:off x="1259632" y="1844824"/>
            <a:ext cx="1973164" cy="2448272"/>
          </a:xfrm>
          <a:prstGeom prst="rect">
            <a:avLst/>
          </a:prstGeom>
          <a:noFill/>
          <a:ln w="63500" cap="rnd">
            <a:solidFill>
              <a:srgbClr val="FFC000">
                <a:alpha val="75000"/>
              </a:srgbClr>
            </a:solidFill>
            <a:prstDash val="dash"/>
            <a:headEnd type="none" w="med" len="med"/>
            <a:tailEnd type="non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7687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Tahoma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63500" cap="rnd">
          <a:solidFill>
            <a:srgbClr val="FFC000">
              <a:alpha val="75000"/>
            </a:srgbClr>
          </a:solidFill>
          <a:prstDash val="dash"/>
          <a:headEnd type="none" w="med" len="med"/>
          <a:tailEnd type="none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 bwMode="auto">
        <a:ln>
          <a:headEnd type="none" w="med" len="med"/>
          <a:tailEnd type="none"/>
        </a:ln>
      </a:spPr>
      <a:bodyPr/>
      <a:lstStyle/>
      <a:style>
        <a:lnRef idx="1">
          <a:schemeClr val="accent4"/>
        </a:lnRef>
        <a:fillRef idx="0">
          <a:schemeClr val="accent4"/>
        </a:fillRef>
        <a:effectRef idx="0">
          <a:schemeClr val="accent4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latinLnBrk="0">
          <a:defRPr dirty="0" smtClean="0"/>
        </a:defPPr>
      </a:lstStyle>
    </a:tx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20813</TotalTime>
  <Words>850</Words>
  <Application>Microsoft Office PowerPoint</Application>
  <PresentationFormat>On-screen Show (4:3)</PresentationFormat>
  <Paragraphs>225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HY견고딕</vt:lpstr>
      <vt:lpstr>굴림</vt:lpstr>
      <vt:lpstr>맑은 고딕</vt:lpstr>
      <vt:lpstr>Arial</vt:lpstr>
      <vt:lpstr>Tahoma</vt:lpstr>
      <vt:lpstr>Wingdings</vt:lpstr>
      <vt:lpstr>1_기본 디자인</vt:lpstr>
      <vt:lpstr>분야별 현황: 소재</vt:lpstr>
      <vt:lpstr>PowerPoint Presentation</vt:lpstr>
      <vt:lpstr>PowerPoint Presentation</vt:lpstr>
      <vt:lpstr>PowerPoint Presentation</vt:lpstr>
      <vt:lpstr>분야별 현황: 소재</vt:lpstr>
      <vt:lpstr>빅데이터의 특징과 소재 빅데이터</vt:lpstr>
      <vt:lpstr>빅데이터의 특징과 소재 빅데이터</vt:lpstr>
      <vt:lpstr>자료기반 모형 (data-driven modeling)</vt:lpstr>
      <vt:lpstr>자료기반 모형 (data-driven modeling)</vt:lpstr>
      <vt:lpstr>“빅데이터”의 역할과 정보의 업데이트 기법</vt:lpstr>
      <vt:lpstr>적용 전략</vt:lpstr>
      <vt:lpstr>적용 전략</vt:lpstr>
      <vt:lpstr>적용 전략</vt:lpstr>
      <vt:lpstr>적용 전략</vt:lpstr>
      <vt:lpstr>실제 전략</vt:lpstr>
      <vt:lpstr>PowerPoint Presentation</vt:lpstr>
      <vt:lpstr>PowerPoint Presentation</vt:lpstr>
      <vt:lpstr>공정data: CVD 의 예</vt:lpstr>
      <vt:lpstr>공정data: CVD 의 예</vt:lpstr>
      <vt:lpstr>공정data: CVD 의 예</vt:lpstr>
      <vt:lpstr>공정data: CVD 의 예</vt:lpstr>
      <vt:lpstr>공정data: CVD 의 예</vt:lpstr>
      <vt:lpstr>계산data</vt:lpstr>
      <vt:lpstr>계산data</vt:lpstr>
      <vt:lpstr>계산data: 서버팜 입주 내외 서버 현황</vt:lpstr>
      <vt:lpstr>계산data</vt:lpstr>
      <vt:lpstr>계산data</vt:lpstr>
      <vt:lpstr>분석data: 특성분석센터</vt:lpstr>
      <vt:lpstr>PowerPoint Presentation</vt:lpstr>
      <vt:lpstr>KIST 빅데이터 소재 웨어하우스</vt:lpstr>
      <vt:lpstr>KIST 빅데이터 소재 웨어하우스</vt:lpstr>
    </vt:vector>
  </TitlesOfParts>
  <Company>R&amp;D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나노-바이오 계산용 가상 계산 Fab. 구축 및  이를 활용한 응용 기술 개발</dc:title>
  <dc:creator>Microsoft Corporation</dc:creator>
  <cp:lastModifiedBy>Registered User</cp:lastModifiedBy>
  <cp:revision>1703</cp:revision>
  <cp:lastPrinted>2016-07-20T01:29:37Z</cp:lastPrinted>
  <dcterms:created xsi:type="dcterms:W3CDTF">2006-10-05T04:04:58Z</dcterms:created>
  <dcterms:modified xsi:type="dcterms:W3CDTF">2016-12-28T06:45:47Z</dcterms:modified>
</cp:coreProperties>
</file>