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7" r:id="rId2"/>
    <p:sldId id="275" r:id="rId3"/>
    <p:sldId id="274" r:id="rId4"/>
    <p:sldId id="277" r:id="rId5"/>
    <p:sldId id="276" r:id="rId6"/>
    <p:sldId id="260" r:id="rId7"/>
    <p:sldId id="278" r:id="rId8"/>
    <p:sldId id="261" r:id="rId9"/>
    <p:sldId id="266" r:id="rId10"/>
    <p:sldId id="282" r:id="rId11"/>
    <p:sldId id="292" r:id="rId12"/>
    <p:sldId id="291" r:id="rId13"/>
    <p:sldId id="285" r:id="rId14"/>
    <p:sldId id="286" r:id="rId15"/>
    <p:sldId id="287" r:id="rId16"/>
    <p:sldId id="294" r:id="rId17"/>
    <p:sldId id="288" r:id="rId18"/>
    <p:sldId id="289" r:id="rId19"/>
    <p:sldId id="290" r:id="rId20"/>
    <p:sldId id="256" r:id="rId21"/>
    <p:sldId id="293" r:id="rId22"/>
    <p:sldId id="296" r:id="rId23"/>
    <p:sldId id="284" r:id="rId24"/>
    <p:sldId id="297" r:id="rId25"/>
    <p:sldId id="299" r:id="rId26"/>
    <p:sldId id="298" r:id="rId27"/>
    <p:sldId id="268" r:id="rId28"/>
    <p:sldId id="269" r:id="rId29"/>
    <p:sldId id="257" r:id="rId30"/>
    <p:sldId id="264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93" autoAdjust="0"/>
  </p:normalViewPr>
  <p:slideViewPr>
    <p:cSldViewPr snapToGrid="0">
      <p:cViewPr varScale="1">
        <p:scale>
          <a:sx n="128" d="100"/>
          <a:sy n="128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4FA2D-DF17-4B58-8C7E-00E76B0BB6BD}" type="datetimeFigureOut">
              <a:rPr lang="ko-KR" altLang="en-US" smtClean="0"/>
              <a:t>2016-11-30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AA15-25A0-4C5A-84C7-A81EE1F892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3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2" descr="03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700215"/>
            <a:ext cx="7772400" cy="1470025"/>
          </a:xfrm>
        </p:spPr>
        <p:txBody>
          <a:bodyPr/>
          <a:lstStyle>
            <a:lvl1pPr algn="ctr">
              <a:defRPr sz="3600">
                <a:latin typeface="HY견고딕" pitchFamily="18" charset="-127"/>
                <a:ea typeface="HY견고딕" pitchFamily="18" charset="-127"/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142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142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95C17-7D7A-4813-BB14-564EFF43CB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4" y="6171652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EC653-D6F8-4F88-9202-5DDED7C649D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16701" y="152402"/>
            <a:ext cx="1944688" cy="5724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82639" y="152402"/>
            <a:ext cx="5681662" cy="5724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1ED4-5770-4B83-AE64-4AC992877B0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1304B-0AF6-4B6C-AD9D-8D655667EC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31A4D-96A7-4AED-AB9F-BCEF64C7CFEF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826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50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D5853-01CC-42EE-B105-2134698EE56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D8E2B-AD99-4241-A9D7-710CDB3A5367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59F1-88D9-463E-B78E-75C22E48561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D7282-4438-44D9-853B-3F7D66038570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4467-1ECB-4593-B900-9434216B4CD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48EB-8C21-42E5-A8EB-5C6C6BC700A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3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152400"/>
            <a:ext cx="77724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933452"/>
            <a:ext cx="7772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굴림" pitchFamily="50" charset="-127"/>
              </a:defRPr>
            </a:lvl1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612232B0-D209-4F25-84A8-B30531D91464}" type="slidenum">
              <a:rPr lang="ko-KR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2" y="6179081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hyperlink" Target="http://vfab.org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데이터 기반 연구개발 환경 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441450" y="4070470"/>
            <a:ext cx="6400800" cy="1752600"/>
          </a:xfrm>
        </p:spPr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빅데이터 포럼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Present Status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1403" y="4842230"/>
            <a:ext cx="7699902" cy="164831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ko-KR" sz="2000" b="1" dirty="0" smtClean="0">
                <a:solidFill>
                  <a:srgbClr val="C00000"/>
                </a:solidFill>
              </a:rPr>
              <a:t>Various Forms (Formats) of Data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다양한 연구장비</a:t>
            </a:r>
            <a:r>
              <a:rPr lang="en-US" altLang="ko-KR" sz="2000" b="1" dirty="0" smtClean="0"/>
              <a:t>(</a:t>
            </a:r>
            <a:r>
              <a:rPr lang="ko-KR" altLang="en-US" sz="2000" b="1" smtClean="0"/>
              <a:t>방법</a:t>
            </a:r>
            <a:r>
              <a:rPr lang="en-US" altLang="ko-KR" sz="2000" b="1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altLang="ko-KR" sz="2000" b="1" dirty="0" smtClean="0">
                <a:solidFill>
                  <a:srgbClr val="C00000"/>
                </a:solidFill>
              </a:rPr>
              <a:t>Decentralized Data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개인별 데이터</a:t>
            </a:r>
            <a:r>
              <a:rPr lang="en-US" altLang="ko-KR" sz="2000" b="1" dirty="0" smtClean="0"/>
              <a:t> </a:t>
            </a:r>
            <a:r>
              <a:rPr lang="ko-KR" altLang="en-US" sz="2000" b="1" smtClean="0"/>
              <a:t>관리</a:t>
            </a:r>
            <a:endParaRPr lang="en-US" altLang="ko-KR" sz="2000" b="1" dirty="0" smtClean="0"/>
          </a:p>
          <a:p>
            <a:pPr>
              <a:spcBef>
                <a:spcPts val="1200"/>
              </a:spcBef>
            </a:pPr>
            <a:r>
              <a:rPr lang="en-US" altLang="ko-KR" sz="2000" b="1" dirty="0" smtClean="0">
                <a:solidFill>
                  <a:srgbClr val="C00000"/>
                </a:solidFill>
              </a:rPr>
              <a:t>Limited Availability of Data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논문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특허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노하우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상용 </a:t>
            </a:r>
            <a:r>
              <a:rPr lang="en-US" altLang="ko-KR" sz="2000" b="1" dirty="0" smtClean="0"/>
              <a:t>DB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29" y="880530"/>
            <a:ext cx="6606563" cy="3626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6699" y="2970168"/>
            <a:ext cx="2165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 smtClean="0"/>
              <a:t>Typical Data Flow at Present</a:t>
            </a:r>
            <a:endParaRPr lang="ko-KR" altLang="en-US" sz="1200" i="1"/>
          </a:p>
        </p:txBody>
      </p:sp>
    </p:spTree>
    <p:extLst>
      <p:ext uri="{BB962C8B-B14F-4D97-AF65-F5344CB8AC3E}">
        <p14:creationId xmlns:p14="http://schemas.microsoft.com/office/powerpoint/2010/main" val="17733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88" y="1560956"/>
            <a:ext cx="7772400" cy="4335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632" y="883771"/>
            <a:ext cx="507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>
                <a:solidFill>
                  <a:srgbClr val="C00000"/>
                </a:solidFill>
              </a:rPr>
              <a:t>Wide variety of data formats and sources</a:t>
            </a:r>
            <a:endParaRPr lang="ko-KR" alt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: Citrination.com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48" y="2153941"/>
            <a:ext cx="6613867" cy="2043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8460" y="971044"/>
            <a:ext cx="6425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 valley start-up (2014) </a:t>
            </a:r>
          </a:p>
          <a:p>
            <a:r>
              <a:rPr lang="en-US" altLang="ko-KR" dirty="0" smtClean="0"/>
              <a:t>To extract insights from materials data </a:t>
            </a:r>
          </a:p>
          <a:p>
            <a:r>
              <a:rPr lang="en-US" altLang="ko-KR" dirty="0" smtClean="0"/>
              <a:t>By uniting all materials data &amp; algorithms in one platform</a:t>
            </a: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43" y="4973189"/>
            <a:ext cx="3424476" cy="1273839"/>
          </a:xfrm>
          <a:prstGeom prst="rect">
            <a:avLst/>
          </a:prstGeom>
        </p:spPr>
      </p:pic>
      <p:sp>
        <p:nvSpPr>
          <p:cNvPr id="7" name="위쪽 화살표 6"/>
          <p:cNvSpPr/>
          <p:nvPr/>
        </p:nvSpPr>
        <p:spPr bwMode="auto">
          <a:xfrm>
            <a:off x="3131283" y="4393370"/>
            <a:ext cx="701999" cy="419200"/>
          </a:xfrm>
          <a:prstGeom prst="up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5984" y="4457501"/>
            <a:ext cx="990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i="1" dirty="0" smtClean="0"/>
              <a:t>Community </a:t>
            </a:r>
          </a:p>
          <a:p>
            <a:r>
              <a:rPr lang="en-US" altLang="ko-KR" sz="1050" i="1" dirty="0" smtClean="0"/>
              <a:t>Contribution</a:t>
            </a:r>
            <a:endParaRPr lang="ko-KR" altLang="en-US" sz="1050" i="1"/>
          </a:p>
        </p:txBody>
      </p:sp>
      <p:sp>
        <p:nvSpPr>
          <p:cNvPr id="10" name="TextBox 9"/>
          <p:cNvSpPr txBox="1"/>
          <p:nvPr/>
        </p:nvSpPr>
        <p:spPr>
          <a:xfrm>
            <a:off x="7223424" y="2755035"/>
            <a:ext cx="1747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C00000"/>
                </a:solidFill>
              </a:rPr>
              <a:t>3.1M data records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3.2K datasets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150k documents</a:t>
            </a:r>
          </a:p>
        </p:txBody>
      </p:sp>
    </p:spTree>
    <p:extLst>
      <p:ext uri="{BB962C8B-B14F-4D97-AF65-F5344CB8AC3E}">
        <p14:creationId xmlns:p14="http://schemas.microsoft.com/office/powerpoint/2010/main" val="8583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 dirty="0"/>
          </a:p>
        </p:txBody>
      </p:sp>
      <p:sp>
        <p:nvSpPr>
          <p:cNvPr id="29" name="내용 개체 틀 28"/>
          <p:cNvSpPr>
            <a:spLocks noGrp="1"/>
          </p:cNvSpPr>
          <p:nvPr>
            <p:ph idx="1"/>
          </p:nvPr>
        </p:nvSpPr>
        <p:spPr>
          <a:xfrm>
            <a:off x="782638" y="933453"/>
            <a:ext cx="7772400" cy="460093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rgbClr val="C00000"/>
                </a:solidFill>
              </a:rPr>
              <a:t>(Federated) Comprehensive database </a:t>
            </a:r>
            <a:endParaRPr lang="ko-KR" altLang="en-US" sz="2000" b="1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79039" y="5921422"/>
            <a:ext cx="4040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 smtClean="0"/>
              <a:t>Data Curation System (NIST)</a:t>
            </a:r>
          </a:p>
          <a:p>
            <a:pPr algn="r"/>
            <a:r>
              <a:rPr lang="en-US" altLang="ko-KR" sz="1600" dirty="0" err="1" smtClean="0"/>
              <a:t>Citrination</a:t>
            </a:r>
            <a:r>
              <a:rPr lang="en-US" altLang="ko-KR" sz="1600" dirty="0" smtClean="0"/>
              <a:t> Platform</a:t>
            </a:r>
            <a:r>
              <a:rPr lang="en-US" altLang="ko-KR" sz="1600" baseline="30000" dirty="0" smtClean="0"/>
              <a:t>®</a:t>
            </a:r>
            <a:r>
              <a:rPr lang="en-US" altLang="ko-KR" sz="1600" dirty="0" smtClean="0"/>
              <a:t> (Citrine Informatics)</a:t>
            </a:r>
            <a:endParaRPr lang="ko-KR" altLang="en-US" sz="1600"/>
          </a:p>
        </p:txBody>
      </p:sp>
      <p:grpSp>
        <p:nvGrpSpPr>
          <p:cNvPr id="31" name="그룹 30"/>
          <p:cNvGrpSpPr/>
          <p:nvPr/>
        </p:nvGrpSpPr>
        <p:grpSpPr>
          <a:xfrm>
            <a:off x="1160285" y="1595668"/>
            <a:ext cx="6813049" cy="4325754"/>
            <a:chOff x="1160285" y="1595668"/>
            <a:chExt cx="6813049" cy="4325754"/>
          </a:xfrm>
        </p:grpSpPr>
        <p:grpSp>
          <p:nvGrpSpPr>
            <p:cNvPr id="27" name="그룹 26"/>
            <p:cNvGrpSpPr/>
            <p:nvPr/>
          </p:nvGrpSpPr>
          <p:grpSpPr>
            <a:xfrm>
              <a:off x="1160285" y="1595668"/>
              <a:ext cx="6813049" cy="4325754"/>
              <a:chOff x="442680" y="326942"/>
              <a:chExt cx="8408457" cy="5747284"/>
            </a:xfrm>
          </p:grpSpPr>
          <p:cxnSp>
            <p:nvCxnSpPr>
              <p:cNvPr id="21" name="직선 화살표 연결선 20"/>
              <p:cNvCxnSpPr>
                <a:stCxn id="6" idx="3"/>
                <a:endCxn id="20" idx="1"/>
              </p:cNvCxnSpPr>
              <p:nvPr/>
            </p:nvCxnSpPr>
            <p:spPr>
              <a:xfrm flipV="1">
                <a:off x="4238123" y="3154386"/>
                <a:ext cx="960812" cy="148745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5" name="그룹 4"/>
              <p:cNvGrpSpPr/>
              <p:nvPr/>
            </p:nvGrpSpPr>
            <p:grpSpPr>
              <a:xfrm>
                <a:off x="964634" y="4268162"/>
                <a:ext cx="3273489" cy="1669726"/>
                <a:chOff x="1670179" y="3852467"/>
                <a:chExt cx="3273489" cy="1669726"/>
              </a:xfrm>
            </p:grpSpPr>
            <p:sp>
              <p:nvSpPr>
                <p:cNvPr id="6" name="모서리가 둥근 직사각형 5"/>
                <p:cNvSpPr/>
                <p:nvPr/>
              </p:nvSpPr>
              <p:spPr>
                <a:xfrm>
                  <a:off x="1670179" y="3852467"/>
                  <a:ext cx="3273489" cy="747347"/>
                </a:xfrm>
                <a:prstGeom prst="roundRect">
                  <a:avLst/>
                </a:prstGeom>
                <a:solidFill>
                  <a:srgbClr val="00206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b="1" i="0" u="none" strike="noStrike" kern="0" cap="none" spc="0" normalizeH="0" baseline="0" noProof="0" dirty="0" smtClean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44546A">
                          <a:lumMod val="20000"/>
                          <a:lumOff val="80000"/>
                        </a:srgbClr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소재정보은행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796653" y="4702632"/>
                  <a:ext cx="3106088" cy="8195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7800" marR="0" lvl="0" indent="-1778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1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빅데이터</a:t>
                  </a: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수집∙가공 기반기술 개발</a:t>
                  </a:r>
                  <a:endPara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177800" marR="0" lvl="0" indent="-1778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1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빅데이터</a:t>
                  </a: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수집을 위한 인프라 구축</a:t>
                  </a:r>
                  <a:endPara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177800" marR="0" lvl="0" indent="-1778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소재 </a:t>
                  </a:r>
                  <a:r>
                    <a:rPr kumimoji="0" lang="ko-KR" altLang="en-US" sz="11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정보학</a:t>
                  </a: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핵심 요소기술 개발</a:t>
                  </a:r>
                  <a:endPara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cxnSp>
            <p:nvCxnSpPr>
              <p:cNvPr id="8" name="직선 화살표 연결선 7"/>
              <p:cNvCxnSpPr/>
              <p:nvPr/>
            </p:nvCxnSpPr>
            <p:spPr>
              <a:xfrm>
                <a:off x="2626420" y="2694223"/>
                <a:ext cx="0" cy="125030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직선 화살표 연결선 8"/>
              <p:cNvCxnSpPr/>
              <p:nvPr/>
            </p:nvCxnSpPr>
            <p:spPr>
              <a:xfrm>
                <a:off x="2405595" y="2675562"/>
                <a:ext cx="0" cy="125030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978635" y="2729647"/>
                <a:ext cx="1371491" cy="1226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플랫폼 구축의</a:t>
                </a:r>
                <a:endParaRPr lang="en-US" altLang="ko-KR" sz="1000" i="1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기반기술</a:t>
                </a:r>
                <a:endParaRPr lang="en-US" altLang="ko-KR" sz="1000" i="1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endParaRPr lang="en-US" altLang="ko-KR" sz="200" i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소재 메타데이터</a:t>
                </a:r>
                <a:endParaRPr lang="en-US" altLang="ko-KR" sz="1000" i="1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표준구조</a:t>
                </a:r>
                <a:endParaRPr lang="en-US" altLang="ko-KR" sz="1000" i="1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endParaRPr lang="en-US" altLang="ko-KR" sz="200" i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r"/>
                <a:r>
                  <a:rPr lang="ko-KR" altLang="en-US" sz="1000" i="1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소재정보학</a:t>
                </a:r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 기술</a:t>
                </a:r>
                <a:endParaRPr lang="ko-KR" altLang="en-US" sz="1000" i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813842" y="763554"/>
                <a:ext cx="3753382" cy="1854609"/>
                <a:chOff x="1679284" y="502569"/>
                <a:chExt cx="3753382" cy="1854609"/>
              </a:xfrm>
            </p:grpSpPr>
            <p:sp>
              <p:nvSpPr>
                <p:cNvPr id="12" name="원통 11"/>
                <p:cNvSpPr/>
                <p:nvPr/>
              </p:nvSpPr>
              <p:spPr>
                <a:xfrm>
                  <a:off x="1679284" y="969578"/>
                  <a:ext cx="1105168" cy="961053"/>
                </a:xfrm>
                <a:prstGeom prst="can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테마형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빅데이터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플랫폼</a:t>
                  </a:r>
                </a:p>
              </p:txBody>
            </p:sp>
            <p:sp>
              <p:nvSpPr>
                <p:cNvPr id="13" name="원통 12"/>
                <p:cNvSpPr/>
                <p:nvPr/>
              </p:nvSpPr>
              <p:spPr>
                <a:xfrm>
                  <a:off x="2231868" y="1072215"/>
                  <a:ext cx="1105168" cy="961053"/>
                </a:xfrm>
                <a:prstGeom prst="can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테마형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빅데이터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플랫폼</a:t>
                  </a:r>
                </a:p>
              </p:txBody>
            </p:sp>
            <p:sp>
              <p:nvSpPr>
                <p:cNvPr id="14" name="원통 13"/>
                <p:cNvSpPr/>
                <p:nvPr/>
              </p:nvSpPr>
              <p:spPr>
                <a:xfrm>
                  <a:off x="2784452" y="1190493"/>
                  <a:ext cx="1105168" cy="961053"/>
                </a:xfrm>
                <a:prstGeom prst="can">
                  <a:avLst/>
                </a:prstGeom>
                <a:solidFill>
                  <a:srgbClr val="A5A5A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테마형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빅데이터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플랫폼</a:t>
                  </a:r>
                </a:p>
              </p:txBody>
            </p:sp>
            <p:sp>
              <p:nvSpPr>
                <p:cNvPr id="15" name="원통 14"/>
                <p:cNvSpPr/>
                <p:nvPr/>
              </p:nvSpPr>
              <p:spPr>
                <a:xfrm>
                  <a:off x="3337036" y="1293309"/>
                  <a:ext cx="1105168" cy="961053"/>
                </a:xfrm>
                <a:prstGeom prst="can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테마형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빅데이터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플랫폼</a:t>
                  </a:r>
                </a:p>
              </p:txBody>
            </p:sp>
            <p:sp>
              <p:nvSpPr>
                <p:cNvPr id="16" name="원통 15"/>
                <p:cNvSpPr/>
                <p:nvPr/>
              </p:nvSpPr>
              <p:spPr>
                <a:xfrm>
                  <a:off x="3889620" y="1396125"/>
                  <a:ext cx="1105168" cy="961053"/>
                </a:xfrm>
                <a:prstGeom prst="can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테마형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</a:t>
                  </a:r>
                  <a:r>
                    <a:rPr kumimoji="0" lang="ko-KR" altLang="en-US" sz="9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빅데이터</a:t>
                  </a:r>
                  <a:r>
                    <a:rPr kumimoji="0" lang="ko-KR" altLang="en-US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50" charset="-127"/>
                      <a:cs typeface="+mn-cs"/>
                    </a:rPr>
                    <a:t> 플랫폼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370615" y="502569"/>
                  <a:ext cx="3062051" cy="59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7800" marR="0" lvl="0" indent="-1778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해당소재의 개발 연구</a:t>
                  </a:r>
                  <a:r>
                    <a:rPr lang="ko-KR" altLang="en-US" sz="1100" kern="0" dirty="0" smtClean="0">
                      <a:solidFill>
                        <a:prstClr val="black"/>
                      </a:solidFill>
                      <a:latin typeface="Calibri" panose="020F0502020204030204"/>
                    </a:rPr>
                    <a:t>진</a:t>
                  </a:r>
                  <a:r>
                    <a:rPr kumimoji="0" lang="ko-KR" alt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에 </a:t>
                  </a:r>
                  <a:r>
                    <a:rPr kumimoji="0" lang="en-US" altLang="ko-KR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/>
                  </a:r>
                  <a:br>
                    <a:rPr kumimoji="0" lang="en-US" altLang="ko-KR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</a:br>
                  <a:r>
                    <a:rPr kumimoji="0" lang="ko-KR" altLang="en-US" sz="11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구축되는 분산형 빅데이터 플랫폼</a:t>
                  </a:r>
                  <a:endParaRPr kumimoji="0" lang="ko-KR" alt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635236" y="2939256"/>
                <a:ext cx="1723562" cy="776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소재군별 </a:t>
                </a:r>
                <a:r>
                  <a:rPr lang="ko-KR" altLang="en-US" sz="1000" i="1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빅데이터</a:t>
                </a:r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lang="en-US" altLang="ko-KR" sz="1000" i="1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endParaRPr lang="en-US" altLang="ko-KR" sz="200" i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r>
                  <a:rPr lang="ko-KR" altLang="en-US" sz="1000" i="1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소재정보학</a:t>
                </a:r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 기반의 </a:t>
                </a:r>
                <a:r>
                  <a:rPr lang="en-US" altLang="ko-KR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/>
                </a:r>
                <a:br>
                  <a:rPr lang="en-US" altLang="ko-KR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ko-KR" altLang="en-US" sz="1000" i="1" smtClean="0">
                    <a:solidFill>
                      <a:prstClr val="black"/>
                    </a:solidFill>
                    <a:latin typeface="Calibri" panose="020F0502020204030204"/>
                  </a:rPr>
                  <a:t>빅데이터 </a:t>
                </a:r>
                <a:r>
                  <a:rPr lang="ko-KR" altLang="en-US" sz="1000" i="1" dirty="0" smtClean="0">
                    <a:solidFill>
                      <a:prstClr val="black"/>
                    </a:solidFill>
                    <a:latin typeface="Calibri" panose="020F0502020204030204"/>
                  </a:rPr>
                  <a:t>활용 플랫폼</a:t>
                </a:r>
                <a:endParaRPr lang="ko-KR" altLang="en-US" sz="1000" i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442680" y="326942"/>
                <a:ext cx="5038530" cy="5747284"/>
              </a:xfrm>
              <a:prstGeom prst="roundRect">
                <a:avLst>
                  <a:gd name="adj" fmla="val 9486"/>
                </a:avLst>
              </a:pr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98935" y="1782986"/>
                <a:ext cx="592266" cy="2742800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eaVert" wrap="square" rtlCol="0" anchor="t" anchorCtr="0">
                <a:noAutofit/>
              </a:bodyPr>
              <a:lstStyle/>
              <a:p>
                <a:pPr algn="ctr"/>
                <a:r>
                  <a:rPr lang="ko-KR" altLang="en-US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소재 </a:t>
                </a:r>
                <a:r>
                  <a:rPr lang="ko-KR" altLang="en-US" sz="1600" b="1" dirty="0" err="1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빅데이터</a:t>
                </a:r>
                <a:r>
                  <a:rPr lang="ko-KR" altLang="en-US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포털</a:t>
                </a:r>
                <a:endParaRPr lang="ko-KR" alt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22" name="구름 21"/>
              <p:cNvSpPr/>
              <p:nvPr/>
            </p:nvSpPr>
            <p:spPr>
              <a:xfrm rot="16200000">
                <a:off x="6071478" y="2048372"/>
                <a:ext cx="3541257" cy="2018061"/>
              </a:xfrm>
              <a:prstGeom prst="cloud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A5A5A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 rot="18249401">
                <a:off x="3857241" y="3973022"/>
                <a:ext cx="1819261" cy="313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050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빅데이터</a:t>
                </a:r>
                <a:r>
                  <a:rPr lang="ko-KR" altLang="en-US" sz="1050" dirty="0" smtClean="0">
                    <a:solidFill>
                      <a:prstClr val="black"/>
                    </a:solidFill>
                    <a:latin typeface="Calibri" panose="020F0502020204030204"/>
                  </a:rPr>
                  <a:t> 포털 운영</a:t>
                </a:r>
                <a:endParaRPr lang="en-US" altLang="ko-KR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왼쪽/오른쪽 화살표 23"/>
              <p:cNvSpPr/>
              <p:nvPr/>
            </p:nvSpPr>
            <p:spPr>
              <a:xfrm>
                <a:off x="5897154" y="2815072"/>
                <a:ext cx="860733" cy="558637"/>
              </a:xfrm>
              <a:prstGeom prst="leftRightArrow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19802" y="2034819"/>
                <a:ext cx="531788" cy="2273755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ko-KR" altLang="en-US" sz="16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소재 설계 연구진</a:t>
                </a:r>
                <a:endParaRPr lang="ko-KR" alt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26" name="왼쪽/오른쪽 화살표 25"/>
              <p:cNvSpPr/>
              <p:nvPr/>
            </p:nvSpPr>
            <p:spPr>
              <a:xfrm rot="1338294">
                <a:off x="4224688" y="2226406"/>
                <a:ext cx="860733" cy="558637"/>
              </a:xfrm>
              <a:prstGeom prst="leftRightArrow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708331" y="354303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API</a:t>
              </a:r>
              <a:endParaRPr lang="ko-KR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6771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819633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rgbClr val="C00000"/>
                </a:solidFill>
              </a:rPr>
              <a:t>Systematic computational access to very large stores of data (bulk downloadable DB)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00" y="1655716"/>
            <a:ext cx="6570380" cy="49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3"/>
            <a:ext cx="7772400" cy="751574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rgbClr val="C00000"/>
                </a:solidFill>
              </a:rPr>
              <a:t>Flexible, uniform, computer-readable data standards for data sharing and mining</a:t>
            </a:r>
            <a:endParaRPr lang="ko-KR" altLang="en-US" sz="2000" b="1">
              <a:solidFill>
                <a:srgbClr val="C0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55" y="1765540"/>
            <a:ext cx="5776750" cy="4632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46944" y="6445620"/>
            <a:ext cx="2414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https://www.citrination.com</a:t>
            </a:r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6361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2409355"/>
          </a:xfrm>
        </p:spPr>
        <p:txBody>
          <a:bodyPr/>
          <a:lstStyle/>
          <a:p>
            <a:r>
              <a:rPr lang="en-US" altLang="ko-KR" dirty="0" smtClean="0"/>
              <a:t>Data-intensive Visualization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Data Analysis Software / Platform</a:t>
            </a:r>
          </a:p>
          <a:p>
            <a:pPr lvl="1"/>
            <a:r>
              <a:rPr lang="en-US" altLang="ko-KR" dirty="0" smtClean="0"/>
              <a:t>Thermoelectric materials recommendation engine (Citrine)</a:t>
            </a:r>
          </a:p>
          <a:p>
            <a:pPr lvl="1"/>
            <a:r>
              <a:rPr lang="en-US" altLang="ko-KR" dirty="0" err="1" smtClean="0"/>
              <a:t>Pouraix</a:t>
            </a:r>
            <a:r>
              <a:rPr lang="en-US" altLang="ko-KR" dirty="0" smtClean="0"/>
              <a:t> diagram generator (Materials Project)</a:t>
            </a:r>
          </a:p>
          <a:p>
            <a:pPr lvl="1"/>
            <a:r>
              <a:rPr lang="en-US" altLang="ko-KR" dirty="0" smtClean="0"/>
              <a:t>Phase stability evaluator (OQMD)</a:t>
            </a:r>
          </a:p>
          <a:p>
            <a:pPr lvl="1"/>
            <a:r>
              <a:rPr lang="en-US" altLang="ko-KR" dirty="0" smtClean="0"/>
              <a:t>Thermoelectric data visualizer (UCSB, Univ. Utah)</a:t>
            </a:r>
          </a:p>
        </p:txBody>
      </p:sp>
    </p:spTree>
    <p:extLst>
      <p:ext uri="{BB962C8B-B14F-4D97-AF65-F5344CB8AC3E}">
        <p14:creationId xmlns:p14="http://schemas.microsoft.com/office/powerpoint/2010/main" val="29470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464027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rgbClr val="C00000"/>
                </a:solidFill>
              </a:rPr>
              <a:t>Incentive for sharing data</a:t>
            </a:r>
            <a:endParaRPr lang="ko-KR" altLang="en-US" sz="2000" b="1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7318" y="1316966"/>
            <a:ext cx="7123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 smtClean="0"/>
              <a:t>Enhanced impact and more citation for one’s 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 smtClean="0"/>
              <a:t>Improved funding opportunities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 smtClean="0"/>
              <a:t>Improved chances at professional advancement and promotion</a:t>
            </a: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495088" y="2880757"/>
            <a:ext cx="4419963" cy="3323317"/>
            <a:chOff x="679121" y="2588941"/>
            <a:chExt cx="4419963" cy="332331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121" y="2588941"/>
              <a:ext cx="4419963" cy="30127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직사각형 5"/>
            <p:cNvSpPr/>
            <p:nvPr/>
          </p:nvSpPr>
          <p:spPr>
            <a:xfrm>
              <a:off x="2256639" y="5650648"/>
              <a:ext cx="284244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dirty="0"/>
                <a:t>https://www.nsf.gov/eng/general/dmp.jsp</a:t>
              </a: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b="9510"/>
          <a:stretch/>
        </p:blipFill>
        <p:spPr>
          <a:xfrm>
            <a:off x="5285115" y="2880757"/>
            <a:ext cx="3582837" cy="3006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직사각형 8"/>
          <p:cNvSpPr/>
          <p:nvPr/>
        </p:nvSpPr>
        <p:spPr>
          <a:xfrm>
            <a:off x="5424882" y="5938354"/>
            <a:ext cx="3443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1100" dirty="0"/>
              <a:t>http://science.energy.gov/funding-opportunities/digital-data-management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988" y="2454533"/>
            <a:ext cx="7865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Initiative to encourage wider dissemination of scientific data (OSTP, </a:t>
            </a:r>
            <a:r>
              <a:rPr lang="ko-KR" altLang="en-US" sz="1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 백악관</a:t>
            </a:r>
            <a:r>
              <a:rPr lang="en-US" altLang="ko-KR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1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Expected Benefits of Data Sharing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3"/>
            <a:ext cx="7772400" cy="2126050"/>
          </a:xfrm>
        </p:spPr>
        <p:txBody>
          <a:bodyPr/>
          <a:lstStyle/>
          <a:p>
            <a:r>
              <a:rPr lang="en-US" altLang="ko-KR" sz="2000" dirty="0" smtClean="0"/>
              <a:t>Integrating machine learning and data analytics in their workflow</a:t>
            </a:r>
          </a:p>
          <a:p>
            <a:r>
              <a:rPr lang="en-US" altLang="ko-KR" sz="2000" dirty="0" smtClean="0"/>
              <a:t>Making their research more discoverable through big data platform (warehouse)</a:t>
            </a:r>
          </a:p>
          <a:p>
            <a:r>
              <a:rPr lang="en-US" altLang="ko-KR" sz="2000" dirty="0" smtClean="0"/>
              <a:t>Saving time in finding and analyzing data by automation and software </a:t>
            </a:r>
          </a:p>
          <a:p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3888" y="3654595"/>
            <a:ext cx="8180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</a:rPr>
              <a:t>“</a:t>
            </a:r>
            <a:r>
              <a:rPr lang="ko-KR" altLang="en-US" sz="2400" b="1" smtClean="0">
                <a:solidFill>
                  <a:srgbClr val="C00000"/>
                </a:solidFill>
              </a:rPr>
              <a:t>데이터를 공유하면 내게도 도움이 될까</a:t>
            </a:r>
            <a:r>
              <a:rPr lang="en-US" altLang="ko-KR" sz="2400" b="1" dirty="0" smtClean="0">
                <a:solidFill>
                  <a:srgbClr val="C00000"/>
                </a:solidFill>
              </a:rPr>
              <a:t>?”</a:t>
            </a:r>
          </a:p>
          <a:p>
            <a:endParaRPr lang="en-US" altLang="ko-KR" sz="1400" b="1" dirty="0" smtClean="0">
              <a:solidFill>
                <a:srgbClr val="C00000"/>
              </a:solidFill>
            </a:endParaRPr>
          </a:p>
          <a:p>
            <a:r>
              <a:rPr lang="en-US" altLang="ko-KR" sz="2400" b="1" dirty="0" smtClean="0">
                <a:solidFill>
                  <a:srgbClr val="C00000"/>
                </a:solidFill>
              </a:rPr>
              <a:t>“Big data</a:t>
            </a:r>
            <a:r>
              <a:rPr lang="ko-KR" altLang="en-US" sz="2400" b="1" smtClean="0">
                <a:solidFill>
                  <a:srgbClr val="C00000"/>
                </a:solidFill>
              </a:rPr>
              <a:t>를 어떻게 내 연구에 활용할지 그려지지 않는다</a:t>
            </a:r>
            <a:r>
              <a:rPr lang="en-US" altLang="ko-KR" sz="2400" b="1" dirty="0" smtClean="0">
                <a:solidFill>
                  <a:srgbClr val="C00000"/>
                </a:solidFill>
              </a:rPr>
              <a:t>.” </a:t>
            </a:r>
            <a:endParaRPr lang="ko-KR" alt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Global Trend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8988" y="940937"/>
            <a:ext cx="7772400" cy="3023552"/>
          </a:xfrm>
        </p:spPr>
        <p:txBody>
          <a:bodyPr/>
          <a:lstStyle/>
          <a:p>
            <a:r>
              <a:rPr lang="en-US" altLang="ko-KR" sz="1800" dirty="0" smtClean="0"/>
              <a:t>Open-access (OA) </a:t>
            </a:r>
            <a:r>
              <a:rPr lang="ko-KR" altLang="en-US" sz="1800" smtClean="0"/>
              <a:t>저널의 증가</a:t>
            </a:r>
            <a:endParaRPr lang="en-US" altLang="ko-KR" sz="1800" dirty="0" smtClean="0"/>
          </a:p>
          <a:p>
            <a:pPr lvl="1"/>
            <a:r>
              <a:rPr lang="en-US" altLang="ko-KR" sz="1400" i="1" dirty="0" smtClean="0"/>
              <a:t>Scientific Data </a:t>
            </a:r>
            <a:r>
              <a:rPr lang="en-US" altLang="ko-KR" sz="1400" dirty="0" smtClean="0"/>
              <a:t>by NPG (mostly in biological science)</a:t>
            </a:r>
          </a:p>
          <a:p>
            <a:r>
              <a:rPr lang="en-US" altLang="ko-KR" sz="1800" i="1" dirty="0" smtClean="0"/>
              <a:t>“Recommendation for data sharing within scientific community” </a:t>
            </a:r>
            <a:r>
              <a:rPr lang="en-US" altLang="ko-KR" sz="1800" dirty="0" smtClean="0"/>
              <a:t>: </a:t>
            </a:r>
            <a:r>
              <a:rPr lang="ko-KR" altLang="en-US" sz="1800" smtClean="0"/>
              <a:t>영국왕립학회 </a:t>
            </a:r>
            <a:r>
              <a:rPr lang="en-US" altLang="ko-KR" sz="1800" dirty="0" smtClean="0"/>
              <a:t>(2012)</a:t>
            </a:r>
          </a:p>
          <a:p>
            <a:r>
              <a:rPr lang="en-US" altLang="ko-KR" sz="1800" dirty="0" smtClean="0"/>
              <a:t>Broader access to government-funded research: </a:t>
            </a:r>
            <a:r>
              <a:rPr lang="ko-KR" altLang="en-US" sz="1800" smtClean="0"/>
              <a:t>유럽연합 </a:t>
            </a:r>
            <a:r>
              <a:rPr lang="en-US" altLang="ko-KR" sz="1800" dirty="0" smtClean="0"/>
              <a:t>(2012)</a:t>
            </a:r>
          </a:p>
          <a:p>
            <a:r>
              <a:rPr lang="en-US" altLang="ko-KR" sz="1800" i="1" dirty="0" smtClean="0"/>
              <a:t>“Increasing access to the results of federally funded scientific research”</a:t>
            </a:r>
            <a:r>
              <a:rPr lang="en-US" altLang="ko-KR" sz="1800" dirty="0" smtClean="0"/>
              <a:t>: </a:t>
            </a:r>
            <a:r>
              <a:rPr lang="ko-KR" altLang="en-US" sz="1800" smtClean="0"/>
              <a:t>미백악관 </a:t>
            </a:r>
            <a:r>
              <a:rPr lang="ko-KR" altLang="en-US" sz="1800"/>
              <a:t>과학기술정책실</a:t>
            </a:r>
            <a:r>
              <a:rPr lang="en-US" altLang="ko-KR" sz="1800" dirty="0"/>
              <a:t> (2013)</a:t>
            </a:r>
          </a:p>
          <a:p>
            <a:r>
              <a:rPr lang="en-US" altLang="ko-KR" sz="1800" i="1" dirty="0" smtClean="0"/>
              <a:t>Improved copy-right law to facilitate text and data mining (TMD) </a:t>
            </a:r>
            <a:r>
              <a:rPr lang="en-US" altLang="ko-KR" sz="1800" dirty="0" smtClean="0"/>
              <a:t>: </a:t>
            </a:r>
            <a:r>
              <a:rPr lang="ko-KR" altLang="en-US" sz="1800" smtClean="0"/>
              <a:t>영국의회</a:t>
            </a:r>
            <a:r>
              <a:rPr lang="en-US" altLang="ko-KR" sz="1800" dirty="0" smtClean="0"/>
              <a:t> (2014)</a:t>
            </a:r>
          </a:p>
          <a:p>
            <a:r>
              <a:rPr lang="en-US" altLang="ko-KR" sz="1800" i="1" dirty="0" smtClean="0"/>
              <a:t>“Time </a:t>
            </a:r>
            <a:r>
              <a:rPr lang="en-US" altLang="ko-KR" sz="1800" i="1" dirty="0" smtClean="0"/>
              <a:t>to open materials science </a:t>
            </a:r>
            <a:r>
              <a:rPr lang="en-US" altLang="ko-KR" sz="1800" i="1" dirty="0" smtClean="0"/>
              <a:t>data” </a:t>
            </a:r>
            <a:r>
              <a:rPr lang="en-US" altLang="ko-KR" sz="1800" dirty="0" smtClean="0"/>
              <a:t>: </a:t>
            </a:r>
            <a:r>
              <a:rPr lang="ko-KR" altLang="en-US" sz="1800" smtClean="0"/>
              <a:t>미백악관 </a:t>
            </a:r>
            <a:r>
              <a:rPr lang="en-US" altLang="ko-KR" sz="1800" dirty="0" smtClean="0"/>
              <a:t>(2015)</a:t>
            </a:r>
          </a:p>
          <a:p>
            <a:pPr marL="457200" lvl="1" indent="0">
              <a:buNone/>
            </a:pPr>
            <a:endParaRPr lang="en-US" altLang="ko-KR" sz="14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4" y="4346355"/>
            <a:ext cx="3524291" cy="226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72383"/>
          <a:stretch/>
        </p:blipFill>
        <p:spPr>
          <a:xfrm>
            <a:off x="5264962" y="4241459"/>
            <a:ext cx="3049592" cy="103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962" y="5477173"/>
            <a:ext cx="3049592" cy="125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Works to do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5321875"/>
          </a:xfrm>
        </p:spPr>
        <p:txBody>
          <a:bodyPr/>
          <a:lstStyle/>
          <a:p>
            <a:r>
              <a:rPr lang="ko-KR" altLang="en-US" sz="2000" dirty="0" smtClean="0"/>
              <a:t>서론</a:t>
            </a:r>
            <a:endParaRPr lang="en-US" altLang="ko-KR" sz="2000" dirty="0" smtClean="0"/>
          </a:p>
          <a:p>
            <a:pPr lvl="1"/>
            <a:r>
              <a:rPr lang="ko-KR" altLang="en-US" sz="1800" dirty="0" err="1" smtClean="0"/>
              <a:t>빅데이터의</a:t>
            </a:r>
            <a:r>
              <a:rPr lang="ko-KR" altLang="en-US" sz="1800" dirty="0" smtClean="0"/>
              <a:t> </a:t>
            </a:r>
            <a:r>
              <a:rPr lang="ko-KR" altLang="en-US" sz="1800" dirty="0"/>
              <a:t>개요와 활용 </a:t>
            </a:r>
            <a:r>
              <a:rPr lang="ko-KR" altLang="en-US" sz="1800" dirty="0" smtClean="0"/>
              <a:t>현황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 smtClean="0"/>
          </a:p>
          <a:p>
            <a:pPr lvl="1"/>
            <a:r>
              <a:rPr lang="en-US" altLang="ko-KR" sz="1800" dirty="0" smtClean="0">
                <a:solidFill>
                  <a:srgbClr val="FF0000"/>
                </a:solidFill>
              </a:rPr>
              <a:t>Data driven research</a:t>
            </a:r>
            <a:r>
              <a:rPr lang="ko-KR" altLang="en-US" sz="1800" smtClean="0">
                <a:solidFill>
                  <a:srgbClr val="FF0000"/>
                </a:solidFill>
              </a:rPr>
              <a:t>의 세계적 동향 분석 </a:t>
            </a:r>
            <a:r>
              <a:rPr lang="en-US" altLang="ko-KR" sz="1800" dirty="0" smtClean="0">
                <a:solidFill>
                  <a:srgbClr val="FF0000"/>
                </a:solidFill>
              </a:rPr>
              <a:t>(</a:t>
            </a:r>
            <a:r>
              <a:rPr lang="ko-KR" altLang="en-US" sz="1800" smtClean="0">
                <a:solidFill>
                  <a:srgbClr val="FF0000"/>
                </a:solidFill>
              </a:rPr>
              <a:t>이광렬</a:t>
            </a:r>
            <a:r>
              <a:rPr lang="en-US" altLang="ko-KR" sz="1800" dirty="0" smtClean="0">
                <a:solidFill>
                  <a:srgbClr val="FF0000"/>
                </a:solidFill>
              </a:rPr>
              <a:t>/</a:t>
            </a:r>
            <a:r>
              <a:rPr lang="ko-KR" altLang="en-US" sz="1800" smtClean="0">
                <a:solidFill>
                  <a:srgbClr val="FF0000"/>
                </a:solidFill>
              </a:rPr>
              <a:t>소재의 예</a:t>
            </a:r>
            <a:r>
              <a:rPr lang="en-US" altLang="ko-KR" sz="1800" dirty="0" smtClean="0">
                <a:solidFill>
                  <a:srgbClr val="FF0000"/>
                </a:solidFill>
              </a:rPr>
              <a:t>)</a:t>
            </a:r>
            <a:endParaRPr lang="ko-KR" altLang="en-US" sz="1800" smtClean="0">
              <a:solidFill>
                <a:srgbClr val="FF0000"/>
              </a:solidFill>
            </a:endParaRPr>
          </a:p>
          <a:p>
            <a:pPr lvl="1"/>
            <a:r>
              <a:rPr lang="en-US" altLang="ko-KR" sz="1800" dirty="0" smtClean="0"/>
              <a:t>KIST</a:t>
            </a:r>
            <a:r>
              <a:rPr lang="ko-KR" altLang="en-US" sz="1800"/>
              <a:t>의 현황 </a:t>
            </a:r>
            <a:r>
              <a:rPr lang="ko-KR" altLang="en-US" sz="1800" smtClean="0"/>
              <a:t>분석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r>
              <a:rPr lang="ko-KR" altLang="en-US" sz="1800" smtClean="0"/>
              <a:t> </a:t>
            </a:r>
            <a:r>
              <a:rPr lang="ko-KR" altLang="en-US" sz="1800"/>
              <a:t>및 </a:t>
            </a:r>
            <a:r>
              <a:rPr lang="ko-KR" altLang="en-US" sz="1800" smtClean="0">
                <a:solidFill>
                  <a:srgbClr val="FF0000"/>
                </a:solidFill>
              </a:rPr>
              <a:t>이슈정리 </a:t>
            </a:r>
            <a:r>
              <a:rPr lang="en-US" altLang="ko-KR" sz="1800" dirty="0" smtClean="0">
                <a:solidFill>
                  <a:srgbClr val="FF0000"/>
                </a:solidFill>
              </a:rPr>
              <a:t>(</a:t>
            </a:r>
            <a:r>
              <a:rPr lang="ko-KR" altLang="en-US" sz="1800" smtClean="0">
                <a:solidFill>
                  <a:srgbClr val="FF0000"/>
                </a:solidFill>
              </a:rPr>
              <a:t>기반기술</a:t>
            </a:r>
            <a:r>
              <a:rPr lang="en-US" altLang="ko-KR" sz="1800" dirty="0" smtClean="0">
                <a:solidFill>
                  <a:srgbClr val="FF0000"/>
                </a:solidFill>
              </a:rPr>
              <a:t>)</a:t>
            </a:r>
            <a:r>
              <a:rPr lang="ko-KR" altLang="en-US" sz="1800" smtClean="0">
                <a:solidFill>
                  <a:srgbClr val="FF0000"/>
                </a:solidFill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</a:rPr>
              <a:t>(</a:t>
            </a:r>
            <a:r>
              <a:rPr lang="ko-KR" altLang="en-US" sz="1800" smtClean="0">
                <a:solidFill>
                  <a:srgbClr val="FF0000"/>
                </a:solidFill>
              </a:rPr>
              <a:t>이광렬</a:t>
            </a:r>
            <a:r>
              <a:rPr lang="en-US" altLang="ko-KR" sz="1800" dirty="0" smtClean="0">
                <a:solidFill>
                  <a:srgbClr val="FF0000"/>
                </a:solidFill>
              </a:rPr>
              <a:t>)</a:t>
            </a:r>
            <a:endParaRPr lang="ko-KR" altLang="en-US" sz="1800">
              <a:solidFill>
                <a:srgbClr val="FF0000"/>
              </a:solidFill>
            </a:endParaRPr>
          </a:p>
          <a:p>
            <a:pPr lvl="1"/>
            <a:r>
              <a:rPr lang="ko-KR" altLang="en-US" sz="1800" dirty="0" smtClean="0">
                <a:solidFill>
                  <a:srgbClr val="FF0000"/>
                </a:solidFill>
              </a:rPr>
              <a:t>기획의 </a:t>
            </a:r>
            <a:r>
              <a:rPr lang="ko-KR" altLang="en-US" sz="1800" dirty="0">
                <a:solidFill>
                  <a:srgbClr val="FF0000"/>
                </a:solidFill>
              </a:rPr>
              <a:t>내용 및 </a:t>
            </a:r>
            <a:r>
              <a:rPr lang="ko-KR" altLang="en-US" sz="1800" dirty="0" smtClean="0">
                <a:solidFill>
                  <a:srgbClr val="FF0000"/>
                </a:solidFill>
              </a:rPr>
              <a:t>목표 </a:t>
            </a:r>
            <a:r>
              <a:rPr lang="en-US" altLang="ko-KR" sz="1800" dirty="0" smtClean="0">
                <a:solidFill>
                  <a:srgbClr val="FF0000"/>
                </a:solidFill>
              </a:rPr>
              <a:t>(</a:t>
            </a:r>
            <a:r>
              <a:rPr lang="ko-KR" altLang="en-US" sz="1800" smtClean="0">
                <a:solidFill>
                  <a:srgbClr val="FF0000"/>
                </a:solidFill>
              </a:rPr>
              <a:t>이광렬</a:t>
            </a:r>
            <a:r>
              <a:rPr lang="en-US" altLang="ko-KR" sz="1800" dirty="0" smtClean="0">
                <a:solidFill>
                  <a:srgbClr val="FF0000"/>
                </a:solidFill>
              </a:rPr>
              <a:t>)</a:t>
            </a:r>
            <a:endParaRPr lang="ko-KR" altLang="en-US" sz="1800" dirty="0">
              <a:solidFill>
                <a:srgbClr val="FF0000"/>
              </a:solidFill>
            </a:endParaRPr>
          </a:p>
          <a:p>
            <a:r>
              <a:rPr lang="ko-KR" altLang="en-US" sz="2000" dirty="0" smtClean="0"/>
              <a:t>각론 </a:t>
            </a:r>
            <a:r>
              <a:rPr lang="en-US" altLang="ko-KR" sz="2000" dirty="0" smtClean="0"/>
              <a:t>: </a:t>
            </a:r>
            <a:r>
              <a:rPr lang="ko-KR" altLang="en-US" sz="2000" smtClean="0"/>
              <a:t>분야별 자료 취합</a:t>
            </a:r>
          </a:p>
          <a:p>
            <a:pPr lvl="1"/>
            <a:r>
              <a:rPr lang="ko-KR" altLang="en-US" sz="1800" dirty="0" smtClean="0"/>
              <a:t>분야별 현황 </a:t>
            </a:r>
          </a:p>
          <a:p>
            <a:pPr lvl="1"/>
            <a:r>
              <a:rPr lang="ko-KR" altLang="en-US" sz="1800" dirty="0" err="1" smtClean="0"/>
              <a:t>빅데이터</a:t>
            </a:r>
            <a:r>
              <a:rPr lang="ko-KR" altLang="en-US" sz="1800" dirty="0" smtClean="0"/>
              <a:t> 구축을 위한 인프라 전략 </a:t>
            </a:r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관리 및 국제협력 </a:t>
            </a:r>
            <a:r>
              <a:rPr lang="ko-KR" altLang="en-US" sz="1800" smtClean="0"/>
              <a:t>계획 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활용을 통한 연구개발 전략 </a:t>
            </a:r>
            <a:endParaRPr lang="en-US" altLang="ko-KR" sz="1800" dirty="0"/>
          </a:p>
          <a:p>
            <a:r>
              <a:rPr lang="ko-KR" altLang="en-US" sz="2000" dirty="0" smtClean="0"/>
              <a:t>제언</a:t>
            </a:r>
          </a:p>
          <a:p>
            <a:pPr lvl="1"/>
            <a:r>
              <a:rPr lang="ko-KR" altLang="en-US" sz="1800" dirty="0" smtClean="0"/>
              <a:t>데이터 축적 및 유지 관리를 위한 인프라 구축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각론 후</a:t>
            </a:r>
            <a:r>
              <a:rPr lang="en-US" altLang="ko-KR" sz="1800" dirty="0" smtClean="0"/>
              <a:t>)</a:t>
            </a:r>
            <a:endParaRPr lang="ko-KR" altLang="en-US" sz="1800" dirty="0" smtClean="0"/>
          </a:p>
          <a:p>
            <a:pPr lvl="1"/>
            <a:r>
              <a:rPr lang="en-US" altLang="ko-KR" sz="1800" dirty="0" smtClean="0"/>
              <a:t>Data </a:t>
            </a:r>
            <a:r>
              <a:rPr lang="en-US" altLang="ko-KR" sz="1800" dirty="0"/>
              <a:t>scientist</a:t>
            </a:r>
            <a:r>
              <a:rPr lang="ko-KR" altLang="en-US" sz="1800"/>
              <a:t>의 </a:t>
            </a:r>
            <a:r>
              <a:rPr lang="ko-KR" altLang="en-US" sz="1800" smtClean="0"/>
              <a:t>육성안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공유를 위한 연구관리 및 평가 시스템 </a:t>
            </a:r>
            <a:r>
              <a:rPr lang="ko-KR" altLang="en-US" sz="1800" smtClean="0"/>
              <a:t>구축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en-US" altLang="ko-KR" sz="1800" dirty="0"/>
              <a:t>driven research</a:t>
            </a:r>
            <a:r>
              <a:rPr lang="ko-KR" altLang="en-US" sz="1800"/>
              <a:t>의 육성을 위한 기관고유사업 </a:t>
            </a:r>
            <a:r>
              <a:rPr lang="ko-KR" altLang="en-US" sz="1800" smtClean="0"/>
              <a:t>운영안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각론 후</a:t>
            </a:r>
            <a:r>
              <a:rPr lang="en-US" altLang="ko-KR" sz="1800" dirty="0" smtClean="0"/>
              <a:t>)</a:t>
            </a: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578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Materials Properties </a:t>
            </a:r>
            <a:r>
              <a:rPr lang="en-US" altLang="ko-KR" dirty="0" smtClean="0"/>
              <a:t>DB</a:t>
            </a:r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780" y="833962"/>
            <a:ext cx="2520000" cy="1912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b="14093"/>
          <a:stretch/>
        </p:blipFill>
        <p:spPr>
          <a:xfrm>
            <a:off x="985131" y="2780929"/>
            <a:ext cx="2520000" cy="1913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b="9605"/>
          <a:stretch/>
        </p:blipFill>
        <p:spPr>
          <a:xfrm>
            <a:off x="6084168" y="827672"/>
            <a:ext cx="2520000" cy="1912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/>
          <a:srcRect b="11289"/>
          <a:stretch/>
        </p:blipFill>
        <p:spPr>
          <a:xfrm>
            <a:off x="3534780" y="2781869"/>
            <a:ext cx="2520000" cy="1912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/>
          <a:srcRect t="1" b="1552"/>
          <a:stretch/>
        </p:blipFill>
        <p:spPr>
          <a:xfrm>
            <a:off x="6084168" y="2780930"/>
            <a:ext cx="2520000" cy="1913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7"/>
          <a:srcRect b="7048"/>
          <a:stretch/>
        </p:blipFill>
        <p:spPr>
          <a:xfrm>
            <a:off x="985392" y="833962"/>
            <a:ext cx="2520000" cy="1912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8"/>
          <a:srcRect b="10596"/>
          <a:stretch/>
        </p:blipFill>
        <p:spPr>
          <a:xfrm>
            <a:off x="989530" y="4728837"/>
            <a:ext cx="2520000" cy="1905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9"/>
          <a:srcRect b="18092"/>
          <a:stretch/>
        </p:blipFill>
        <p:spPr>
          <a:xfrm>
            <a:off x="3540988" y="4728837"/>
            <a:ext cx="2521007" cy="1905113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5" name="그룹 14"/>
          <p:cNvGrpSpPr/>
          <p:nvPr/>
        </p:nvGrpSpPr>
        <p:grpSpPr>
          <a:xfrm>
            <a:off x="6660234" y="5537375"/>
            <a:ext cx="1484771" cy="288032"/>
            <a:chOff x="6774084" y="1926448"/>
            <a:chExt cx="1484771" cy="288032"/>
          </a:xfrm>
        </p:grpSpPr>
        <p:sp>
          <p:nvSpPr>
            <p:cNvPr id="16" name="타원 15"/>
            <p:cNvSpPr/>
            <p:nvPr/>
          </p:nvSpPr>
          <p:spPr bwMode="auto">
            <a:xfrm>
              <a:off x="6774084" y="1926448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800" b="1">
                <a:solidFill>
                  <a:srgbClr val="000000"/>
                </a:solidFill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17" name="타원 16"/>
            <p:cNvSpPr/>
            <p:nvPr/>
          </p:nvSpPr>
          <p:spPr bwMode="auto">
            <a:xfrm>
              <a:off x="7172997" y="1926448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800" b="1">
                <a:solidFill>
                  <a:srgbClr val="000000"/>
                </a:solidFill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18" name="타원 17"/>
            <p:cNvSpPr/>
            <p:nvPr/>
          </p:nvSpPr>
          <p:spPr bwMode="auto">
            <a:xfrm>
              <a:off x="7571910" y="1926448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800" b="1">
                <a:solidFill>
                  <a:srgbClr val="000000"/>
                </a:solidFill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19" name="타원 18"/>
            <p:cNvSpPr/>
            <p:nvPr/>
          </p:nvSpPr>
          <p:spPr bwMode="auto">
            <a:xfrm>
              <a:off x="7970823" y="1926448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800" b="1">
                <a:solidFill>
                  <a:srgbClr val="000000"/>
                </a:solidFill>
                <a:latin typeface="Georgia" pitchFamily="18" charset="0"/>
                <a:ea typeface="굴림" pitchFamily="50" charset="-127"/>
              </a:endParaRPr>
            </a:p>
          </p:txBody>
        </p:sp>
      </p:grpSp>
      <p:sp>
        <p:nvSpPr>
          <p:cNvPr id="3" name="TextBox 2">
            <a:hlinkClick r:id="rId10"/>
          </p:cNvPr>
          <p:cNvSpPr txBox="1"/>
          <p:nvPr/>
        </p:nvSpPr>
        <p:spPr>
          <a:xfrm>
            <a:off x="6084168" y="295779"/>
            <a:ext cx="136351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C00000"/>
                </a:solidFill>
                <a:hlinkClick r:id="rId10"/>
              </a:rPr>
              <a:t>http://</a:t>
            </a:r>
            <a:r>
              <a:rPr lang="en-US" altLang="ko-KR" sz="1400" dirty="0" smtClean="0">
                <a:solidFill>
                  <a:srgbClr val="C00000"/>
                </a:solidFill>
                <a:hlinkClick r:id="rId10"/>
              </a:rPr>
              <a:t>vfab.org</a:t>
            </a:r>
            <a:endParaRPr lang="ko-KR" altLang="en-US" sz="1400">
              <a:solidFill>
                <a:srgbClr val="C0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1"/>
          <a:srcRect r="18817"/>
          <a:stretch/>
        </p:blipFill>
        <p:spPr>
          <a:xfrm>
            <a:off x="6101766" y="4735068"/>
            <a:ext cx="2501907" cy="189888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82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of Data-driven Research</a:t>
            </a: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638268" y="3102964"/>
            <a:ext cx="422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열전소재 </a:t>
            </a:r>
            <a:r>
              <a:rPr lang="en-US" altLang="ko-KR" dirty="0" smtClean="0"/>
              <a:t>: Chem. Mat. 25, 2911 (2013)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49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기획의</a:t>
            </a:r>
            <a:r>
              <a:rPr lang="en-US" altLang="ko-KR" dirty="0" smtClean="0"/>
              <a:t> </a:t>
            </a:r>
            <a:r>
              <a:rPr lang="ko-KR" altLang="en-US" smtClean="0"/>
              <a:t>목표 및 내용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5175040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</a:rPr>
              <a:t>내 분야별 데이터 축적 및 관리 시스템 제안</a:t>
            </a:r>
            <a:endParaRPr lang="en-US" altLang="ko-KR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dirty="0" smtClean="0"/>
              <a:t>기존 </a:t>
            </a:r>
            <a:r>
              <a:rPr lang="en-US" altLang="ko-KR" dirty="0" smtClean="0"/>
              <a:t>data</a:t>
            </a:r>
            <a:r>
              <a:rPr lang="ko-KR" altLang="en-US" smtClean="0"/>
              <a:t>의 </a:t>
            </a:r>
            <a:r>
              <a:rPr lang="en-US" altLang="ko-KR" dirty="0" smtClean="0"/>
              <a:t>collection</a:t>
            </a:r>
          </a:p>
          <a:p>
            <a:pPr lvl="1"/>
            <a:r>
              <a:rPr lang="ko-KR" altLang="en-US" dirty="0" smtClean="0"/>
              <a:t>신규 </a:t>
            </a:r>
            <a:r>
              <a:rPr lang="en-US" altLang="ko-KR" dirty="0" smtClean="0"/>
              <a:t>data</a:t>
            </a:r>
            <a:r>
              <a:rPr lang="ko-KR" altLang="en-US" smtClean="0"/>
              <a:t>의 축적을 위한 인프라 구축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외부 </a:t>
            </a:r>
            <a:r>
              <a:rPr lang="en-US" altLang="ko-KR" dirty="0" smtClean="0"/>
              <a:t>DB</a:t>
            </a:r>
            <a:r>
              <a:rPr lang="ko-KR" altLang="en-US" smtClean="0"/>
              <a:t>의 연동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b="1" dirty="0" smtClean="0">
                <a:solidFill>
                  <a:srgbClr val="C00000"/>
                </a:solidFill>
              </a:rPr>
              <a:t>인프라 검증 및 </a:t>
            </a:r>
            <a:r>
              <a:rPr lang="en-US" altLang="ko-KR" b="1" dirty="0" smtClean="0">
                <a:solidFill>
                  <a:srgbClr val="C00000"/>
                </a:solidFill>
              </a:rPr>
              <a:t>R&amp;D </a:t>
            </a:r>
            <a:r>
              <a:rPr lang="ko-KR" altLang="en-US" b="1" smtClean="0">
                <a:solidFill>
                  <a:srgbClr val="C00000"/>
                </a:solidFill>
              </a:rPr>
              <a:t>성과를 위한 시범사업 제안</a:t>
            </a:r>
            <a:endParaRPr lang="en-US" altLang="ko-KR" b="1" dirty="0" smtClean="0">
              <a:solidFill>
                <a:srgbClr val="C00000"/>
              </a:solidFill>
            </a:endParaRPr>
          </a:p>
          <a:p>
            <a:pPr lvl="1">
              <a:spcBef>
                <a:spcPts val="480"/>
              </a:spcBef>
            </a:pPr>
            <a:r>
              <a:rPr lang="ko-KR" altLang="en-US" dirty="0" smtClean="0"/>
              <a:t>바이오 </a:t>
            </a:r>
            <a:r>
              <a:rPr lang="en-US" altLang="ko-KR" dirty="0" smtClean="0"/>
              <a:t>: </a:t>
            </a:r>
            <a:r>
              <a:rPr lang="ko-KR" altLang="en-US" smtClean="0"/>
              <a:t>김승종 </a:t>
            </a:r>
            <a:r>
              <a:rPr lang="en-US" altLang="ko-KR" dirty="0" smtClean="0"/>
              <a:t>/ </a:t>
            </a:r>
            <a:r>
              <a:rPr lang="ko-KR" altLang="en-US" smtClean="0"/>
              <a:t>이득희</a:t>
            </a:r>
            <a:endParaRPr lang="en-US" altLang="ko-KR" dirty="0" smtClean="0"/>
          </a:p>
          <a:p>
            <a:pPr lvl="1">
              <a:spcBef>
                <a:spcPts val="480"/>
              </a:spcBef>
            </a:pPr>
            <a:r>
              <a:rPr lang="ko-KR" altLang="en-US" dirty="0" smtClean="0"/>
              <a:t>농학 </a:t>
            </a:r>
            <a:r>
              <a:rPr lang="en-US" altLang="ko-KR" dirty="0" smtClean="0"/>
              <a:t>: </a:t>
            </a:r>
            <a:r>
              <a:rPr lang="ko-KR" altLang="en-US" smtClean="0"/>
              <a:t>최용수 </a:t>
            </a:r>
            <a:endParaRPr lang="en-US" altLang="ko-KR" dirty="0" smtClean="0"/>
          </a:p>
          <a:p>
            <a:pPr lvl="1">
              <a:spcBef>
                <a:spcPts val="480"/>
              </a:spcBef>
            </a:pPr>
            <a:r>
              <a:rPr lang="ko-KR" altLang="en-US" dirty="0" smtClean="0"/>
              <a:t>소재 </a:t>
            </a:r>
            <a:r>
              <a:rPr lang="en-US" altLang="ko-KR" dirty="0" smtClean="0"/>
              <a:t>: </a:t>
            </a:r>
            <a:r>
              <a:rPr lang="ko-KR" altLang="en-US" smtClean="0"/>
              <a:t>이광렬 </a:t>
            </a:r>
            <a:r>
              <a:rPr lang="en-US" altLang="ko-KR" dirty="0" smtClean="0"/>
              <a:t>/ </a:t>
            </a:r>
            <a:r>
              <a:rPr lang="ko-KR" altLang="en-US" smtClean="0"/>
              <a:t>안재평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en-US" altLang="ko-KR" b="1" dirty="0" smtClean="0">
                <a:solidFill>
                  <a:srgbClr val="C00000"/>
                </a:solidFill>
              </a:rPr>
              <a:t>Data-driven </a:t>
            </a:r>
            <a:r>
              <a:rPr lang="ko-KR" altLang="en-US" b="1">
                <a:solidFill>
                  <a:srgbClr val="C00000"/>
                </a:solidFill>
              </a:rPr>
              <a:t>연구 기반을 위한 원내 정책제안</a:t>
            </a:r>
            <a:endParaRPr lang="en-US" altLang="ko-KR" b="1" dirty="0">
              <a:solidFill>
                <a:srgbClr val="C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ko-KR" dirty="0"/>
              <a:t>Data collection &amp; management</a:t>
            </a:r>
          </a:p>
          <a:p>
            <a:pPr lvl="1">
              <a:spcBef>
                <a:spcPts val="300"/>
              </a:spcBef>
            </a:pPr>
            <a:r>
              <a:rPr lang="en-US" altLang="ko-KR" dirty="0"/>
              <a:t>Data </a:t>
            </a:r>
            <a:r>
              <a:rPr lang="en-US" altLang="ko-KR" dirty="0" smtClean="0"/>
              <a:t>science </a:t>
            </a:r>
            <a:r>
              <a:rPr lang="ko-KR" altLang="en-US" smtClean="0"/>
              <a:t>역량 육성</a:t>
            </a:r>
            <a:endParaRPr lang="en-US" altLang="ko-KR" dirty="0"/>
          </a:p>
          <a:p>
            <a:pPr lvl="1">
              <a:spcBef>
                <a:spcPts val="300"/>
              </a:spcBef>
            </a:pPr>
            <a:r>
              <a:rPr lang="en-US" altLang="ko-KR" dirty="0"/>
              <a:t>Open</a:t>
            </a:r>
            <a:r>
              <a:rPr lang="ko-KR" altLang="en-US"/>
              <a:t> </a:t>
            </a:r>
            <a:r>
              <a:rPr lang="en-US" altLang="ko-KR" dirty="0"/>
              <a:t>Data </a:t>
            </a:r>
            <a:r>
              <a:rPr lang="ko-KR" altLang="en-US"/>
              <a:t>정책 </a:t>
            </a:r>
            <a:r>
              <a:rPr lang="en-US" altLang="ko-KR" dirty="0"/>
              <a:t>/ </a:t>
            </a:r>
            <a:r>
              <a:rPr lang="ko-KR" altLang="en-US"/>
              <a:t>운영안</a:t>
            </a:r>
            <a:r>
              <a:rPr lang="en-US" altLang="ko-K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9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소재분야 접근 </a:t>
            </a:r>
            <a:r>
              <a:rPr lang="ko-KR" altLang="en-US" dirty="0" smtClean="0"/>
              <a:t>전략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225257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Materials Big Data</a:t>
            </a:r>
            <a:r>
              <a:rPr lang="ko-KR" altLang="en-US" smtClean="0"/>
              <a:t>가 만들어 질 수 있는 </a:t>
            </a:r>
            <a:r>
              <a:rPr lang="en-US" altLang="ko-KR" dirty="0" smtClean="0"/>
              <a:t>General Purpose</a:t>
            </a:r>
            <a:r>
              <a:rPr lang="ko-KR" altLang="en-US" smtClean="0"/>
              <a:t>의 </a:t>
            </a:r>
            <a:r>
              <a:rPr lang="en-US" altLang="ko-KR" dirty="0" smtClean="0"/>
              <a:t>Infra</a:t>
            </a:r>
            <a:r>
              <a:rPr lang="ko-KR" altLang="en-US"/>
              <a:t> </a:t>
            </a:r>
            <a:r>
              <a:rPr lang="ko-KR" altLang="en-US" smtClean="0"/>
              <a:t>구축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Specific </a:t>
            </a:r>
            <a:r>
              <a:rPr lang="ko-KR" altLang="en-US" smtClean="0"/>
              <a:t>한 </a:t>
            </a:r>
            <a:r>
              <a:rPr lang="ko-KR" altLang="en-US" smtClean="0"/>
              <a:t>연구주제의</a:t>
            </a:r>
            <a:r>
              <a:rPr lang="en-US" altLang="ko-KR" dirty="0" smtClean="0"/>
              <a:t> data-driven research</a:t>
            </a:r>
            <a:r>
              <a:rPr lang="ko-KR" altLang="en-US" smtClean="0"/>
              <a:t>를 통해 </a:t>
            </a:r>
            <a:r>
              <a:rPr lang="en-US" altLang="ko-KR" dirty="0" smtClean="0"/>
              <a:t>Infra</a:t>
            </a:r>
            <a:r>
              <a:rPr lang="ko-KR" altLang="en-US" smtClean="0"/>
              <a:t>의 효용성을 </a:t>
            </a:r>
            <a:r>
              <a:rPr lang="ko-KR" altLang="en-US" smtClean="0"/>
              <a:t>검증하고 </a:t>
            </a:r>
            <a:r>
              <a:rPr lang="en-US" altLang="ko-KR" dirty="0" smtClean="0"/>
              <a:t>data mining</a:t>
            </a:r>
            <a:r>
              <a:rPr lang="ko-KR" altLang="en-US" smtClean="0"/>
              <a:t>의 핵심역량 확보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9685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향후 준비자료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z="1800" dirty="0"/>
              <a:t>KIST</a:t>
            </a:r>
            <a:r>
              <a:rPr lang="ko-KR" altLang="ko-KR" sz="1800"/>
              <a:t>내에는 어떠한</a:t>
            </a:r>
            <a:r>
              <a:rPr lang="en-US" altLang="ko-KR" sz="1800" dirty="0"/>
              <a:t> data</a:t>
            </a:r>
            <a:r>
              <a:rPr lang="ko-KR" altLang="ko-KR" sz="1800"/>
              <a:t>가 어떤 형태로 있는가</a:t>
            </a:r>
            <a:r>
              <a:rPr lang="en-US" altLang="ko-KR" sz="1800" dirty="0"/>
              <a:t>? </a:t>
            </a:r>
            <a:r>
              <a:rPr lang="ko-KR" altLang="ko-KR" sz="1800"/>
              <a:t>이들을 공정</a:t>
            </a:r>
            <a:r>
              <a:rPr lang="en-US" altLang="ko-KR" sz="1800" dirty="0"/>
              <a:t> data/ </a:t>
            </a:r>
            <a:r>
              <a:rPr lang="ko-KR" altLang="ko-KR" sz="1800"/>
              <a:t>분석</a:t>
            </a:r>
            <a:r>
              <a:rPr lang="en-US" altLang="ko-KR" sz="1800" dirty="0"/>
              <a:t> data / </a:t>
            </a:r>
            <a:r>
              <a:rPr lang="ko-KR" altLang="ko-KR" sz="1800"/>
              <a:t>계산</a:t>
            </a:r>
            <a:r>
              <a:rPr lang="en-US" altLang="ko-KR" sz="1800" dirty="0"/>
              <a:t> data </a:t>
            </a:r>
            <a:r>
              <a:rPr lang="ko-KR" altLang="ko-KR" sz="1800"/>
              <a:t>등으로 분류할 수 있는가</a:t>
            </a:r>
            <a:r>
              <a:rPr lang="en-US" altLang="ko-KR" sz="1800" dirty="0"/>
              <a:t>? </a:t>
            </a:r>
            <a:r>
              <a:rPr lang="ko-KR" altLang="ko-KR" sz="1800"/>
              <a:t>분류체계를 만들 수 있는가</a:t>
            </a:r>
            <a:r>
              <a:rPr lang="en-US" altLang="ko-KR" sz="1800" dirty="0"/>
              <a:t>? </a:t>
            </a:r>
            <a:r>
              <a:rPr lang="ko-KR" altLang="ko-KR" sz="1800"/>
              <a:t>메타데이터는 충분히 확보되어 있는가</a:t>
            </a:r>
            <a:r>
              <a:rPr lang="en-US" altLang="ko-KR" sz="1800" dirty="0"/>
              <a:t>? (KIST </a:t>
            </a:r>
            <a:r>
              <a:rPr lang="ko-KR" altLang="ko-KR" sz="1800"/>
              <a:t>소재분야의</a:t>
            </a:r>
            <a:r>
              <a:rPr lang="en-US" altLang="ko-KR" sz="1800" dirty="0"/>
              <a:t> data </a:t>
            </a:r>
            <a:r>
              <a:rPr lang="ko-KR" altLang="ko-KR" sz="1800"/>
              <a:t>현황</a:t>
            </a:r>
            <a:r>
              <a:rPr lang="en-US" altLang="ko-KR" sz="1800" dirty="0"/>
              <a:t>)</a:t>
            </a:r>
            <a:endParaRPr lang="ko-KR" altLang="ko-KR" sz="1800"/>
          </a:p>
          <a:p>
            <a:pPr lvl="0"/>
            <a:r>
              <a:rPr lang="en-US" altLang="ko-KR" sz="1800" dirty="0"/>
              <a:t>KIST</a:t>
            </a:r>
            <a:r>
              <a:rPr lang="ko-KR" altLang="ko-KR" sz="1800"/>
              <a:t>에서 앞으로</a:t>
            </a:r>
            <a:r>
              <a:rPr lang="en-US" altLang="ko-KR" sz="1800" dirty="0"/>
              <a:t> generation</a:t>
            </a:r>
            <a:r>
              <a:rPr lang="ko-KR" altLang="ko-KR" sz="1800"/>
              <a:t>되는</a:t>
            </a:r>
            <a:r>
              <a:rPr lang="en-US" altLang="ko-KR" sz="1800" dirty="0"/>
              <a:t> data</a:t>
            </a:r>
            <a:r>
              <a:rPr lang="ko-KR" altLang="ko-KR" sz="1800"/>
              <a:t>를</a:t>
            </a:r>
            <a:r>
              <a:rPr lang="en-US" altLang="ko-KR" sz="1800" dirty="0"/>
              <a:t> DB</a:t>
            </a:r>
            <a:r>
              <a:rPr lang="ko-KR" altLang="ko-KR" sz="1800"/>
              <a:t>화 할 수 있는 방안</a:t>
            </a:r>
            <a:r>
              <a:rPr lang="en-US" altLang="ko-KR" sz="1800" dirty="0"/>
              <a:t>? Materials data warehouse </a:t>
            </a:r>
            <a:r>
              <a:rPr lang="ko-KR" altLang="ko-KR" sz="1800"/>
              <a:t>로서의</a:t>
            </a:r>
            <a:r>
              <a:rPr lang="en-US" altLang="ko-KR" sz="1800" dirty="0"/>
              <a:t> platform </a:t>
            </a:r>
            <a:r>
              <a:rPr lang="ko-KR" altLang="ko-KR" sz="1800"/>
              <a:t>구축 등 아이디어</a:t>
            </a:r>
            <a:r>
              <a:rPr lang="en-US" altLang="ko-KR" sz="1800" dirty="0"/>
              <a:t>? (KIST</a:t>
            </a:r>
            <a:r>
              <a:rPr lang="ko-KR" altLang="ko-KR" sz="1800"/>
              <a:t>내 소재분야의</a:t>
            </a:r>
            <a:r>
              <a:rPr lang="en-US" altLang="ko-KR" sz="1800" dirty="0"/>
              <a:t> data</a:t>
            </a:r>
            <a:r>
              <a:rPr lang="ko-KR" altLang="ko-KR" sz="1800"/>
              <a:t>현황</a:t>
            </a:r>
            <a:r>
              <a:rPr lang="en-US" altLang="ko-KR" sz="1800" dirty="0"/>
              <a:t>)</a:t>
            </a:r>
            <a:endParaRPr lang="ko-KR" altLang="ko-KR" sz="1800"/>
          </a:p>
          <a:p>
            <a:pPr lvl="0"/>
            <a:r>
              <a:rPr lang="ko-KR" altLang="ko-KR" sz="1800" dirty="0"/>
              <a:t>이들</a:t>
            </a:r>
            <a:r>
              <a:rPr lang="en-US" altLang="ko-KR" sz="1800" dirty="0"/>
              <a:t> data</a:t>
            </a:r>
            <a:r>
              <a:rPr lang="ko-KR" altLang="ko-KR" sz="1800"/>
              <a:t>를 어떤 식으로</a:t>
            </a:r>
            <a:r>
              <a:rPr lang="en-US" altLang="ko-KR" sz="1800" dirty="0"/>
              <a:t> DB</a:t>
            </a:r>
            <a:r>
              <a:rPr lang="ko-KR" altLang="ko-KR" sz="1800"/>
              <a:t>화 할 것인가</a:t>
            </a:r>
            <a:r>
              <a:rPr lang="en-US" altLang="ko-KR" sz="1800" dirty="0"/>
              <a:t>? </a:t>
            </a:r>
            <a:r>
              <a:rPr lang="ko-KR" altLang="ko-KR" sz="1800"/>
              <a:t>주제별로</a:t>
            </a:r>
            <a:r>
              <a:rPr lang="en-US" altLang="ko-KR" sz="1800" dirty="0"/>
              <a:t> DB</a:t>
            </a:r>
            <a:r>
              <a:rPr lang="ko-KR" altLang="ko-KR" sz="1800"/>
              <a:t>를 구축하여 관리하도록 하고 중앙에서 모두를</a:t>
            </a:r>
            <a:r>
              <a:rPr lang="en-US" altLang="ko-KR" sz="1800" dirty="0"/>
              <a:t> seamlessly access</a:t>
            </a:r>
            <a:r>
              <a:rPr lang="ko-KR" altLang="ko-KR" sz="1800"/>
              <a:t>할 수 있도록 할 것인가</a:t>
            </a:r>
            <a:r>
              <a:rPr lang="en-US" altLang="ko-KR" sz="1800" dirty="0"/>
              <a:t>? </a:t>
            </a:r>
            <a:r>
              <a:rPr lang="ko-KR" altLang="ko-KR" sz="1800"/>
              <a:t>아니면 중앙집중식의</a:t>
            </a:r>
            <a:r>
              <a:rPr lang="en-US" altLang="ko-KR" sz="1800" dirty="0"/>
              <a:t> one-stop-shop</a:t>
            </a:r>
            <a:r>
              <a:rPr lang="ko-KR" altLang="ko-KR" sz="1800"/>
              <a:t>형태 거대</a:t>
            </a:r>
            <a:r>
              <a:rPr lang="en-US" altLang="ko-KR" sz="1800" dirty="0"/>
              <a:t> DB</a:t>
            </a:r>
            <a:r>
              <a:rPr lang="ko-KR" altLang="ko-KR" sz="1800"/>
              <a:t>화 할 것인가</a:t>
            </a:r>
            <a:r>
              <a:rPr lang="en-US" altLang="ko-KR" sz="1800" dirty="0"/>
              <a:t>? (KIST</a:t>
            </a:r>
            <a:r>
              <a:rPr lang="ko-KR" altLang="ko-KR" sz="1800"/>
              <a:t>내 소재분야의</a:t>
            </a:r>
            <a:r>
              <a:rPr lang="en-US" altLang="ko-KR" sz="1800" dirty="0"/>
              <a:t> data </a:t>
            </a:r>
            <a:r>
              <a:rPr lang="ko-KR" altLang="ko-KR" sz="1800"/>
              <a:t>구축 인프라 전략</a:t>
            </a:r>
            <a:r>
              <a:rPr lang="en-US" altLang="ko-KR" sz="1800" dirty="0"/>
              <a:t>)</a:t>
            </a:r>
            <a:endParaRPr lang="ko-KR" altLang="ko-KR" sz="1800"/>
          </a:p>
          <a:p>
            <a:pPr lvl="0"/>
            <a:r>
              <a:rPr lang="ko-KR" altLang="ko-KR" sz="1800" dirty="0"/>
              <a:t>이를 위해서는 어떠한 데이터 관리 시스템이 갖추어 져야 하나</a:t>
            </a:r>
            <a:r>
              <a:rPr lang="en-US" altLang="ko-KR" sz="1800" dirty="0"/>
              <a:t>? (KIST</a:t>
            </a:r>
            <a:r>
              <a:rPr lang="ko-KR" altLang="ko-KR" sz="1800"/>
              <a:t>내 소재분야의</a:t>
            </a:r>
            <a:r>
              <a:rPr lang="en-US" altLang="ko-KR" sz="1800" dirty="0"/>
              <a:t> data </a:t>
            </a:r>
            <a:r>
              <a:rPr lang="ko-KR" altLang="ko-KR" sz="1800"/>
              <a:t>구축 인프라 전략</a:t>
            </a:r>
            <a:r>
              <a:rPr lang="en-US" altLang="ko-KR" sz="1800" dirty="0"/>
              <a:t>)</a:t>
            </a:r>
            <a:endParaRPr lang="ko-KR" altLang="ko-KR" sz="1800"/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6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Works to do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5321875"/>
          </a:xfrm>
        </p:spPr>
        <p:txBody>
          <a:bodyPr/>
          <a:lstStyle/>
          <a:p>
            <a:r>
              <a:rPr lang="ko-KR" altLang="en-US" sz="2000" dirty="0" smtClean="0"/>
              <a:t>서론</a:t>
            </a:r>
            <a:endParaRPr lang="en-US" altLang="ko-KR" sz="2000" dirty="0" smtClean="0"/>
          </a:p>
          <a:p>
            <a:pPr lvl="1"/>
            <a:r>
              <a:rPr lang="ko-KR" altLang="en-US" sz="1800" dirty="0" err="1" smtClean="0"/>
              <a:t>빅데이터의</a:t>
            </a:r>
            <a:r>
              <a:rPr lang="ko-KR" altLang="en-US" sz="1800" dirty="0" smtClean="0"/>
              <a:t> </a:t>
            </a:r>
            <a:r>
              <a:rPr lang="ko-KR" altLang="en-US" sz="1800" dirty="0"/>
              <a:t>개요와 활용 </a:t>
            </a:r>
            <a:r>
              <a:rPr lang="ko-KR" altLang="en-US" sz="1800" dirty="0" smtClean="0"/>
              <a:t>현황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 smtClean="0"/>
          </a:p>
          <a:p>
            <a:pPr lvl="1"/>
            <a:r>
              <a:rPr lang="en-US" altLang="ko-KR" sz="1800" dirty="0" smtClean="0"/>
              <a:t>Data driven research</a:t>
            </a:r>
            <a:r>
              <a:rPr lang="ko-KR" altLang="en-US" sz="1800" smtClean="0"/>
              <a:t>의 세계적 동향 분석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이광렬</a:t>
            </a:r>
            <a:r>
              <a:rPr lang="en-US" altLang="ko-KR" sz="1800" dirty="0" smtClean="0"/>
              <a:t>/</a:t>
            </a:r>
            <a:r>
              <a:rPr lang="ko-KR" altLang="en-US" sz="1800" smtClean="0"/>
              <a:t>소재의 예</a:t>
            </a:r>
            <a:r>
              <a:rPr lang="en-US" altLang="ko-KR" sz="1800" dirty="0" smtClean="0"/>
              <a:t>)</a:t>
            </a:r>
            <a:endParaRPr lang="ko-KR" altLang="en-US" sz="1800" smtClean="0"/>
          </a:p>
          <a:p>
            <a:pPr lvl="1"/>
            <a:r>
              <a:rPr lang="en-US" altLang="ko-KR" sz="1800" dirty="0" smtClean="0"/>
              <a:t>KIST</a:t>
            </a:r>
            <a:r>
              <a:rPr lang="ko-KR" altLang="en-US" sz="1800"/>
              <a:t>의 현황 </a:t>
            </a:r>
            <a:r>
              <a:rPr lang="ko-KR" altLang="en-US" sz="1800" smtClean="0"/>
              <a:t>분석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r>
              <a:rPr lang="ko-KR" altLang="en-US" sz="1800" smtClean="0"/>
              <a:t> </a:t>
            </a:r>
            <a:r>
              <a:rPr lang="ko-KR" altLang="en-US" sz="1800"/>
              <a:t>및 </a:t>
            </a:r>
            <a:r>
              <a:rPr lang="ko-KR" altLang="en-US" sz="1800" smtClean="0"/>
              <a:t>이슈정리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기반기술</a:t>
            </a:r>
            <a:r>
              <a:rPr lang="en-US" altLang="ko-KR" sz="1800" dirty="0" smtClean="0"/>
              <a:t>)</a:t>
            </a:r>
            <a:r>
              <a:rPr lang="ko-KR" altLang="en-US" sz="1800" smtClean="0"/>
              <a:t>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이광렬</a:t>
            </a:r>
            <a:r>
              <a:rPr lang="en-US" altLang="ko-KR" sz="1800" dirty="0" smtClean="0"/>
              <a:t>)</a:t>
            </a:r>
            <a:endParaRPr lang="ko-KR" altLang="en-US" sz="1800"/>
          </a:p>
          <a:p>
            <a:pPr lvl="1"/>
            <a:r>
              <a:rPr lang="ko-KR" altLang="en-US" sz="1800" dirty="0" smtClean="0"/>
              <a:t>기획의 </a:t>
            </a:r>
            <a:r>
              <a:rPr lang="ko-KR" altLang="en-US" sz="1800" dirty="0"/>
              <a:t>내용 및 </a:t>
            </a:r>
            <a:r>
              <a:rPr lang="ko-KR" altLang="en-US" sz="1800" dirty="0" smtClean="0"/>
              <a:t>목표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이광렬</a:t>
            </a:r>
            <a:r>
              <a:rPr lang="en-US" altLang="ko-KR" sz="1800" dirty="0" smtClean="0"/>
              <a:t>)</a:t>
            </a:r>
            <a:endParaRPr lang="ko-KR" altLang="en-US" sz="1800" dirty="0"/>
          </a:p>
          <a:p>
            <a:r>
              <a:rPr lang="ko-KR" altLang="en-US" sz="2000" dirty="0" smtClean="0"/>
              <a:t>각론 </a:t>
            </a:r>
            <a:r>
              <a:rPr lang="en-US" altLang="ko-KR" sz="2000" dirty="0" smtClean="0"/>
              <a:t>: </a:t>
            </a:r>
            <a:r>
              <a:rPr lang="ko-KR" altLang="en-US" sz="2000" smtClean="0"/>
              <a:t>분야별 자료 취합</a:t>
            </a:r>
          </a:p>
          <a:p>
            <a:pPr lvl="1"/>
            <a:r>
              <a:rPr lang="ko-KR" altLang="en-US" sz="1800" dirty="0" smtClean="0"/>
              <a:t>분야별 현황 </a:t>
            </a:r>
          </a:p>
          <a:p>
            <a:pPr lvl="1"/>
            <a:r>
              <a:rPr lang="ko-KR" altLang="en-US" sz="1800" dirty="0" err="1" smtClean="0"/>
              <a:t>빅데이터</a:t>
            </a:r>
            <a:r>
              <a:rPr lang="ko-KR" altLang="en-US" sz="1800" dirty="0" smtClean="0"/>
              <a:t> 구축을 위한 인프라 전략 </a:t>
            </a:r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관리 및 국제협력 </a:t>
            </a:r>
            <a:r>
              <a:rPr lang="ko-KR" altLang="en-US" sz="1800" smtClean="0"/>
              <a:t>계획 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활용을 통한 연구개발 전략 </a:t>
            </a:r>
            <a:endParaRPr lang="en-US" altLang="ko-KR" sz="1800" dirty="0"/>
          </a:p>
          <a:p>
            <a:r>
              <a:rPr lang="ko-KR" altLang="en-US" sz="2000" dirty="0" smtClean="0"/>
              <a:t>제언</a:t>
            </a:r>
          </a:p>
          <a:p>
            <a:pPr lvl="1"/>
            <a:r>
              <a:rPr lang="ko-KR" altLang="en-US" sz="1800" dirty="0" smtClean="0"/>
              <a:t>데이터 축적 및 유지 관리를 위한 인프라 구축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각론 후</a:t>
            </a:r>
            <a:r>
              <a:rPr lang="en-US" altLang="ko-KR" sz="1800" dirty="0" smtClean="0"/>
              <a:t>)</a:t>
            </a:r>
            <a:endParaRPr lang="ko-KR" altLang="en-US" sz="1800" dirty="0" smtClean="0"/>
          </a:p>
          <a:p>
            <a:pPr lvl="1"/>
            <a:r>
              <a:rPr lang="en-US" altLang="ko-KR" sz="1800" dirty="0" smtClean="0"/>
              <a:t>Data </a:t>
            </a:r>
            <a:r>
              <a:rPr lang="en-US" altLang="ko-KR" sz="1800" dirty="0"/>
              <a:t>scientist</a:t>
            </a:r>
            <a:r>
              <a:rPr lang="ko-KR" altLang="en-US" sz="1800"/>
              <a:t>의 </a:t>
            </a:r>
            <a:r>
              <a:rPr lang="ko-KR" altLang="en-US" sz="1800" smtClean="0"/>
              <a:t>육성안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ko-KR" altLang="en-US" sz="1800"/>
              <a:t>공유를 위한 연구관리 및 평가 시스템 </a:t>
            </a:r>
            <a:r>
              <a:rPr lang="ko-KR" altLang="en-US" sz="1800" smtClean="0"/>
              <a:t>구축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강대신</a:t>
            </a:r>
            <a:r>
              <a:rPr lang="en-US" altLang="ko-KR" sz="1800" dirty="0" smtClean="0"/>
              <a:t>)</a:t>
            </a:r>
            <a:endParaRPr lang="ko-KR" altLang="en-US" sz="1800"/>
          </a:p>
          <a:p>
            <a:pPr lvl="1"/>
            <a:r>
              <a:rPr lang="en-US" altLang="ko-KR" sz="1800" dirty="0" smtClean="0"/>
              <a:t>Data </a:t>
            </a:r>
            <a:r>
              <a:rPr lang="en-US" altLang="ko-KR" sz="1800" dirty="0"/>
              <a:t>driven research</a:t>
            </a:r>
            <a:r>
              <a:rPr lang="ko-KR" altLang="en-US" sz="1800"/>
              <a:t>의 육성을 위한 기관고유사업 </a:t>
            </a:r>
            <a:r>
              <a:rPr lang="ko-KR" altLang="en-US" sz="1800" smtClean="0"/>
              <a:t>운영안 </a:t>
            </a:r>
            <a:r>
              <a:rPr lang="en-US" altLang="ko-KR" sz="1800" dirty="0" smtClean="0"/>
              <a:t>(</a:t>
            </a:r>
            <a:r>
              <a:rPr lang="ko-KR" altLang="en-US" sz="1800" smtClean="0"/>
              <a:t>각론 후</a:t>
            </a:r>
            <a:r>
              <a:rPr lang="en-US" altLang="ko-KR" sz="1800" dirty="0" smtClean="0"/>
              <a:t>)</a:t>
            </a: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373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0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자료수집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6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88" y="928215"/>
            <a:ext cx="3728594" cy="78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Big Data </a:t>
            </a:r>
            <a:r>
              <a:rPr lang="ko-KR" altLang="en-US" sz="2800"/>
              <a:t>시대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4891" y="1052736"/>
            <a:ext cx="7772400" cy="3432864"/>
          </a:xfrm>
        </p:spPr>
        <p:txBody>
          <a:bodyPr/>
          <a:lstStyle/>
          <a:p>
            <a:r>
              <a:rPr lang="en-US" altLang="ko-KR" sz="2000" b="1" dirty="0">
                <a:solidFill>
                  <a:srgbClr val="C00000"/>
                </a:solidFill>
              </a:rPr>
              <a:t>The change of scale has led to change of state.</a:t>
            </a:r>
          </a:p>
          <a:p>
            <a:pPr lvl="1"/>
            <a:r>
              <a:rPr lang="ko-KR" altLang="en-US" sz="1600" dirty="0"/>
              <a:t>큰 규모를 활용해 작은 규모에서는 불가능했던 새로운 통찰이나 가치 추출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>(</a:t>
            </a:r>
            <a:r>
              <a:rPr lang="ko-KR" altLang="en-US" sz="1600"/>
              <a:t>예</a:t>
            </a:r>
            <a:r>
              <a:rPr lang="en-US" altLang="ko-KR" sz="1600" dirty="0"/>
              <a:t>: </a:t>
            </a:r>
            <a:r>
              <a:rPr lang="ko-KR" altLang="en-US" sz="1600" smtClean="0"/>
              <a:t>스틸 사진의</a:t>
            </a:r>
            <a:r>
              <a:rPr lang="en-US" altLang="ko-KR" sz="1600" dirty="0" smtClean="0"/>
              <a:t> </a:t>
            </a:r>
            <a:r>
              <a:rPr lang="ko-KR" altLang="en-US" sz="1600" smtClean="0"/>
              <a:t>모음 </a:t>
            </a:r>
            <a:r>
              <a:rPr lang="en-US" altLang="ko-KR" sz="1600" dirty="0">
                <a:sym typeface="Wingdings" panose="05000000000000000000" pitchFamily="2" charset="2"/>
              </a:rPr>
              <a:t> </a:t>
            </a:r>
            <a:r>
              <a:rPr lang="ko-KR" altLang="en-US" sz="1600">
                <a:sym typeface="Wingdings" panose="05000000000000000000" pitchFamily="2" charset="2"/>
              </a:rPr>
              <a:t>영화</a:t>
            </a:r>
            <a:r>
              <a:rPr lang="en-US" altLang="ko-KR" sz="1600" dirty="0">
                <a:sym typeface="Wingdings" panose="05000000000000000000" pitchFamily="2" charset="2"/>
              </a:rPr>
              <a:t>)</a:t>
            </a:r>
            <a:r>
              <a:rPr lang="ko-KR" altLang="en-US" sz="1600"/>
              <a:t> </a:t>
            </a:r>
            <a:endParaRPr lang="en-US" altLang="ko-KR" sz="1600" dirty="0"/>
          </a:p>
          <a:p>
            <a:pPr>
              <a:spcBef>
                <a:spcPts val="1200"/>
              </a:spcBef>
            </a:pPr>
            <a:r>
              <a:rPr lang="en-US" altLang="ko-KR" sz="2000" b="1" dirty="0">
                <a:solidFill>
                  <a:srgbClr val="C00000"/>
                </a:solidFill>
              </a:rPr>
              <a:t>Big Data</a:t>
            </a:r>
            <a:r>
              <a:rPr lang="ko-KR" altLang="en-US" sz="2000" b="1">
                <a:solidFill>
                  <a:srgbClr val="C00000"/>
                </a:solidFill>
              </a:rPr>
              <a:t>를 가능케 만든 현대기술</a:t>
            </a:r>
            <a:endParaRPr lang="en-US" altLang="ko-KR" sz="2000" b="1" dirty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/>
              <a:t>디지털 기술 </a:t>
            </a:r>
            <a:r>
              <a:rPr lang="en-US" altLang="ko-KR" sz="1600" dirty="0">
                <a:sym typeface="Wingdings" panose="05000000000000000000" pitchFamily="2" charset="2"/>
              </a:rPr>
              <a:t> Massive </a:t>
            </a:r>
            <a:r>
              <a:rPr lang="en-US" altLang="ko-KR" sz="1600" dirty="0" err="1">
                <a:sym typeface="Wingdings" panose="05000000000000000000" pitchFamily="2" charset="2"/>
              </a:rPr>
              <a:t>Datafication</a:t>
            </a:r>
            <a:r>
              <a:rPr lang="en-US" altLang="ko-KR" sz="1600" dirty="0">
                <a:sym typeface="Wingdings" panose="05000000000000000000" pitchFamily="2" charset="2"/>
              </a:rPr>
              <a:t> (</a:t>
            </a:r>
            <a:r>
              <a:rPr lang="ko-KR" altLang="en-US" sz="1600">
                <a:sym typeface="Wingdings" panose="05000000000000000000" pitchFamily="2" charset="2"/>
              </a:rPr>
              <a:t>예</a:t>
            </a:r>
            <a:r>
              <a:rPr lang="en-US" altLang="ko-KR" sz="1600" dirty="0">
                <a:sym typeface="Wingdings" panose="05000000000000000000" pitchFamily="2" charset="2"/>
              </a:rPr>
              <a:t>: Digital Universe Project)</a:t>
            </a:r>
          </a:p>
          <a:p>
            <a:pPr lvl="1"/>
            <a:r>
              <a:rPr lang="ko-KR" altLang="en-US" sz="1600" dirty="0">
                <a:sym typeface="Wingdings" panose="05000000000000000000" pitchFamily="2" charset="2"/>
              </a:rPr>
              <a:t>인터넷 기술 </a:t>
            </a:r>
            <a:r>
              <a:rPr lang="en-US" altLang="ko-KR" sz="1600" dirty="0">
                <a:sym typeface="Wingdings" panose="05000000000000000000" pitchFamily="2" charset="2"/>
              </a:rPr>
              <a:t> Unlimited Accessibility </a:t>
            </a:r>
          </a:p>
          <a:p>
            <a:pPr>
              <a:spcBef>
                <a:spcPts val="1200"/>
              </a:spcBef>
            </a:pPr>
            <a:r>
              <a:rPr lang="en-US" altLang="ko-KR" sz="2000" b="1" dirty="0">
                <a:solidFill>
                  <a:srgbClr val="C00000"/>
                </a:solidFill>
              </a:rPr>
              <a:t>Big Data </a:t>
            </a:r>
            <a:r>
              <a:rPr lang="ko-KR" altLang="en-US" sz="2000" b="1">
                <a:solidFill>
                  <a:srgbClr val="C00000"/>
                </a:solidFill>
              </a:rPr>
              <a:t>시대의 변화</a:t>
            </a:r>
            <a:endParaRPr lang="en-US" altLang="ko-KR" sz="2000" b="1" dirty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/>
              <a:t>거대 규모의 데이터를 통째로 분석 </a:t>
            </a:r>
            <a:r>
              <a:rPr lang="en-US" altLang="ko-KR" sz="1600" dirty="0"/>
              <a:t>(No sampling, No hypothesis)</a:t>
            </a:r>
          </a:p>
          <a:p>
            <a:pPr lvl="1"/>
            <a:r>
              <a:rPr lang="ko-KR" altLang="en-US" sz="1600" dirty="0"/>
              <a:t>데이터 정확도에 대해 관대 </a:t>
            </a:r>
            <a:r>
              <a:rPr lang="en-US" altLang="ko-KR" sz="1600" dirty="0"/>
              <a:t>(Redundancy</a:t>
            </a:r>
            <a:r>
              <a:rPr lang="ko-KR" altLang="en-US" sz="1600"/>
              <a:t>가 </a:t>
            </a:r>
            <a:r>
              <a:rPr lang="en-US" altLang="ko-KR" sz="1600" dirty="0"/>
              <a:t>accuracy</a:t>
            </a:r>
            <a:r>
              <a:rPr lang="ko-KR" altLang="en-US" sz="1600"/>
              <a:t>를 담보</a:t>
            </a:r>
            <a:r>
              <a:rPr lang="en-US" altLang="ko-KR" sz="1600" dirty="0"/>
              <a:t>)</a:t>
            </a:r>
          </a:p>
          <a:p>
            <a:pPr lvl="1"/>
            <a:r>
              <a:rPr lang="en-US" altLang="ko-KR" sz="1600" dirty="0"/>
              <a:t>“</a:t>
            </a:r>
            <a:r>
              <a:rPr lang="ko-KR" altLang="en-US" sz="1600"/>
              <a:t>왜</a:t>
            </a:r>
            <a:r>
              <a:rPr lang="en-US" altLang="ko-KR" sz="1600" dirty="0"/>
              <a:t>”</a:t>
            </a:r>
            <a:r>
              <a:rPr lang="ko-KR" altLang="en-US" sz="1600"/>
              <a:t>에서 </a:t>
            </a:r>
            <a:r>
              <a:rPr lang="en-US" altLang="ko-KR" sz="1600" dirty="0"/>
              <a:t>“</a:t>
            </a:r>
            <a:r>
              <a:rPr lang="ko-KR" altLang="en-US" sz="1600"/>
              <a:t>어떻게</a:t>
            </a:r>
            <a:r>
              <a:rPr lang="en-US" altLang="ko-KR" sz="1600" dirty="0"/>
              <a:t>”</a:t>
            </a:r>
            <a:r>
              <a:rPr lang="ko-KR" altLang="en-US" sz="1600"/>
              <a:t>로 </a:t>
            </a:r>
            <a:r>
              <a:rPr lang="en-US" altLang="ko-KR" sz="1600" dirty="0"/>
              <a:t>: </a:t>
            </a:r>
            <a:r>
              <a:rPr lang="ko-KR" altLang="en-US" sz="1600"/>
              <a:t>인과관계 보다는 상관관계에 집중</a:t>
            </a:r>
            <a:endParaRPr lang="en-US" altLang="ko-KR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6165304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</a:rPr>
              <a:t>“Big Data” </a:t>
            </a:r>
            <a:r>
              <a:rPr lang="en-US" altLang="ko-KR" sz="1200" dirty="0">
                <a:solidFill>
                  <a:srgbClr val="000000"/>
                </a:solidFill>
              </a:rPr>
              <a:t>by V. Mayer-</a:t>
            </a:r>
            <a:r>
              <a:rPr lang="en-US" altLang="ko-KR" sz="1200" dirty="0" err="1">
                <a:solidFill>
                  <a:srgbClr val="000000"/>
                </a:solidFill>
              </a:rPr>
              <a:t>Schoenberger</a:t>
            </a:r>
            <a:r>
              <a:rPr lang="en-US" altLang="ko-KR" sz="1200" dirty="0">
                <a:solidFill>
                  <a:srgbClr val="000000"/>
                </a:solidFill>
              </a:rPr>
              <a:t> </a:t>
            </a:r>
            <a:r>
              <a:rPr lang="en-US" altLang="ko-KR" sz="1200" i="1" dirty="0">
                <a:solidFill>
                  <a:srgbClr val="000000"/>
                </a:solidFill>
              </a:rPr>
              <a:t>et. al.</a:t>
            </a:r>
          </a:p>
          <a:p>
            <a:r>
              <a:rPr lang="ko-KR" altLang="en-US" sz="1200" dirty="0" err="1">
                <a:solidFill>
                  <a:srgbClr val="000000"/>
                </a:solidFill>
              </a:rPr>
              <a:t>빅데이터가</a:t>
            </a:r>
            <a:r>
              <a:rPr lang="ko-KR" altLang="en-US" sz="1200" dirty="0">
                <a:solidFill>
                  <a:srgbClr val="000000"/>
                </a:solidFill>
              </a:rPr>
              <a:t> 만드는 세상 </a:t>
            </a:r>
            <a:r>
              <a:rPr lang="en-US" altLang="ko-KR" sz="1200" dirty="0">
                <a:solidFill>
                  <a:srgbClr val="000000"/>
                </a:solidFill>
              </a:rPr>
              <a:t>(</a:t>
            </a:r>
            <a:r>
              <a:rPr lang="ko-KR" altLang="en-US" sz="1200">
                <a:solidFill>
                  <a:srgbClr val="000000"/>
                </a:solidFill>
              </a:rPr>
              <a:t>이지연 역</a:t>
            </a:r>
            <a:r>
              <a:rPr lang="en-US" altLang="ko-KR" sz="1200" dirty="0">
                <a:solidFill>
                  <a:srgbClr val="000000"/>
                </a:solidFill>
              </a:rPr>
              <a:t>, 21</a:t>
            </a:r>
            <a:r>
              <a:rPr lang="ko-KR" altLang="en-US" sz="1200">
                <a:solidFill>
                  <a:srgbClr val="000000"/>
                </a:solidFill>
              </a:rPr>
              <a:t>세기북스</a:t>
            </a:r>
            <a:r>
              <a:rPr lang="en-US" altLang="ko-KR" sz="1200" dirty="0">
                <a:solidFill>
                  <a:srgbClr val="000000"/>
                </a:solidFill>
              </a:rPr>
              <a:t>)</a:t>
            </a:r>
            <a:endParaRPr lang="ko-KR" altLang="en-US" sz="1200">
              <a:solidFill>
                <a:srgbClr val="000000"/>
              </a:solidFill>
            </a:endParaRP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183055" y="4709242"/>
            <a:ext cx="7297659" cy="72008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3200" b="1" dirty="0">
                <a:solidFill>
                  <a:srgbClr val="FF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많은 연구소들이 위험에 처할 것이다</a:t>
            </a:r>
            <a:r>
              <a:rPr kumimoji="1" lang="en-US" altLang="ko-KR" sz="3200" b="1" dirty="0">
                <a:solidFill>
                  <a:srgbClr val="FF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kumimoji="1" lang="ko-KR" altLang="en-US" sz="3200" b="1">
              <a:solidFill>
                <a:srgbClr val="FF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09" y="5861370"/>
            <a:ext cx="623386" cy="93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8988" y="152400"/>
            <a:ext cx="8031484" cy="590550"/>
          </a:xfrm>
        </p:spPr>
        <p:txBody>
          <a:bodyPr/>
          <a:lstStyle/>
          <a:p>
            <a:r>
              <a:rPr lang="en-US" altLang="ko-KR" dirty="0" smtClean="0"/>
              <a:t>4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Paradigm of Materials Research 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881134" y="5690745"/>
            <a:ext cx="748932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6" name="직선 연결선 5"/>
          <p:cNvCxnSpPr/>
          <p:nvPr/>
        </p:nvCxnSpPr>
        <p:spPr>
          <a:xfrm>
            <a:off x="28253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" name="직선 연결선 6"/>
          <p:cNvCxnSpPr/>
          <p:nvPr/>
        </p:nvCxnSpPr>
        <p:spPr>
          <a:xfrm flipH="1">
            <a:off x="2811464" y="1072329"/>
            <a:ext cx="6131" cy="39664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8" name="직선 연결선 7"/>
          <p:cNvCxnSpPr/>
          <p:nvPr/>
        </p:nvCxnSpPr>
        <p:spPr>
          <a:xfrm>
            <a:off x="46255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직선 연결선 8"/>
          <p:cNvCxnSpPr/>
          <p:nvPr/>
        </p:nvCxnSpPr>
        <p:spPr>
          <a:xfrm>
            <a:off x="4617795" y="1072329"/>
            <a:ext cx="0" cy="360314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11" name="직선 연결선 10"/>
          <p:cNvCxnSpPr/>
          <p:nvPr/>
        </p:nvCxnSpPr>
        <p:spPr>
          <a:xfrm>
            <a:off x="64257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" name="직선 연결선 11"/>
          <p:cNvCxnSpPr/>
          <p:nvPr/>
        </p:nvCxnSpPr>
        <p:spPr>
          <a:xfrm>
            <a:off x="6434793" y="1072329"/>
            <a:ext cx="7755" cy="31683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sp>
        <p:nvSpPr>
          <p:cNvPr id="13" name="직사각형 12"/>
          <p:cNvSpPr/>
          <p:nvPr/>
        </p:nvSpPr>
        <p:spPr>
          <a:xfrm>
            <a:off x="986219" y="5104984"/>
            <a:ext cx="7199255" cy="27640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60119" y="4740701"/>
            <a:ext cx="5325355" cy="26315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Laws of Thermodynamics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78395" y="4288688"/>
            <a:ext cx="3504636" cy="3774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</a:t>
            </a:r>
            <a:r>
              <a:rPr kumimoji="0" lang="en-US" altLang="ko-K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FunctionalTheory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Molecular Dynamics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490003" y="3434817"/>
            <a:ext cx="1693028" cy="792088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Predictive analytics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mining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Anomaly detection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7" name="L 도형 16"/>
          <p:cNvSpPr/>
          <p:nvPr/>
        </p:nvSpPr>
        <p:spPr>
          <a:xfrm flipV="1">
            <a:off x="788988" y="2836872"/>
            <a:ext cx="1944024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8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7444" y="3008917"/>
            <a:ext cx="1383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Empirical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19" name="Picture 2" descr="crystal structure에 대한 이미지 검색결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7857"/>
          <a:stretch/>
        </p:blipFill>
        <p:spPr bwMode="auto">
          <a:xfrm>
            <a:off x="4685246" y="2788520"/>
            <a:ext cx="1658298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5953883" y="1831372"/>
            <a:ext cx="332542" cy="7200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7114" y="2598123"/>
            <a:ext cx="1425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Model-based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1700" y="1732880"/>
            <a:ext cx="1515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(simulations)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4059" y="1300637"/>
            <a:ext cx="1476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(Big)data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4" name="L 도형 23"/>
          <p:cNvSpPr/>
          <p:nvPr/>
        </p:nvSpPr>
        <p:spPr>
          <a:xfrm flipV="1">
            <a:off x="2860796" y="2453262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L 도형 24"/>
          <p:cNvSpPr/>
          <p:nvPr/>
        </p:nvSpPr>
        <p:spPr>
          <a:xfrm flipV="1">
            <a:off x="4669956" y="1575393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L 도형 25"/>
          <p:cNvSpPr/>
          <p:nvPr/>
        </p:nvSpPr>
        <p:spPr>
          <a:xfrm flipV="1">
            <a:off x="6498964" y="1142607"/>
            <a:ext cx="1706876" cy="901312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798980" y="3612997"/>
            <a:ext cx="1826819" cy="1067420"/>
            <a:chOff x="2753185" y="3176770"/>
            <a:chExt cx="1826819" cy="1067420"/>
          </a:xfrm>
        </p:grpSpPr>
        <p:sp>
          <p:nvSpPr>
            <p:cNvPr id="110" name="직사각형 109"/>
            <p:cNvSpPr/>
            <p:nvPr/>
          </p:nvSpPr>
          <p:spPr>
            <a:xfrm>
              <a:off x="2819400" y="3176770"/>
              <a:ext cx="1701800" cy="1048093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kumimoji="0" lang="en-US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 = Q – W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53185" y="3717032"/>
              <a:ext cx="73129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Change in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303908" y="3717032"/>
              <a:ext cx="6783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880774" y="3736359"/>
              <a:ext cx="69923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531601" y="2146320"/>
            <a:ext cx="1626874" cy="1207526"/>
            <a:chOff x="1187450" y="1268760"/>
            <a:chExt cx="4680868" cy="3474314"/>
          </a:xfrm>
        </p:grpSpPr>
        <p:sp>
          <p:nvSpPr>
            <p:cNvPr id="36" name="타원 35"/>
            <p:cNvSpPr/>
            <p:nvPr/>
          </p:nvSpPr>
          <p:spPr>
            <a:xfrm>
              <a:off x="1187624" y="126876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1187624" y="198884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1187450" y="270892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1187450" y="342900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187624" y="414908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2555875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2555875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2554795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2555875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3925008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925008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3923928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3925008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5292254" y="128669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5292254" y="200677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5292080" y="272685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5292080" y="344693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타원 52"/>
            <p:cNvSpPr/>
            <p:nvPr/>
          </p:nvSpPr>
          <p:spPr>
            <a:xfrm>
              <a:off x="5292254" y="416701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54" name="직선 화살표 연결선 53"/>
            <p:cNvCxnSpPr>
              <a:stCxn id="36" idx="6"/>
              <a:endCxn id="43" idx="2"/>
            </p:cNvCxnSpPr>
            <p:nvPr/>
          </p:nvCxnSpPr>
          <p:spPr>
            <a:xfrm>
              <a:off x="1763688" y="155679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5" name="직선 화살표 연결선 54"/>
            <p:cNvCxnSpPr>
              <a:endCxn id="44" idx="2"/>
            </p:cNvCxnSpPr>
            <p:nvPr/>
          </p:nvCxnSpPr>
          <p:spPr>
            <a:xfrm>
              <a:off x="1769187" y="1556792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6" name="직선 화살표 연결선 55"/>
            <p:cNvCxnSpPr>
              <a:endCxn id="41" idx="2"/>
            </p:cNvCxnSpPr>
            <p:nvPr/>
          </p:nvCxnSpPr>
          <p:spPr>
            <a:xfrm>
              <a:off x="1763688" y="1580265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7" name="직선 화살표 연결선 56"/>
            <p:cNvCxnSpPr>
              <a:endCxn id="42" idx="2"/>
            </p:cNvCxnSpPr>
            <p:nvPr/>
          </p:nvCxnSpPr>
          <p:spPr>
            <a:xfrm>
              <a:off x="1763688" y="155679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8" name="직선 화살표 연결선 57"/>
            <p:cNvCxnSpPr/>
            <p:nvPr/>
          </p:nvCxnSpPr>
          <p:spPr>
            <a:xfrm>
              <a:off x="1769187" y="227687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9" name="직선 화살표 연결선 58"/>
            <p:cNvCxnSpPr/>
            <p:nvPr/>
          </p:nvCxnSpPr>
          <p:spPr>
            <a:xfrm>
              <a:off x="1769187" y="302555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0" name="직선 화살표 연결선 59"/>
            <p:cNvCxnSpPr/>
            <p:nvPr/>
          </p:nvCxnSpPr>
          <p:spPr>
            <a:xfrm>
              <a:off x="1753144" y="3776119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1" name="직선 화살표 연결선 60"/>
            <p:cNvCxnSpPr>
              <a:endCxn id="41" idx="2"/>
            </p:cNvCxnSpPr>
            <p:nvPr/>
          </p:nvCxnSpPr>
          <p:spPr>
            <a:xfrm flipV="1">
              <a:off x="1769187" y="4149080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2" name="직선 화살표 연결선 61"/>
            <p:cNvCxnSpPr>
              <a:endCxn id="42" idx="2"/>
            </p:cNvCxnSpPr>
            <p:nvPr/>
          </p:nvCxnSpPr>
          <p:spPr>
            <a:xfrm flipV="1">
              <a:off x="1769187" y="3429000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3" name="직선 화살표 연결선 62"/>
            <p:cNvCxnSpPr>
              <a:endCxn id="42" idx="2"/>
            </p:cNvCxnSpPr>
            <p:nvPr/>
          </p:nvCxnSpPr>
          <p:spPr>
            <a:xfrm>
              <a:off x="1769187" y="2276872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4" name="직선 화살표 연결선 63"/>
            <p:cNvCxnSpPr>
              <a:endCxn id="43" idx="2"/>
            </p:cNvCxnSpPr>
            <p:nvPr/>
          </p:nvCxnSpPr>
          <p:spPr>
            <a:xfrm flipV="1">
              <a:off x="1763688" y="1916832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5" name="직선 화살표 연결선 64"/>
            <p:cNvCxnSpPr>
              <a:endCxn id="41" idx="2"/>
            </p:cNvCxnSpPr>
            <p:nvPr/>
          </p:nvCxnSpPr>
          <p:spPr>
            <a:xfrm>
              <a:off x="1763688" y="227687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6" name="직선 화살표 연결선 65"/>
            <p:cNvCxnSpPr>
              <a:endCxn id="43" idx="2"/>
            </p:cNvCxnSpPr>
            <p:nvPr/>
          </p:nvCxnSpPr>
          <p:spPr>
            <a:xfrm flipV="1">
              <a:off x="1769187" y="1916832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7" name="직선 화살표 연결선 66"/>
            <p:cNvCxnSpPr>
              <a:endCxn id="44" idx="2"/>
            </p:cNvCxnSpPr>
            <p:nvPr/>
          </p:nvCxnSpPr>
          <p:spPr>
            <a:xfrm flipV="1">
              <a:off x="1769187" y="2649778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8" name="직선 화살표 연결선 67"/>
            <p:cNvCxnSpPr>
              <a:endCxn id="41" idx="2"/>
            </p:cNvCxnSpPr>
            <p:nvPr/>
          </p:nvCxnSpPr>
          <p:spPr>
            <a:xfrm>
              <a:off x="1775793" y="3032956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9" name="직선 화살표 연결선 68"/>
            <p:cNvCxnSpPr>
              <a:endCxn id="43" idx="2"/>
            </p:cNvCxnSpPr>
            <p:nvPr/>
          </p:nvCxnSpPr>
          <p:spPr>
            <a:xfrm flipV="1">
              <a:off x="1775793" y="1916832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0" name="직선 화살표 연결선 69"/>
            <p:cNvCxnSpPr>
              <a:endCxn id="44" idx="2"/>
            </p:cNvCxnSpPr>
            <p:nvPr/>
          </p:nvCxnSpPr>
          <p:spPr>
            <a:xfrm flipV="1">
              <a:off x="1770280" y="2649778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1" name="직선 화살표 연결선 70"/>
            <p:cNvCxnSpPr>
              <a:endCxn id="42" idx="2"/>
            </p:cNvCxnSpPr>
            <p:nvPr/>
          </p:nvCxnSpPr>
          <p:spPr>
            <a:xfrm flipV="1">
              <a:off x="1753144" y="3429000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2" name="직선 화살표 연결선 71"/>
            <p:cNvCxnSpPr>
              <a:endCxn id="44" idx="2"/>
            </p:cNvCxnSpPr>
            <p:nvPr/>
          </p:nvCxnSpPr>
          <p:spPr>
            <a:xfrm flipV="1">
              <a:off x="1783505" y="2649778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3" name="직선 화살표 연결선 72"/>
            <p:cNvCxnSpPr>
              <a:endCxn id="43" idx="2"/>
            </p:cNvCxnSpPr>
            <p:nvPr/>
          </p:nvCxnSpPr>
          <p:spPr>
            <a:xfrm flipV="1">
              <a:off x="1782399" y="1916832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4" name="직선 화살표 연결선 73"/>
            <p:cNvCxnSpPr>
              <a:endCxn id="47" idx="2"/>
            </p:cNvCxnSpPr>
            <p:nvPr/>
          </p:nvCxnSpPr>
          <p:spPr>
            <a:xfrm>
              <a:off x="3130859" y="1912231"/>
              <a:ext cx="793069" cy="460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5" name="직선 화살표 연결선 74"/>
            <p:cNvCxnSpPr>
              <a:endCxn id="47" idx="2"/>
            </p:cNvCxnSpPr>
            <p:nvPr/>
          </p:nvCxnSpPr>
          <p:spPr>
            <a:xfrm flipV="1">
              <a:off x="3126431" y="1916832"/>
              <a:ext cx="797497" cy="225798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6" name="직선 화살표 연결선 75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151387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7" name="직선 화살표 연결선 76"/>
            <p:cNvCxnSpPr>
              <a:endCxn id="46" idx="2"/>
            </p:cNvCxnSpPr>
            <p:nvPr/>
          </p:nvCxnSpPr>
          <p:spPr>
            <a:xfrm flipV="1">
              <a:off x="3130859" y="3429000"/>
              <a:ext cx="794149" cy="7458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8" name="직선 화살표 연결선 77"/>
            <p:cNvCxnSpPr/>
            <p:nvPr/>
          </p:nvCxnSpPr>
          <p:spPr>
            <a:xfrm flipH="1">
              <a:off x="4501825" y="159545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79" name="직선 화살표 연결선 78"/>
            <p:cNvCxnSpPr/>
            <p:nvPr/>
          </p:nvCxnSpPr>
          <p:spPr>
            <a:xfrm flipH="1">
              <a:off x="4507324" y="1595454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0" name="직선 화살표 연결선 79"/>
            <p:cNvCxnSpPr/>
            <p:nvPr/>
          </p:nvCxnSpPr>
          <p:spPr>
            <a:xfrm flipH="1">
              <a:off x="4501825" y="1618927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1" name="직선 화살표 연결선 80"/>
            <p:cNvCxnSpPr/>
            <p:nvPr/>
          </p:nvCxnSpPr>
          <p:spPr>
            <a:xfrm flipH="1">
              <a:off x="4501825" y="159545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2" name="직선 화살표 연결선 81"/>
            <p:cNvCxnSpPr/>
            <p:nvPr/>
          </p:nvCxnSpPr>
          <p:spPr>
            <a:xfrm flipH="1">
              <a:off x="4507324" y="231553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3" name="직선 화살표 연결선 82"/>
            <p:cNvCxnSpPr/>
            <p:nvPr/>
          </p:nvCxnSpPr>
          <p:spPr>
            <a:xfrm flipH="1">
              <a:off x="4507324" y="306421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4" name="직선 화살표 연결선 83"/>
            <p:cNvCxnSpPr/>
            <p:nvPr/>
          </p:nvCxnSpPr>
          <p:spPr>
            <a:xfrm flipH="1">
              <a:off x="4491281" y="3814781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5" name="직선 화살표 연결선 84"/>
            <p:cNvCxnSpPr/>
            <p:nvPr/>
          </p:nvCxnSpPr>
          <p:spPr>
            <a:xfrm flipH="1" flipV="1">
              <a:off x="4507324" y="4187742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6" name="직선 화살표 연결선 85"/>
            <p:cNvCxnSpPr/>
            <p:nvPr/>
          </p:nvCxnSpPr>
          <p:spPr>
            <a:xfrm flipH="1" flipV="1">
              <a:off x="4507324" y="3467662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7" name="직선 화살표 연결선 86"/>
            <p:cNvCxnSpPr/>
            <p:nvPr/>
          </p:nvCxnSpPr>
          <p:spPr>
            <a:xfrm flipH="1">
              <a:off x="4507324" y="2315534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8" name="직선 화살표 연결선 87"/>
            <p:cNvCxnSpPr/>
            <p:nvPr/>
          </p:nvCxnSpPr>
          <p:spPr>
            <a:xfrm flipH="1" flipV="1">
              <a:off x="4501825" y="1955494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9" name="직선 화살표 연결선 88"/>
            <p:cNvCxnSpPr/>
            <p:nvPr/>
          </p:nvCxnSpPr>
          <p:spPr>
            <a:xfrm flipH="1">
              <a:off x="4501825" y="231553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0" name="직선 화살표 연결선 89"/>
            <p:cNvCxnSpPr/>
            <p:nvPr/>
          </p:nvCxnSpPr>
          <p:spPr>
            <a:xfrm flipH="1" flipV="1">
              <a:off x="4507324" y="1955494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1" name="직선 화살표 연결선 90"/>
            <p:cNvCxnSpPr/>
            <p:nvPr/>
          </p:nvCxnSpPr>
          <p:spPr>
            <a:xfrm flipH="1" flipV="1">
              <a:off x="4507324" y="2688440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2" name="직선 화살표 연결선 91"/>
            <p:cNvCxnSpPr/>
            <p:nvPr/>
          </p:nvCxnSpPr>
          <p:spPr>
            <a:xfrm flipH="1">
              <a:off x="4513930" y="3071618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3" name="직선 화살표 연결선 92"/>
            <p:cNvCxnSpPr/>
            <p:nvPr/>
          </p:nvCxnSpPr>
          <p:spPr>
            <a:xfrm flipH="1" flipV="1">
              <a:off x="4513930" y="1955494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4" name="직선 화살표 연결선 93"/>
            <p:cNvCxnSpPr/>
            <p:nvPr/>
          </p:nvCxnSpPr>
          <p:spPr>
            <a:xfrm flipH="1" flipV="1">
              <a:off x="4508417" y="2688440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5" name="직선 화살표 연결선 94"/>
            <p:cNvCxnSpPr/>
            <p:nvPr/>
          </p:nvCxnSpPr>
          <p:spPr>
            <a:xfrm flipH="1" flipV="1">
              <a:off x="4491281" y="3467662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6" name="직선 화살표 연결선 95"/>
            <p:cNvCxnSpPr/>
            <p:nvPr/>
          </p:nvCxnSpPr>
          <p:spPr>
            <a:xfrm flipH="1" flipV="1">
              <a:off x="4521642" y="2688440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7" name="직선 화살표 연결선 96"/>
            <p:cNvCxnSpPr/>
            <p:nvPr/>
          </p:nvCxnSpPr>
          <p:spPr>
            <a:xfrm flipH="1" flipV="1">
              <a:off x="4520536" y="1955494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8" name="직선 화살표 연결선 97"/>
            <p:cNvCxnSpPr>
              <a:endCxn id="45" idx="2"/>
            </p:cNvCxnSpPr>
            <p:nvPr/>
          </p:nvCxnSpPr>
          <p:spPr>
            <a:xfrm flipV="1">
              <a:off x="3133901" y="4149080"/>
              <a:ext cx="791107" cy="2574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99" name="직선 화살표 연결선 98"/>
            <p:cNvCxnSpPr>
              <a:endCxn id="45" idx="2"/>
            </p:cNvCxnSpPr>
            <p:nvPr/>
          </p:nvCxnSpPr>
          <p:spPr>
            <a:xfrm>
              <a:off x="3133901" y="3465004"/>
              <a:ext cx="791107" cy="68407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0" name="직선 화살표 연결선 99"/>
            <p:cNvCxnSpPr>
              <a:endCxn id="48" idx="2"/>
            </p:cNvCxnSpPr>
            <p:nvPr/>
          </p:nvCxnSpPr>
          <p:spPr>
            <a:xfrm flipV="1">
              <a:off x="3133901" y="2649778"/>
              <a:ext cx="791107" cy="79706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1" name="직선 화살표 연결선 100"/>
            <p:cNvCxnSpPr>
              <a:endCxn id="47" idx="2"/>
            </p:cNvCxnSpPr>
            <p:nvPr/>
          </p:nvCxnSpPr>
          <p:spPr>
            <a:xfrm flipV="1">
              <a:off x="3133901" y="1916832"/>
              <a:ext cx="790027" cy="15300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2" name="직선 화살표 연결선 101"/>
            <p:cNvCxnSpPr>
              <a:endCxn id="46" idx="2"/>
            </p:cNvCxnSpPr>
            <p:nvPr/>
          </p:nvCxnSpPr>
          <p:spPr>
            <a:xfrm>
              <a:off x="3132379" y="2694174"/>
              <a:ext cx="792629" cy="73482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3" name="직선 화살표 연결선 102"/>
            <p:cNvCxnSpPr>
              <a:endCxn id="45" idx="2"/>
            </p:cNvCxnSpPr>
            <p:nvPr/>
          </p:nvCxnSpPr>
          <p:spPr>
            <a:xfrm>
              <a:off x="3133901" y="2684652"/>
              <a:ext cx="791107" cy="14644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4" name="직선 화살표 연결선 103"/>
            <p:cNvCxnSpPr>
              <a:endCxn id="46" idx="2"/>
            </p:cNvCxnSpPr>
            <p:nvPr/>
          </p:nvCxnSpPr>
          <p:spPr>
            <a:xfrm flipV="1">
              <a:off x="3133901" y="3429000"/>
              <a:ext cx="791107" cy="17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5" name="직선 화살표 연결선 104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2579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6" name="직선 화살표 연결선 105"/>
            <p:cNvCxnSpPr>
              <a:endCxn id="47" idx="2"/>
            </p:cNvCxnSpPr>
            <p:nvPr/>
          </p:nvCxnSpPr>
          <p:spPr>
            <a:xfrm flipV="1">
              <a:off x="3132379" y="1916832"/>
              <a:ext cx="791549" cy="75874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7" name="직선 화살표 연결선 106"/>
            <p:cNvCxnSpPr>
              <a:endCxn id="45" idx="2"/>
            </p:cNvCxnSpPr>
            <p:nvPr/>
          </p:nvCxnSpPr>
          <p:spPr>
            <a:xfrm>
              <a:off x="3133901" y="1929698"/>
              <a:ext cx="791107" cy="221938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8" name="직선 화살표 연결선 107"/>
            <p:cNvCxnSpPr>
              <a:endCxn id="46" idx="2"/>
            </p:cNvCxnSpPr>
            <p:nvPr/>
          </p:nvCxnSpPr>
          <p:spPr>
            <a:xfrm>
              <a:off x="3130859" y="1914531"/>
              <a:ext cx="794149" cy="151446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9" name="직선 화살표 연결선 108"/>
            <p:cNvCxnSpPr>
              <a:endCxn id="48" idx="2"/>
            </p:cNvCxnSpPr>
            <p:nvPr/>
          </p:nvCxnSpPr>
          <p:spPr>
            <a:xfrm>
              <a:off x="3131939" y="1914531"/>
              <a:ext cx="793069" cy="73524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</p:grpSp>
      <p:sp>
        <p:nvSpPr>
          <p:cNvPr id="29" name="직각 삼각형 28"/>
          <p:cNvSpPr/>
          <p:nvPr/>
        </p:nvSpPr>
        <p:spPr>
          <a:xfrm rot="16200000">
            <a:off x="5965291" y="1103894"/>
            <a:ext cx="401193" cy="428897"/>
          </a:xfrm>
          <a:prstGeom prst="rtTriangle">
            <a:avLst/>
          </a:prstGeom>
          <a:solidFill>
            <a:srgbClr val="C0504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각 삼각형 29"/>
          <p:cNvSpPr/>
          <p:nvPr/>
        </p:nvSpPr>
        <p:spPr>
          <a:xfrm rot="16200000">
            <a:off x="4143303" y="1966681"/>
            <a:ext cx="401193" cy="428897"/>
          </a:xfrm>
          <a:prstGeom prst="rtTriangle">
            <a:avLst/>
          </a:prstGeom>
          <a:solidFill>
            <a:srgbClr val="4F81B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직각 삼각형 30"/>
          <p:cNvSpPr/>
          <p:nvPr/>
        </p:nvSpPr>
        <p:spPr>
          <a:xfrm rot="16200000">
            <a:off x="2317967" y="2346212"/>
            <a:ext cx="401193" cy="428897"/>
          </a:xfrm>
          <a:prstGeom prst="rtTriangl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05390" y="5910089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99958" y="5910088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05014" y="591008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40257" r="46901" b="38996"/>
          <a:stretch/>
        </p:blipFill>
        <p:spPr bwMode="auto">
          <a:xfrm>
            <a:off x="986221" y="3740822"/>
            <a:ext cx="1668248" cy="127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Key next steps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Data management</a:t>
            </a:r>
          </a:p>
          <a:p>
            <a:pPr lvl="1"/>
            <a:r>
              <a:rPr lang="en-US" altLang="ko-KR" dirty="0" smtClean="0"/>
              <a:t>seamless data sharing </a:t>
            </a:r>
          </a:p>
          <a:p>
            <a:pPr lvl="1"/>
            <a:r>
              <a:rPr lang="en-US" altLang="ko-KR" dirty="0" smtClean="0"/>
              <a:t>increase in the usability</a:t>
            </a:r>
          </a:p>
          <a:p>
            <a:pPr lvl="1"/>
            <a:r>
              <a:rPr lang="en-US" altLang="ko-KR" dirty="0" smtClean="0"/>
              <a:t>DB standard for diverse forms of data</a:t>
            </a:r>
          </a:p>
          <a:p>
            <a:r>
              <a:rPr lang="en-US" altLang="ko-KR" dirty="0" smtClean="0"/>
              <a:t>Consolidation of fragmented small data</a:t>
            </a:r>
          </a:p>
          <a:p>
            <a:r>
              <a:rPr lang="en-US" altLang="ko-KR" dirty="0" smtClean="0"/>
              <a:t>Robust data visualization tools</a:t>
            </a:r>
          </a:p>
          <a:p>
            <a:r>
              <a:rPr lang="en-US" altLang="ko-KR" dirty="0" smtClean="0"/>
              <a:t>Easy-to-use informatics software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8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Driving Force </a:t>
            </a:r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1041592" y="1024419"/>
            <a:ext cx="3742831" cy="2734625"/>
            <a:chOff x="5050058" y="680435"/>
            <a:chExt cx="3945158" cy="275019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3413" y="680435"/>
              <a:ext cx="3309593" cy="26238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50058" y="3093636"/>
              <a:ext cx="3945158" cy="336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kumimoji="0"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Accumulated Data </a:t>
              </a:r>
              <a:r>
                <a:rPr lang="en-US" altLang="ko-KR" sz="14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A</a:t>
              </a:r>
              <a:r>
                <a:rPr kumimoji="0"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vailable </a:t>
              </a:r>
              <a:r>
                <a:rPr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A</a:t>
              </a:r>
              <a:r>
                <a:rPr kumimoji="0"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nywhere</a:t>
              </a:r>
              <a:endParaRPr kumimoji="0" lang="ko-KR" alt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148118" y="1610112"/>
            <a:ext cx="3722876" cy="4297863"/>
            <a:chOff x="152912" y="1085785"/>
            <a:chExt cx="4683870" cy="4807054"/>
          </a:xfrm>
        </p:grpSpPr>
        <p:grpSp>
          <p:nvGrpSpPr>
            <p:cNvPr id="8" name="그룹 7"/>
            <p:cNvGrpSpPr/>
            <p:nvPr/>
          </p:nvGrpSpPr>
          <p:grpSpPr>
            <a:xfrm>
              <a:off x="152912" y="3002036"/>
              <a:ext cx="4683870" cy="2890803"/>
              <a:chOff x="-239616" y="3697723"/>
              <a:chExt cx="4879732" cy="2706773"/>
            </a:xfrm>
          </p:grpSpPr>
          <p:pic>
            <p:nvPicPr>
              <p:cNvPr id="11" name="Picture 2" descr="http://files.itworld.co.kr/image/u100004/top-500-development-chart-100013379-larg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192" y="3697723"/>
                <a:ext cx="3351884" cy="2002721"/>
              </a:xfrm>
              <a:prstGeom prst="rect">
                <a:avLst/>
              </a:prstGeom>
              <a:noFill/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-239616" y="5758631"/>
                <a:ext cx="4879732" cy="64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kumimoji="0" lang="en-US" altLang="ko-KR" sz="1400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/>
                    <a:ea typeface="맑은 고딕"/>
                    <a:cs typeface="Arial Unicode MS" panose="020B0604020202020204" pitchFamily="50" charset="-127"/>
                  </a:rPr>
                  <a:t>Rapid Increase in Computing Power</a:t>
                </a:r>
                <a:r>
                  <a:rPr kumimoji="0" lang="ko-KR" altLang="en-US" sz="1400" b="1" i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/>
                    <a:ea typeface="맑은 고딕"/>
                    <a:cs typeface="Arial Unicode MS" panose="020B0604020202020204" pitchFamily="50" charset="-127"/>
                  </a:rPr>
                  <a:t> </a:t>
                </a:r>
                <a:endParaRPr kumimoji="0"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  <a:cs typeface="Arial Unicode MS" panose="020B0604020202020204" pitchFamily="50" charset="-127"/>
                </a:endParaRPr>
              </a:p>
              <a:p>
                <a:pPr algn="ctr" latinLnBrk="0"/>
                <a:r>
                  <a:rPr kumimoji="0" lang="en-US" altLang="ko-KR" sz="1400" b="1" i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/>
                    <a:ea typeface="맑은 고딕"/>
                    <a:cs typeface="Arial Unicode MS" panose="020B0604020202020204" pitchFamily="50" charset="-127"/>
                  </a:rPr>
                  <a:t>(x1,000,000 for Last 20 Years)</a:t>
                </a:r>
                <a:endParaRPr kumimoji="0" lang="ko-KR" altLang="en-US" sz="1400" b="1" i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  <a:cs typeface="Arial Unicode MS" panose="020B0604020202020204" pitchFamily="50" charset="-127"/>
                </a:endParaRPr>
              </a:p>
            </p:txBody>
          </p:sp>
        </p:grpSp>
        <p:pic>
          <p:nvPicPr>
            <p:cNvPr id="9" name="Picture 2" descr="https://i.ytimg.com/vi/VVo4-ZnS8-k/maxresdefaul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64" y="1085785"/>
              <a:ext cx="2127120" cy="1196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148" y="1688479"/>
              <a:ext cx="2057579" cy="1259238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981908" y="4040513"/>
            <a:ext cx="3912988" cy="2496825"/>
            <a:chOff x="2070321" y="4579499"/>
            <a:chExt cx="3539494" cy="2055341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542" y="4579499"/>
              <a:ext cx="2735113" cy="17475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70321" y="6327063"/>
              <a:ext cx="3539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kumimoji="0" lang="en-US" altLang="ko-KR" sz="14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  <a:cs typeface="Arial Unicode MS" panose="020B0604020202020204" pitchFamily="50" charset="-127"/>
                </a:rPr>
                <a:t>Advanced Machine Learning Algorithm</a:t>
              </a:r>
              <a:endParaRPr kumimoji="0" lang="ko-KR" altLang="en-US" sz="1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8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Scientific Big Data</a:t>
            </a:r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834995" y="1098431"/>
            <a:ext cx="3529971" cy="2714444"/>
            <a:chOff x="731478" y="1104181"/>
            <a:chExt cx="4274550" cy="331622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478" y="1104181"/>
              <a:ext cx="4274550" cy="3316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0727" y="3893770"/>
              <a:ext cx="1201944" cy="45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Biology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003750" y="1098431"/>
            <a:ext cx="2823284" cy="2714444"/>
            <a:chOff x="5136144" y="1104181"/>
            <a:chExt cx="3596501" cy="331622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336" y="1104181"/>
              <a:ext cx="3537309" cy="3316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36144" y="3914383"/>
              <a:ext cx="1736126" cy="45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Astronomy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481652" y="4055627"/>
            <a:ext cx="4433676" cy="2493943"/>
            <a:chOff x="1411976" y="3606086"/>
            <a:chExt cx="4433676" cy="2493943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976" y="3606086"/>
              <a:ext cx="4433676" cy="24939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482155" y="5662822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Particle Physics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5147502" y="1161020"/>
            <a:ext cx="25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http://www.virtualobservatory.org/</a:t>
            </a:r>
          </a:p>
        </p:txBody>
      </p:sp>
    </p:spTree>
    <p:extLst>
      <p:ext uri="{BB962C8B-B14F-4D97-AF65-F5344CB8AC3E}">
        <p14:creationId xmlns:p14="http://schemas.microsoft.com/office/powerpoint/2010/main" val="30890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Rise of Data in Materials Research</a:t>
            </a:r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93" y="1236453"/>
            <a:ext cx="3511240" cy="431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57263" y="5647233"/>
            <a:ext cx="16081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tx1"/>
                </a:solidFill>
              </a:rPr>
              <a:t>2015.2.6. </a:t>
            </a:r>
            <a:r>
              <a:rPr lang="ko-KR" altLang="en-US" sz="800" smtClean="0">
                <a:solidFill>
                  <a:schemeClr val="tx1"/>
                </a:solidFill>
              </a:rPr>
              <a:t>미 백악관 </a:t>
            </a:r>
            <a:r>
              <a:rPr lang="en-US" altLang="ko-KR" sz="800" dirty="0" smtClean="0">
                <a:solidFill>
                  <a:schemeClr val="tx1"/>
                </a:solidFill>
              </a:rPr>
              <a:t>Blog </a:t>
            </a:r>
            <a:r>
              <a:rPr lang="ko-KR" altLang="en-US" sz="800" smtClean="0">
                <a:solidFill>
                  <a:schemeClr val="tx1"/>
                </a:solidFill>
              </a:rPr>
              <a:t>자료</a:t>
            </a:r>
            <a:endParaRPr lang="ko-KR" altLang="en-US" sz="80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69" y="1977909"/>
            <a:ext cx="4478610" cy="2606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98658" y="4643693"/>
            <a:ext cx="10679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tx1"/>
                </a:solidFill>
              </a:rPr>
              <a:t>2015.6. NSF Forum</a:t>
            </a:r>
            <a:endParaRPr lang="ko-KR" altLang="en-US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Picture 2" descr="우후죽순 글씨에 대한 이미지 검색결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r="-135"/>
          <a:stretch/>
        </p:blipFill>
        <p:spPr bwMode="auto">
          <a:xfrm>
            <a:off x="-36512" y="-33117"/>
            <a:ext cx="921702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1" y="3446051"/>
            <a:ext cx="3217621" cy="2324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1" y="558002"/>
            <a:ext cx="4532210" cy="2638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28" y="2315081"/>
            <a:ext cx="3340745" cy="2448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831" y="627847"/>
            <a:ext cx="3056069" cy="2593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388" y="4491732"/>
            <a:ext cx="3619846" cy="1946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3356992"/>
            <a:ext cx="3132847" cy="2413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95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Basic Structure</a:t>
            </a:r>
            <a:endParaRPr lang="ko-KR" altLang="en-US" dirty="0"/>
          </a:p>
        </p:txBody>
      </p:sp>
      <p:grpSp>
        <p:nvGrpSpPr>
          <p:cNvPr id="37" name="그룹 36"/>
          <p:cNvGrpSpPr/>
          <p:nvPr/>
        </p:nvGrpSpPr>
        <p:grpSpPr>
          <a:xfrm>
            <a:off x="1551989" y="1197239"/>
            <a:ext cx="6630312" cy="4492192"/>
            <a:chOff x="1621000" y="1087971"/>
            <a:chExt cx="6630312" cy="4492192"/>
          </a:xfrm>
        </p:grpSpPr>
        <p:grpSp>
          <p:nvGrpSpPr>
            <p:cNvPr id="24" name="그룹 23"/>
            <p:cNvGrpSpPr/>
            <p:nvPr/>
          </p:nvGrpSpPr>
          <p:grpSpPr>
            <a:xfrm>
              <a:off x="1621000" y="1087971"/>
              <a:ext cx="6108375" cy="3116403"/>
              <a:chOff x="1500996" y="2077132"/>
              <a:chExt cx="6108375" cy="31164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500996" y="4270205"/>
                <a:ext cx="2309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Machine Learning </a:t>
                </a:r>
              </a:p>
              <a:p>
                <a:r>
                  <a:rPr lang="en-US" altLang="ko-KR" dirty="0" smtClean="0"/>
                  <a:t>Data Mining </a:t>
                </a:r>
              </a:p>
              <a:p>
                <a:r>
                  <a:rPr lang="en-US" altLang="ko-KR" dirty="0" smtClean="0"/>
                  <a:t>Artificial Intelligence</a:t>
                </a:r>
                <a:endParaRPr lang="ko-KR" alt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341297" y="3231294"/>
                <a:ext cx="2452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Materials Informatics </a:t>
                </a:r>
                <a:endParaRPr lang="ko-KR" alt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910188" y="4259339"/>
                <a:ext cx="1699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Materials Data</a:t>
                </a:r>
              </a:p>
              <a:p>
                <a:pPr algn="ctr"/>
                <a:r>
                  <a:rPr lang="en-US" altLang="ko-KR" dirty="0" smtClean="0"/>
                  <a:t>(Digitized)</a:t>
                </a:r>
                <a:endParaRPr lang="ko-KR" alt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1485" y="2077132"/>
                <a:ext cx="2011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Knowledge</a:t>
                </a:r>
              </a:p>
              <a:p>
                <a:r>
                  <a:rPr lang="en-US" altLang="ko-KR" dirty="0" smtClean="0"/>
                  <a:t>Materials Design </a:t>
                </a:r>
                <a:endParaRPr lang="ko-KR" altLang="en-US"/>
              </a:p>
            </p:txBody>
          </p:sp>
          <p:cxnSp>
            <p:nvCxnSpPr>
              <p:cNvPr id="9" name="구부러진 연결선 8"/>
              <p:cNvCxnSpPr/>
              <p:nvPr/>
            </p:nvCxnSpPr>
            <p:spPr bwMode="auto">
              <a:xfrm rot="5400000" flipH="1" flipV="1">
                <a:off x="3127158" y="2990549"/>
                <a:ext cx="669579" cy="1911795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구부러진 연결선 10"/>
              <p:cNvCxnSpPr/>
              <p:nvPr/>
            </p:nvCxnSpPr>
            <p:spPr bwMode="auto">
              <a:xfrm rot="16200000" flipV="1">
                <a:off x="5400899" y="2883842"/>
                <a:ext cx="642097" cy="2075665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직선 화살표 연결선 16"/>
              <p:cNvCxnSpPr>
                <a:stCxn id="5" idx="0"/>
                <a:endCxn id="7" idx="2"/>
              </p:cNvCxnSpPr>
              <p:nvPr/>
            </p:nvCxnSpPr>
            <p:spPr bwMode="auto">
              <a:xfrm flipV="1">
                <a:off x="4567370" y="2723463"/>
                <a:ext cx="0" cy="50783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TextBox 25"/>
            <p:cNvSpPr txBox="1"/>
            <p:nvPr/>
          </p:nvSpPr>
          <p:spPr>
            <a:xfrm>
              <a:off x="2009985" y="507233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Data Science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8253" y="4933832"/>
              <a:ext cx="27430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Experiments &amp;</a:t>
              </a:r>
            </a:p>
            <a:p>
              <a:r>
                <a:rPr lang="en-US" altLang="ko-KR" dirty="0" smtClean="0">
                  <a:solidFill>
                    <a:srgbClr val="C00000"/>
                  </a:solidFill>
                </a:rPr>
                <a:t>Simulation/Computation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cxnSp>
          <p:nvCxnSpPr>
            <p:cNvPr id="29" name="직선 화살표 연결선 28"/>
            <p:cNvCxnSpPr>
              <a:stCxn id="26" idx="0"/>
              <a:endCxn id="4" idx="2"/>
            </p:cNvCxnSpPr>
            <p:nvPr/>
          </p:nvCxnSpPr>
          <p:spPr bwMode="auto">
            <a:xfrm flipV="1">
              <a:off x="2775579" y="4204374"/>
              <a:ext cx="0" cy="8679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직선 화살표 연결선 31"/>
            <p:cNvCxnSpPr>
              <a:stCxn id="27" idx="0"/>
              <a:endCxn id="6" idx="2"/>
            </p:cNvCxnSpPr>
            <p:nvPr/>
          </p:nvCxnSpPr>
          <p:spPr bwMode="auto">
            <a:xfrm flipV="1">
              <a:off x="6879783" y="3916509"/>
              <a:ext cx="1" cy="10173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99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데이터 먼저</a:t>
            </a:r>
            <a:r>
              <a:rPr lang="en-US" altLang="ko-KR" dirty="0" smtClean="0"/>
              <a:t>….</a:t>
            </a:r>
            <a:endParaRPr lang="ko-KR" alt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029200" y="1064418"/>
            <a:ext cx="2540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>
                <a:latin typeface="굴림" panose="020B0600000101010101" pitchFamily="50" charset="-127"/>
              </a:rPr>
              <a:t>2016</a:t>
            </a:r>
            <a:r>
              <a:rPr kumimoji="0" lang="ko-KR" altLang="en-US" sz="1000">
                <a:latin typeface="굴림" panose="020B0600000101010101" pitchFamily="50" charset="-127"/>
              </a:rPr>
              <a:t>년 </a:t>
            </a:r>
            <a:r>
              <a:rPr kumimoji="0" lang="en-US" altLang="ko-KR" sz="1000">
                <a:latin typeface="굴림" panose="020B0600000101010101" pitchFamily="50" charset="-127"/>
              </a:rPr>
              <a:t>11</a:t>
            </a:r>
            <a:r>
              <a:rPr kumimoji="0" lang="ko-KR" altLang="en-US" sz="1000">
                <a:latin typeface="굴림" panose="020B0600000101010101" pitchFamily="50" charset="-127"/>
              </a:rPr>
              <a:t>월 </a:t>
            </a:r>
            <a:r>
              <a:rPr kumimoji="0" lang="en-US" altLang="ko-KR" sz="1000">
                <a:latin typeface="굴림" panose="020B0600000101010101" pitchFamily="50" charset="-127"/>
              </a:rPr>
              <a:t>08</a:t>
            </a:r>
            <a:r>
              <a:rPr kumimoji="0" lang="ko-KR" altLang="en-US" sz="1000">
                <a:latin typeface="굴림" panose="020B0600000101010101" pitchFamily="50" charset="-127"/>
              </a:rPr>
              <a:t>일</a:t>
            </a:r>
          </a:p>
        </p:txBody>
      </p:sp>
      <p:pic>
        <p:nvPicPr>
          <p:cNvPr id="5" name="그림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013618"/>
            <a:ext cx="6905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606550" y="1312068"/>
            <a:ext cx="5930900" cy="4343400"/>
          </a:xfrm>
          <a:prstGeom prst="rect">
            <a:avLst/>
          </a:prstGeom>
          <a:noFill/>
          <a:ln w="63500" cap="flat" cmpd="sng" algn="ctr">
            <a:solidFill>
              <a:srgbClr val="E0E0E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TextBox 5"/>
          <p:cNvSpPr txBox="1"/>
          <p:nvPr/>
        </p:nvSpPr>
        <p:spPr>
          <a:xfrm>
            <a:off x="1606550" y="1343818"/>
            <a:ext cx="5930900" cy="2841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50">
                <a:latin typeface="바탕"/>
                <a:ea typeface="+mn-ea"/>
              </a:rPr>
              <a:t>IT,</a:t>
            </a:r>
            <a:r>
              <a:rPr kumimoji="0" lang="ko-KR" altLang="en-US" sz="1250">
                <a:latin typeface="바탕"/>
                <a:ea typeface="+mn-ea"/>
              </a:rPr>
              <a:t>과학 </a:t>
            </a:r>
            <a:r>
              <a:rPr kumimoji="0" lang="en-US" altLang="ko-KR" sz="1250">
                <a:latin typeface="바탕"/>
                <a:ea typeface="+mn-ea"/>
              </a:rPr>
              <a:t>15</a:t>
            </a:r>
            <a:r>
              <a:rPr kumimoji="0" lang="ko-KR" altLang="en-US" sz="1250">
                <a:latin typeface="바탕"/>
                <a:ea typeface="+mn-ea"/>
              </a:rPr>
              <a:t>면</a:t>
            </a:r>
          </a:p>
        </p:txBody>
      </p:sp>
      <p:pic>
        <p:nvPicPr>
          <p:cNvPr id="8" name="그림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27981"/>
            <a:ext cx="56261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593850" y="5691981"/>
            <a:ext cx="59309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>
                <a:latin typeface="굴림" panose="020B0600000101010101" pitchFamily="50" charset="-127"/>
              </a:rPr>
              <a:t>(16.9*11.7)cm</a:t>
            </a:r>
            <a:endParaRPr kumimoji="0" lang="ko-KR" altLang="en-US" sz="700"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4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-ohp">
  <a:themeElements>
    <a:clrScheme name="Office 테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테마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1140</Words>
  <Application>Microsoft Office PowerPoint</Application>
  <PresentationFormat>화면 슬라이드 쇼(4:3)</PresentationFormat>
  <Paragraphs>226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2" baseType="lpstr">
      <vt:lpstr>Adobe 고딕 Std B</vt:lpstr>
      <vt:lpstr>Arial Unicode MS</vt:lpstr>
      <vt:lpstr>HY견고딕</vt:lpstr>
      <vt:lpstr>굴림</vt:lpstr>
      <vt:lpstr>맑은 고딕</vt:lpstr>
      <vt:lpstr>바탕</vt:lpstr>
      <vt:lpstr>Arial</vt:lpstr>
      <vt:lpstr>Calibri</vt:lpstr>
      <vt:lpstr>Georgia</vt:lpstr>
      <vt:lpstr>Tahoma</vt:lpstr>
      <vt:lpstr>Wingdings</vt:lpstr>
      <vt:lpstr>csc-ohp</vt:lpstr>
      <vt:lpstr>KIST 데이터 기반 연구개발 환경 </vt:lpstr>
      <vt:lpstr>Works to do</vt:lpstr>
      <vt:lpstr>4th Paradigm of Materials Research </vt:lpstr>
      <vt:lpstr>Driving Force </vt:lpstr>
      <vt:lpstr>Scientific Big Data</vt:lpstr>
      <vt:lpstr>Rise of Data in Materials Research</vt:lpstr>
      <vt:lpstr>PowerPoint 프레젠테이션</vt:lpstr>
      <vt:lpstr>Basic Structure</vt:lpstr>
      <vt:lpstr>데이터 먼저….</vt:lpstr>
      <vt:lpstr>Present Status  </vt:lpstr>
      <vt:lpstr>Challenge</vt:lpstr>
      <vt:lpstr>Case : Citrination.com</vt:lpstr>
      <vt:lpstr>Challenge</vt:lpstr>
      <vt:lpstr>Challenge</vt:lpstr>
      <vt:lpstr>Challenge</vt:lpstr>
      <vt:lpstr>Challenge</vt:lpstr>
      <vt:lpstr>Challenge</vt:lpstr>
      <vt:lpstr>Expected Benefits of Data Sharing</vt:lpstr>
      <vt:lpstr>Global Trend</vt:lpstr>
      <vt:lpstr>Materials Properties DB</vt:lpstr>
      <vt:lpstr>Case of Data-driven Research</vt:lpstr>
      <vt:lpstr>기획의 목표 및 내용</vt:lpstr>
      <vt:lpstr>소재분야 접근 전략</vt:lpstr>
      <vt:lpstr>향후 준비자료</vt:lpstr>
      <vt:lpstr>Works to do</vt:lpstr>
      <vt:lpstr>PowerPoint 프레젠테이션</vt:lpstr>
      <vt:lpstr>자료수집</vt:lpstr>
      <vt:lpstr>PowerPoint 프레젠테이션</vt:lpstr>
      <vt:lpstr>Big Data 시대</vt:lpstr>
      <vt:lpstr>Key next steps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시대</dc:title>
  <dc:creator>이광렬</dc:creator>
  <cp:lastModifiedBy>이광렬</cp:lastModifiedBy>
  <cp:revision>62</cp:revision>
  <dcterms:created xsi:type="dcterms:W3CDTF">2016-09-09T02:29:42Z</dcterms:created>
  <dcterms:modified xsi:type="dcterms:W3CDTF">2016-11-30T02:48:27Z</dcterms:modified>
</cp:coreProperties>
</file>